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48" r:id="rId2"/>
    <p:sldMasterId id="2147483664" r:id="rId3"/>
    <p:sldMasterId id="2147483679" r:id="rId4"/>
    <p:sldMasterId id="2147483683" r:id="rId5"/>
  </p:sldMasterIdLst>
  <p:notesMasterIdLst>
    <p:notesMasterId r:id="rId16"/>
  </p:notesMasterIdLst>
  <p:sldIdLst>
    <p:sldId id="414" r:id="rId6"/>
    <p:sldId id="722" r:id="rId7"/>
    <p:sldId id="577" r:id="rId8"/>
    <p:sldId id="592" r:id="rId9"/>
    <p:sldId id="584" r:id="rId10"/>
    <p:sldId id="723" r:id="rId11"/>
    <p:sldId id="727" r:id="rId12"/>
    <p:sldId id="725" r:id="rId13"/>
    <p:sldId id="728" r:id="rId14"/>
    <p:sldId id="72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e DANNEPOND" initials="PD" lastIdx="1" clrIdx="0">
    <p:extLst>
      <p:ext uri="{19B8F6BF-5375-455C-9EA6-DF929625EA0E}">
        <p15:presenceInfo xmlns:p15="http://schemas.microsoft.com/office/powerpoint/2012/main" userId="S::patrice.dannepond@sdtultrasound.com::1261bed8-a550-46d2-a5a5-775a47b42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25"/>
    <a:srgbClr val="003964"/>
    <a:srgbClr val="004B85"/>
    <a:srgbClr val="003C5A"/>
    <a:srgbClr val="0070C0"/>
    <a:srgbClr val="FFCC00"/>
    <a:srgbClr val="6B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226" autoAdjust="0"/>
  </p:normalViewPr>
  <p:slideViewPr>
    <p:cSldViewPr>
      <p:cViewPr varScale="1">
        <p:scale>
          <a:sx n="116" d="100"/>
          <a:sy n="116" d="100"/>
        </p:scale>
        <p:origin x="102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A250-A1E5-4B25-9BFC-BB2620CA0DAD}" type="datetimeFigureOut">
              <a:rPr lang="fr-BE" smtClean="0"/>
              <a:t>15-02-22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5F09D-3155-4AA5-AB8A-0370E08CA1E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605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SDT Int est une société belge familiale à taille humaine spécialisée depuis 45 ans dans la fabrication d’appareils de mesures ultrasonores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5F09D-3155-4AA5-AB8A-0370E08CA1EA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16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5F09D-3155-4AA5-AB8A-0370E08CA1EA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86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SDT Int est une société belge familiale à taille humaine spécialisée depuis 45 ans dans la fabrication d’appareils de mesures ultrasonores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5F09D-3155-4AA5-AB8A-0370E08CA1EA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2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6EE8-FCEF-4C08-9571-EF4B6B416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552" y="2492895"/>
            <a:ext cx="9144000" cy="14022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fr-BE" dirty="0"/>
            </a:lvl1pPr>
          </a:lstStyle>
          <a:p>
            <a:pPr lvl="0"/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8BE82-72EB-4574-AFBF-1F5D6C556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552" y="3933056"/>
            <a:ext cx="9144000" cy="1728192"/>
          </a:xfrm>
          <a:prstGeom prst="rect">
            <a:avLst/>
          </a:prstGeom>
        </p:spPr>
        <p:txBody>
          <a:bodyPr lIns="36000"/>
          <a:lstStyle>
            <a:lvl1pPr marL="0" indent="0">
              <a:buNone/>
              <a:defRPr lang="fr-BE" sz="3200" dirty="0">
                <a:solidFill>
                  <a:srgbClr val="0070C0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521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C834-BF01-408B-8CF2-88B0AB03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A8825-2E90-42F0-9AE9-3986FC7C7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0C068-A7F9-4A0F-928B-3E02313AD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1B702E5-201B-4405-BF58-233650F75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52CB0AF-E388-41FB-A1A1-CACD34201150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5858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6" y="1988840"/>
            <a:ext cx="9793088" cy="147002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EDIT TITLE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314849"/>
            <a:ext cx="9793088" cy="147002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Myriad Pro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SUBTITLE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402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t>‹#›</a:t>
            </a:fld>
            <a:endParaRPr lang="fr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B3E22D-A241-4EC7-90FE-AFE50380E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0"/>
            <a:ext cx="9649072" cy="1440160"/>
          </a:xfrm>
          <a:prstGeom prst="rect">
            <a:avLst/>
          </a:prstGeom>
        </p:spPr>
        <p:txBody>
          <a:bodyPr anchor="b" anchorCtr="0"/>
          <a:lstStyle>
            <a:lvl1pPr>
              <a:defRPr lang="fr-BE" b="1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44022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0"/>
            <a:ext cx="9649072" cy="1440160"/>
          </a:xfrm>
          <a:prstGeom prst="rect">
            <a:avLst/>
          </a:prstGeom>
        </p:spPr>
        <p:txBody>
          <a:bodyPr anchor="b" anchorCtr="0"/>
          <a:lstStyle>
            <a:lvl1pPr>
              <a:defRPr lang="fr-BE" b="1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99456" y="1556792"/>
            <a:ext cx="9649072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0702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um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t>‹#›</a:t>
            </a:fld>
            <a:endParaRPr lang="fr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E6C9F-42AC-405B-8054-48E8A50A5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620688"/>
            <a:ext cx="9649072" cy="819472"/>
          </a:xfrm>
          <a:prstGeom prst="rect">
            <a:avLst/>
          </a:prstGeom>
        </p:spPr>
        <p:txBody>
          <a:bodyPr anchor="b" anchorCtr="0"/>
          <a:lstStyle>
            <a:lvl1pPr>
              <a:defRPr lang="fr-BE" b="1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BE6DCE8-D439-432D-B649-6B1103CAD0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151" y="116633"/>
            <a:ext cx="9648825" cy="504056"/>
          </a:xfrm>
          <a:prstGeom prst="rect">
            <a:avLst/>
          </a:prstGeom>
        </p:spPr>
        <p:txBody>
          <a:bodyPr/>
          <a:lstStyle>
            <a:lvl1pPr>
              <a:defRPr sz="2799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Chapter 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3100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ell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121920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6" y="1988840"/>
            <a:ext cx="9793088" cy="147002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TITLE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314849"/>
            <a:ext cx="9793088" cy="147002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9600" b="0">
                <a:solidFill>
                  <a:schemeClr val="accent1"/>
                </a:solidFill>
                <a:latin typeface="Myriad Pro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SUBTITLE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217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t>‹#›</a:t>
            </a:fld>
            <a:endParaRPr lang="fr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B3E22D-A241-4EC7-90FE-AFE50380E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0"/>
            <a:ext cx="9649072" cy="1440160"/>
          </a:xfrm>
          <a:prstGeom prst="rect">
            <a:avLst/>
          </a:prstGeom>
        </p:spPr>
        <p:txBody>
          <a:bodyPr anchor="b" anchorCtr="0"/>
          <a:lstStyle>
            <a:lvl1pPr>
              <a:defRPr lang="fr-BE" b="1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26530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0"/>
            <a:ext cx="9649072" cy="1440160"/>
          </a:xfrm>
          <a:prstGeom prst="rect">
            <a:avLst/>
          </a:prstGeom>
        </p:spPr>
        <p:txBody>
          <a:bodyPr anchor="b" anchorCtr="0"/>
          <a:lstStyle>
            <a:lvl1pPr>
              <a:defRPr lang="fr-BE" b="1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99456" y="1556792"/>
            <a:ext cx="9649072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3656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Content w/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t>‹#›</a:t>
            </a:fld>
            <a:endParaRPr lang="fr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B3E22D-A241-4EC7-90FE-AFE50380E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0297665" cy="936104"/>
          </a:xfrm>
          <a:prstGeom prst="rect">
            <a:avLst/>
          </a:prstGeom>
        </p:spPr>
        <p:txBody>
          <a:bodyPr wrap="none" tIns="0" bIns="0" anchor="t" anchorCtr="0">
            <a:noAutofit/>
          </a:bodyPr>
          <a:lstStyle>
            <a:lvl1pPr>
              <a:defRPr lang="fr-BE" sz="5400" b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16AF9A-0BBF-4DDD-8483-F3269D1A85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33264"/>
            <a:ext cx="10298112" cy="315416"/>
          </a:xfrm>
          <a:prstGeom prst="rect">
            <a:avLst/>
          </a:prstGeom>
        </p:spPr>
        <p:txBody>
          <a:bodyPr lIns="126000" tIns="0" bIns="0" anchor="ctr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OPTIONAL CHAPTER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50F86-07AD-4542-B74D-59C9ECADA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437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0"/>
            <a:ext cx="11641137" cy="1440160"/>
          </a:xfrm>
          <a:prstGeom prst="rect">
            <a:avLst/>
          </a:prstGeom>
        </p:spPr>
        <p:txBody>
          <a:bodyPr anchor="ctr" anchorCtr="0"/>
          <a:lstStyle>
            <a:lvl1pPr>
              <a:defRPr lang="fr-BE" sz="5400" b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0315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1" y="424846"/>
            <a:ext cx="4519383" cy="1014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446" y="2130427"/>
            <a:ext cx="10174155" cy="1442589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446" y="3861048"/>
            <a:ext cx="10174155" cy="1608584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rgbClr val="E57725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3645025"/>
            <a:ext cx="11147638" cy="45719"/>
            <a:chOff x="0" y="0"/>
            <a:chExt cx="7390765" cy="3556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0"/>
              <a:ext cx="1621155" cy="35560"/>
            </a:xfrm>
            <a:prstGeom prst="rect">
              <a:avLst/>
            </a:prstGeom>
            <a:solidFill>
              <a:srgbClr val="002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622425" y="0"/>
              <a:ext cx="2023110" cy="35560"/>
            </a:xfrm>
            <a:prstGeom prst="rect">
              <a:avLst/>
            </a:prstGeom>
            <a:solidFill>
              <a:srgbClr val="004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644900" y="0"/>
              <a:ext cx="1619885" cy="35560"/>
            </a:xfrm>
            <a:prstGeom prst="rect">
              <a:avLst/>
            </a:prstGeom>
            <a:solidFill>
              <a:srgbClr val="00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264150" y="0"/>
              <a:ext cx="1215390" cy="3556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480175" y="0"/>
              <a:ext cx="910590" cy="35560"/>
            </a:xfrm>
            <a:prstGeom prst="rect">
              <a:avLst/>
            </a:prstGeom>
            <a:solidFill>
              <a:srgbClr val="E57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BE" sz="1100">
                  <a:effectLst/>
                  <a:ea typeface="Times New Roman"/>
                  <a:cs typeface="Times New Roman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52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Blue - Mar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6" y="1412776"/>
            <a:ext cx="9793088" cy="147002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EDIT TITLE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456" y="2895079"/>
            <a:ext cx="9793088" cy="147002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Myriad Pro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SUBTITLE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509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Content w/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t>‹#›</a:t>
            </a:fld>
            <a:endParaRPr lang="fr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B3E22D-A241-4EC7-90FE-AFE50380E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0297665" cy="936104"/>
          </a:xfrm>
          <a:prstGeom prst="rect">
            <a:avLst/>
          </a:prstGeom>
        </p:spPr>
        <p:txBody>
          <a:bodyPr wrap="none" tIns="0" bIns="0" anchor="t" anchorCtr="0">
            <a:noAutofit/>
          </a:bodyPr>
          <a:lstStyle>
            <a:lvl1pPr>
              <a:defRPr lang="fr-BE" sz="5400" b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16AF9A-0BBF-4DDD-8483-F3269D1A85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33264"/>
            <a:ext cx="10298112" cy="315416"/>
          </a:xfrm>
          <a:prstGeom prst="rect">
            <a:avLst/>
          </a:prstGeom>
        </p:spPr>
        <p:txBody>
          <a:bodyPr lIns="126000" tIns="0" bIns="0" anchor="ctr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OPTIONAL CHAPTER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A734C-7679-488A-849F-7F6F8F3B02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202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0"/>
            <a:ext cx="11641137" cy="1440160"/>
          </a:xfrm>
          <a:prstGeom prst="rect">
            <a:avLst/>
          </a:prstGeom>
        </p:spPr>
        <p:txBody>
          <a:bodyPr anchor="ctr" anchorCtr="0"/>
          <a:lstStyle>
            <a:lvl1pPr>
              <a:defRPr lang="fr-BE" sz="5400" b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1465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Blue - Mar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6" y="1412776"/>
            <a:ext cx="9793088" cy="147002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EDIT TITLE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456" y="2895079"/>
            <a:ext cx="9793088" cy="147002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Myriad Pro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SUBTITLE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4826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t>‹#›</a:t>
            </a:fld>
            <a:endParaRPr lang="fr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B3E22D-A241-4EC7-90FE-AFE50380E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0"/>
            <a:ext cx="9649072" cy="1440160"/>
          </a:xfrm>
          <a:prstGeom prst="rect">
            <a:avLst/>
          </a:prstGeom>
        </p:spPr>
        <p:txBody>
          <a:bodyPr anchor="b" anchorCtr="0"/>
          <a:lstStyle>
            <a:lvl1pPr>
              <a:defRPr lang="fr-BE" b="1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443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359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4433" y="980730"/>
            <a:ext cx="11523134" cy="5327997"/>
          </a:xfrm>
        </p:spPr>
        <p:txBody>
          <a:bodyPr/>
          <a:lstStyle>
            <a:lvl1pPr marL="268288" indent="-268288">
              <a:buClr>
                <a:srgbClr val="E57725"/>
              </a:buClr>
              <a:buFont typeface="Arial" panose="020B0604020202020204" pitchFamily="34" charset="0"/>
              <a:buChar char="•"/>
              <a:defRPr sz="2800">
                <a:solidFill>
                  <a:srgbClr val="004B85"/>
                </a:solidFill>
              </a:defRPr>
            </a:lvl1pPr>
            <a:lvl2pPr marL="719138" indent="-261938">
              <a:buClr>
                <a:srgbClr val="E57725"/>
              </a:buClr>
              <a:buSzPct val="150000"/>
              <a:buFont typeface="Calibri" panose="020F0502020204030204" pitchFamily="34" charset="0"/>
              <a:buChar char="-"/>
              <a:defRPr sz="2000">
                <a:solidFill>
                  <a:srgbClr val="004B85"/>
                </a:solidFill>
              </a:defRPr>
            </a:lvl2pPr>
            <a:lvl3pPr marL="1143000" indent="-228600">
              <a:buClr>
                <a:srgbClr val="E57725"/>
              </a:buClr>
              <a:buSzPct val="150000"/>
              <a:buFont typeface="Calibri" panose="020F0502020204030204" pitchFamily="34" charset="0"/>
              <a:buChar char="-"/>
              <a:defRPr sz="2000">
                <a:solidFill>
                  <a:srgbClr val="004B85"/>
                </a:solidFill>
              </a:defRPr>
            </a:lvl3pPr>
            <a:lvl4pPr marL="1600200" indent="-228600">
              <a:buClr>
                <a:srgbClr val="E57725"/>
              </a:buClr>
              <a:buSzPct val="150000"/>
              <a:buFont typeface="Calibri" panose="020F0502020204030204" pitchFamily="34" charset="0"/>
              <a:buChar char="-"/>
              <a:defRPr sz="2000">
                <a:solidFill>
                  <a:srgbClr val="004B85"/>
                </a:solidFill>
              </a:defRPr>
            </a:lvl4pPr>
            <a:lvl5pPr marL="2057400" indent="-228600">
              <a:buClr>
                <a:srgbClr val="E57725"/>
              </a:buClr>
              <a:buSzPct val="150000"/>
              <a:buFont typeface="Calibri" panose="020F0502020204030204" pitchFamily="34" charset="0"/>
              <a:buChar char="-"/>
              <a:defRPr sz="2000">
                <a:solidFill>
                  <a:srgbClr val="004B8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307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9372-F7D8-4068-A028-FEB59515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27CD5-E348-49CF-9E71-12A246055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9C67C80-6FDE-4D0E-BDA2-FB6966697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52CB0AF-E388-41FB-A1A1-CACD34201150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1103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4F02-74DE-402A-877D-8296E06F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B871C03-DFEB-443A-8153-76F1C5FC7F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52CB0AF-E388-41FB-A1A1-CACD34201150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777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05A4-D352-4071-B127-F02AD8D0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7E99-031B-4F6C-BA46-29D2B735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C39B8-1DF2-498F-B441-522E4B895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151142A-CC07-419B-BF70-E9E5153218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52CB0AF-E388-41FB-A1A1-CACD34201150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5927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AFB5CE3-8F80-4A90-916B-1A73CE932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52CB0AF-E388-41FB-A1A1-CACD34201150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5172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5AC0-FEFF-43CC-BBAE-0E789457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55608-96D0-497C-8AF9-AF5AA10CD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B7BAB-8162-47B6-924E-A138BF730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B74FB-41D4-4791-8306-EA50AB06E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DB14F-876B-4D2E-8396-49BDC2993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2C466F-1D50-4301-83AA-3D5B2222F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52CB0AF-E388-41FB-A1A1-CACD34201150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338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2E664-2527-4C36-842C-149599A5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572634"/>
            <a:ext cx="9649072" cy="1325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90B8F0-D2CB-41C4-911F-403C07CD742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54350"/>
            <a:ext cx="5231904" cy="13050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C8F33A-FCBA-4696-9760-F8A0793D3F22}"/>
              </a:ext>
            </a:extLst>
          </p:cNvPr>
          <p:cNvCxnSpPr/>
          <p:nvPr userDrawn="1"/>
        </p:nvCxnSpPr>
        <p:spPr>
          <a:xfrm>
            <a:off x="2063552" y="3898197"/>
            <a:ext cx="1058517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41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4B8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979414-F121-41AA-88EC-825C8B15B423}"/>
              </a:ext>
            </a:extLst>
          </p:cNvPr>
          <p:cNvSpPr/>
          <p:nvPr userDrawn="1"/>
        </p:nvSpPr>
        <p:spPr>
          <a:xfrm>
            <a:off x="12205" y="16140"/>
            <a:ext cx="12167592" cy="1440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Oval 4"/>
          <p:cNvSpPr/>
          <p:nvPr/>
        </p:nvSpPr>
        <p:spPr>
          <a:xfrm>
            <a:off x="11258840" y="6357777"/>
            <a:ext cx="642434" cy="481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-16618" y="652534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B0AF-E388-41FB-A1A1-CACD342011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477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8" r:id="rId4"/>
  </p:sldLayoutIdLst>
  <p:hf hdr="0" ftr="0" dt="0"/>
  <p:txStyles>
    <p:titleStyle>
      <a:lvl1pPr algn="l" defTabSz="1125444" rtl="0" eaLnBrk="1" latinLnBrk="0" hangingPunct="1">
        <a:spcBef>
          <a:spcPct val="0"/>
        </a:spcBef>
        <a:buNone/>
        <a:defRPr sz="60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spcBef>
          <a:spcPct val="20000"/>
        </a:spcBef>
        <a:buClr>
          <a:srgbClr val="E57725"/>
        </a:buClr>
        <a:buFont typeface="Arial" panose="020B0604020202020204" pitchFamily="34" charset="0"/>
        <a:buNone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979414-F121-41AA-88EC-825C8B15B423}"/>
              </a:ext>
            </a:extLst>
          </p:cNvPr>
          <p:cNvSpPr/>
          <p:nvPr userDrawn="1"/>
        </p:nvSpPr>
        <p:spPr>
          <a:xfrm>
            <a:off x="12205" y="16140"/>
            <a:ext cx="12167592" cy="144016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Oval 4"/>
          <p:cNvSpPr/>
          <p:nvPr/>
        </p:nvSpPr>
        <p:spPr>
          <a:xfrm>
            <a:off x="11258840" y="6357777"/>
            <a:ext cx="642434" cy="481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-16618" y="652534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B0AF-E388-41FB-A1A1-CACD342011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065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125444" rtl="0" eaLnBrk="1" latinLnBrk="0" hangingPunct="1">
        <a:spcBef>
          <a:spcPct val="0"/>
        </a:spcBef>
        <a:buNone/>
        <a:defRPr sz="60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spcBef>
          <a:spcPct val="20000"/>
        </a:spcBef>
        <a:buClr>
          <a:srgbClr val="E57725"/>
        </a:buClr>
        <a:buFont typeface="Arial" panose="020B0604020202020204" pitchFamily="34" charset="0"/>
        <a:buNone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979414-F121-41AA-88EC-825C8B15B423}"/>
              </a:ext>
            </a:extLst>
          </p:cNvPr>
          <p:cNvSpPr/>
          <p:nvPr userDrawn="1"/>
        </p:nvSpPr>
        <p:spPr>
          <a:xfrm>
            <a:off x="12205" y="16140"/>
            <a:ext cx="12167592" cy="1440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Oval 4"/>
          <p:cNvSpPr/>
          <p:nvPr/>
        </p:nvSpPr>
        <p:spPr>
          <a:xfrm>
            <a:off x="11258840" y="6357777"/>
            <a:ext cx="642434" cy="481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2204" y="6520259"/>
            <a:ext cx="2815977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B0AF-E388-41FB-A1A1-CACD34201150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70828-3619-47EB-B6F2-51B3FAB106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6376243"/>
            <a:ext cx="146381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8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1125444" rtl="0" eaLnBrk="1" latinLnBrk="0" hangingPunct="1">
        <a:spcBef>
          <a:spcPct val="0"/>
        </a:spcBef>
        <a:buNone/>
        <a:defRPr sz="60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spcBef>
          <a:spcPct val="20000"/>
        </a:spcBef>
        <a:buClr>
          <a:srgbClr val="E57725"/>
        </a:buClr>
        <a:buFont typeface="Arial" panose="020B0604020202020204" pitchFamily="34" charset="0"/>
        <a:buNone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979414-F121-41AA-88EC-825C8B15B423}"/>
              </a:ext>
            </a:extLst>
          </p:cNvPr>
          <p:cNvSpPr/>
          <p:nvPr userDrawn="1"/>
        </p:nvSpPr>
        <p:spPr>
          <a:xfrm>
            <a:off x="12205" y="16140"/>
            <a:ext cx="12167592" cy="1440160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Oval 4"/>
          <p:cNvSpPr/>
          <p:nvPr/>
        </p:nvSpPr>
        <p:spPr>
          <a:xfrm>
            <a:off x="11258840" y="6357777"/>
            <a:ext cx="642434" cy="481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-16618" y="652534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B0AF-E388-41FB-A1A1-CACD342011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485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1125444" rtl="0" eaLnBrk="1" latinLnBrk="0" hangingPunct="1">
        <a:spcBef>
          <a:spcPct val="0"/>
        </a:spcBef>
        <a:buNone/>
        <a:defRPr sz="60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spcBef>
          <a:spcPct val="20000"/>
        </a:spcBef>
        <a:buClr>
          <a:srgbClr val="E57725"/>
        </a:buClr>
        <a:buFont typeface="Arial" panose="020B0604020202020204" pitchFamily="34" charset="0"/>
        <a:buNone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SDT ULTRASOUND SOLUTIONS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b="1" dirty="0"/>
              <a:t>Case </a:t>
            </a:r>
            <a:r>
              <a:rPr lang="fr-BE" b="1" dirty="0" err="1"/>
              <a:t>study</a:t>
            </a:r>
            <a:r>
              <a:rPr lang="fr-BE" b="1" dirty="0"/>
              <a:t> </a:t>
            </a:r>
            <a:r>
              <a:rPr lang="fr-BE" b="1" dirty="0" err="1"/>
              <a:t>CONMONSense</a:t>
            </a:r>
            <a:r>
              <a:rPr lang="fr-BE" b="1" dirty="0"/>
              <a:t> – </a:t>
            </a:r>
            <a:r>
              <a:rPr lang="fr-BE" b="1" dirty="0" err="1"/>
              <a:t>Planetary</a:t>
            </a:r>
            <a:r>
              <a:rPr lang="fr-BE" b="1" dirty="0"/>
              <a:t> </a:t>
            </a:r>
            <a:r>
              <a:rPr lang="fr-BE" b="1" dirty="0" err="1"/>
              <a:t>gearbox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57838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602B6C-339A-4F37-8EF3-476FA141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35992" anchor="b" anchorCtr="0"/>
          <a:lstStyle/>
          <a:p>
            <a:pPr>
              <a:lnSpc>
                <a:spcPts val="4799"/>
              </a:lnSpc>
            </a:pPr>
            <a:r>
              <a:rPr lang="fr-BE" sz="2799" dirty="0">
                <a:solidFill>
                  <a:schemeClr val="bg1"/>
                </a:solidFill>
              </a:rPr>
              <a:t>CASE STUDY - </a:t>
            </a:r>
            <a:r>
              <a:rPr lang="fr-BE" sz="2799" dirty="0" err="1">
                <a:solidFill>
                  <a:schemeClr val="bg1"/>
                </a:solidFill>
              </a:rPr>
              <a:t>CONMONSense</a:t>
            </a:r>
            <a:br>
              <a:rPr lang="fr-BE" dirty="0"/>
            </a:br>
            <a:r>
              <a:rPr lang="fr-BE" dirty="0"/>
              <a:t>SOFTWARE OVERVIEW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BC1192-2C6A-4B2B-8D28-3EFC754BBE46}"/>
              </a:ext>
            </a:extLst>
          </p:cNvPr>
          <p:cNvSpPr/>
          <p:nvPr/>
        </p:nvSpPr>
        <p:spPr>
          <a:xfrm>
            <a:off x="9719331" y="4794330"/>
            <a:ext cx="1543190" cy="415498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Time </a:t>
            </a:r>
            <a:r>
              <a:rPr lang="fr-FR" sz="1050" dirty="0" err="1">
                <a:solidFill>
                  <a:schemeClr val="accent1">
                    <a:lumMod val="50000"/>
                  </a:schemeClr>
                </a:solidFill>
              </a:rPr>
              <a:t>waveform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accent1">
                    <a:lumMod val="50000"/>
                  </a:schemeClr>
                </a:solidFill>
              </a:rPr>
              <a:t>representation</a:t>
            </a:r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09293E-3239-4A18-9E5B-DC0A55A8F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03817"/>
            <a:ext cx="9032652" cy="494848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E8203AD-66FF-42D4-BF24-4CA642B2B516}"/>
              </a:ext>
            </a:extLst>
          </p:cNvPr>
          <p:cNvGrpSpPr/>
          <p:nvPr/>
        </p:nvGrpSpPr>
        <p:grpSpPr>
          <a:xfrm rot="1386356">
            <a:off x="8118739" y="4415000"/>
            <a:ext cx="1677818" cy="175087"/>
            <a:chOff x="5217459" y="2168861"/>
            <a:chExt cx="1786373" cy="19191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750AA5-9268-438A-80CE-06B3EDFF4D42}"/>
                </a:ext>
              </a:extLst>
            </p:cNvPr>
            <p:cNvCxnSpPr/>
            <p:nvPr/>
          </p:nvCxnSpPr>
          <p:spPr>
            <a:xfrm flipV="1">
              <a:off x="5217459" y="2270460"/>
              <a:ext cx="1777216" cy="28987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AE3D27-5701-45B8-A46D-502AD0066D69}"/>
                </a:ext>
              </a:extLst>
            </p:cNvPr>
            <p:cNvSpPr/>
            <p:nvPr/>
          </p:nvSpPr>
          <p:spPr>
            <a:xfrm>
              <a:off x="6811914" y="2168861"/>
              <a:ext cx="191918" cy="191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5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3FB0AF0-34AE-4DAA-8443-B415A0930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76388"/>
            <a:ext cx="67627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4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480" y="668970"/>
            <a:ext cx="9793088" cy="1470025"/>
          </a:xfrm>
        </p:spPr>
        <p:txBody>
          <a:bodyPr/>
          <a:lstStyle/>
          <a:p>
            <a:r>
              <a:rPr lang="fr-BE" b="1" dirty="0"/>
              <a:t>SDT International – REA HELLAS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BEB6F-16C7-4542-A8F4-158DCC75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2420888"/>
            <a:ext cx="9793088" cy="1470025"/>
          </a:xfrm>
        </p:spPr>
        <p:txBody>
          <a:bodyPr/>
          <a:lstStyle/>
          <a:p>
            <a:r>
              <a:rPr lang="fr-BE" sz="8800" b="1" dirty="0"/>
              <a:t>Case </a:t>
            </a:r>
            <a:r>
              <a:rPr lang="fr-BE" sz="8800" b="1" dirty="0" err="1"/>
              <a:t>study</a:t>
            </a:r>
            <a:r>
              <a:rPr lang="fr-BE" sz="8800" b="1" dirty="0"/>
              <a:t> </a:t>
            </a:r>
            <a:r>
              <a:rPr lang="fr-BE" sz="8800" b="1" dirty="0" err="1"/>
              <a:t>CONMONSense</a:t>
            </a:r>
            <a:r>
              <a:rPr lang="fr-BE" sz="8800" b="1" dirty="0"/>
              <a:t>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2B79A6D-DBAC-4311-9533-3B929A53E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540717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Εταιρικό Προφίλ »">
            <a:extLst>
              <a:ext uri="{FF2B5EF4-FFF2-40B4-BE49-F238E27FC236}">
                <a16:creationId xmlns:a16="http://schemas.microsoft.com/office/drawing/2014/main" id="{F3579E19-A9E2-4D4A-AFE8-89E57A11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5710560"/>
            <a:ext cx="2915592" cy="6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hina Aluminum Coil for Decoration, Building, Wall, Checker, Can (1100,  1050, 1060, 1070, 3003, 3104, 3105, 3102, 5052, 5454, 5083, 6061, 7075,  8011) - China Aluminium Coil, Aluminum Coil">
            <a:extLst>
              <a:ext uri="{FF2B5EF4-FFF2-40B4-BE49-F238E27FC236}">
                <a16:creationId xmlns:a16="http://schemas.microsoft.com/office/drawing/2014/main" id="{540D905D-D305-4C2B-BEB3-C00E60F2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3" y="1799852"/>
            <a:ext cx="4349664" cy="32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683BA5E-B846-4560-968F-59145B76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799853"/>
            <a:ext cx="7096282" cy="32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3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2689ECD-D014-49DB-AFA9-8ADDA510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0"/>
            <a:ext cx="9649072" cy="1440160"/>
          </a:xfrm>
        </p:spPr>
        <p:txBody>
          <a:bodyPr tIns="0" bIns="36000"/>
          <a:lstStyle/>
          <a:p>
            <a:pPr>
              <a:lnSpc>
                <a:spcPts val="4800"/>
              </a:lnSpc>
            </a:pPr>
            <a:r>
              <a:rPr lang="fr-BE" sz="2800" dirty="0">
                <a:solidFill>
                  <a:schemeClr val="bg1"/>
                </a:solidFill>
              </a:rPr>
              <a:t>CASE STUDY - </a:t>
            </a:r>
            <a:r>
              <a:rPr lang="fr-BE" sz="2800" dirty="0" err="1">
                <a:solidFill>
                  <a:schemeClr val="bg1"/>
                </a:solidFill>
              </a:rPr>
              <a:t>CONMONSense</a:t>
            </a:r>
            <a:br>
              <a:rPr lang="fr-BE" dirty="0"/>
            </a:br>
            <a:r>
              <a:rPr lang="fr-BE" dirty="0"/>
              <a:t>OBJECTIVES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E49F7D-FDA4-4BE8-9F3F-E2072578B11C}"/>
              </a:ext>
            </a:extLst>
          </p:cNvPr>
          <p:cNvCxnSpPr>
            <a:cxnSpLocks/>
          </p:cNvCxnSpPr>
          <p:nvPr/>
        </p:nvCxnSpPr>
        <p:spPr>
          <a:xfrm>
            <a:off x="1559496" y="1556792"/>
            <a:ext cx="0" cy="50623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D2874E4-96F8-4363-A9EF-8E4252DF6906}"/>
              </a:ext>
            </a:extLst>
          </p:cNvPr>
          <p:cNvSpPr/>
          <p:nvPr/>
        </p:nvSpPr>
        <p:spPr>
          <a:xfrm>
            <a:off x="1426973" y="1979024"/>
            <a:ext cx="265043" cy="265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003354-54FA-4186-B9E3-5730B57FF3FF}"/>
              </a:ext>
            </a:extLst>
          </p:cNvPr>
          <p:cNvSpPr/>
          <p:nvPr/>
        </p:nvSpPr>
        <p:spPr>
          <a:xfrm>
            <a:off x="1409471" y="3570592"/>
            <a:ext cx="265043" cy="265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02F8DF-AFCA-4F16-8112-56DF312F942F}"/>
              </a:ext>
            </a:extLst>
          </p:cNvPr>
          <p:cNvSpPr/>
          <p:nvPr/>
        </p:nvSpPr>
        <p:spPr>
          <a:xfrm>
            <a:off x="1426973" y="4374499"/>
            <a:ext cx="265043" cy="265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E32D78-002D-4321-BA6C-92A37B867357}"/>
              </a:ext>
            </a:extLst>
          </p:cNvPr>
          <p:cNvSpPr/>
          <p:nvPr/>
        </p:nvSpPr>
        <p:spPr>
          <a:xfrm>
            <a:off x="1425300" y="5179914"/>
            <a:ext cx="265043" cy="265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82C173-A7A1-4206-877E-9E8F2F1BAEE2}"/>
              </a:ext>
            </a:extLst>
          </p:cNvPr>
          <p:cNvSpPr/>
          <p:nvPr/>
        </p:nvSpPr>
        <p:spPr>
          <a:xfrm>
            <a:off x="1426973" y="5974190"/>
            <a:ext cx="265043" cy="265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7CCCC7-335E-44F3-8546-DBF2F8489ADC}"/>
              </a:ext>
            </a:extLst>
          </p:cNvPr>
          <p:cNvSpPr/>
          <p:nvPr/>
        </p:nvSpPr>
        <p:spPr>
          <a:xfrm>
            <a:off x="1409472" y="2774808"/>
            <a:ext cx="265043" cy="265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B8F447-2CAF-4F26-BBB1-BE20A9880096}"/>
              </a:ext>
            </a:extLst>
          </p:cNvPr>
          <p:cNvSpPr txBox="1"/>
          <p:nvPr/>
        </p:nvSpPr>
        <p:spPr>
          <a:xfrm>
            <a:off x="2135560" y="59220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US" b="1" dirty="0">
                <a:solidFill>
                  <a:srgbClr val="FFC000"/>
                </a:solidFill>
              </a:rPr>
              <a:t>Target: collecting data – Static and dynamic measurements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C83AD-3334-482E-9063-B43E708DF36A}"/>
              </a:ext>
            </a:extLst>
          </p:cNvPr>
          <p:cNvSpPr txBox="1"/>
          <p:nvPr/>
        </p:nvSpPr>
        <p:spPr>
          <a:xfrm>
            <a:off x="2135559" y="5127769"/>
            <a:ext cx="9289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BE" b="1" dirty="0">
                <a:solidFill>
                  <a:srgbClr val="FFC000"/>
                </a:solidFill>
              </a:rPr>
              <a:t>Target: </a:t>
            </a:r>
            <a:r>
              <a:rPr lang="en-GB" b="1" dirty="0">
                <a:solidFill>
                  <a:srgbClr val="FFC000"/>
                </a:solidFill>
              </a:rPr>
              <a:t>demonstration of the effectiveness  of the ultrasound measurement concerning the low rotation speed. </a:t>
            </a:r>
            <a:r>
              <a:rPr lang="fr-BE" b="1" dirty="0">
                <a:solidFill>
                  <a:srgbClr val="FFC000"/>
                </a:solidFill>
              </a:rPr>
              <a:t> </a:t>
            </a:r>
            <a:endParaRPr lang="en-B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7A43A-74D6-46CC-A860-B881751B4A45}"/>
              </a:ext>
            </a:extLst>
          </p:cNvPr>
          <p:cNvSpPr txBox="1"/>
          <p:nvPr/>
        </p:nvSpPr>
        <p:spPr>
          <a:xfrm>
            <a:off x="2135559" y="4326820"/>
            <a:ext cx="8064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rgbClr val="FFC000"/>
                </a:solidFill>
              </a:rPr>
              <a:t>Target: coupling our sensors with existing online-monitoring systems</a:t>
            </a:r>
            <a:endParaRPr lang="en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10C877-6864-480F-81C7-652C9226DAA0}"/>
              </a:ext>
            </a:extLst>
          </p:cNvPr>
          <p:cNvSpPr txBox="1"/>
          <p:nvPr/>
        </p:nvSpPr>
        <p:spPr>
          <a:xfrm>
            <a:off x="2135560" y="35225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FFC000"/>
                </a:solidFill>
              </a:rPr>
              <a:t>Rotation</a:t>
            </a:r>
            <a:r>
              <a:rPr lang="fr-BE" dirty="0"/>
              <a:t>  </a:t>
            </a:r>
            <a:r>
              <a:rPr lang="fr-BE" b="1" dirty="0">
                <a:solidFill>
                  <a:srgbClr val="FFC000"/>
                </a:solidFill>
              </a:rPr>
              <a:t>speed of the output </a:t>
            </a:r>
            <a:r>
              <a:rPr lang="fr-BE" b="1" dirty="0" err="1">
                <a:solidFill>
                  <a:srgbClr val="FFC000"/>
                </a:solidFill>
              </a:rPr>
              <a:t>shaft</a:t>
            </a:r>
            <a:r>
              <a:rPr lang="fr-BE" b="1" dirty="0">
                <a:solidFill>
                  <a:srgbClr val="FFC000"/>
                </a:solidFill>
              </a:rPr>
              <a:t> </a:t>
            </a:r>
            <a:r>
              <a:rPr lang="fr-BE" b="1" dirty="0" err="1">
                <a:solidFill>
                  <a:srgbClr val="FFC000"/>
                </a:solidFill>
              </a:rPr>
              <a:t>around</a:t>
            </a:r>
            <a:r>
              <a:rPr lang="fr-BE" b="1" dirty="0">
                <a:solidFill>
                  <a:srgbClr val="FFC000"/>
                </a:solidFill>
              </a:rPr>
              <a:t>  2 RPM.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034E2-50ED-4C6A-9E1F-4158F1199354}"/>
              </a:ext>
            </a:extLst>
          </p:cNvPr>
          <p:cNvSpPr txBox="1"/>
          <p:nvPr/>
        </p:nvSpPr>
        <p:spPr>
          <a:xfrm>
            <a:off x="2122727" y="2639315"/>
            <a:ext cx="9505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GB" b="1" dirty="0">
                <a:solidFill>
                  <a:srgbClr val="FFC000"/>
                </a:solidFill>
              </a:rPr>
              <a:t>I</a:t>
            </a:r>
            <a:r>
              <a:rPr lang="en-GB" sz="1800" b="1" noProof="0" dirty="0" err="1">
                <a:solidFill>
                  <a:srgbClr val="FFC000"/>
                </a:solidFill>
              </a:rPr>
              <a:t>nstallation</a:t>
            </a:r>
            <a:r>
              <a:rPr lang="en-GB" sz="1800" b="1" noProof="0" dirty="0">
                <a:solidFill>
                  <a:srgbClr val="FFC000"/>
                </a:solidFill>
              </a:rPr>
              <a:t> of 2 </a:t>
            </a:r>
            <a:r>
              <a:rPr lang="en-GB" sz="1800" b="1" noProof="0" dirty="0" err="1">
                <a:solidFill>
                  <a:srgbClr val="FFC000"/>
                </a:solidFill>
              </a:rPr>
              <a:t>CONMONSense</a:t>
            </a:r>
            <a:r>
              <a:rPr lang="en-GB" sz="1800" b="1" noProof="0" dirty="0">
                <a:solidFill>
                  <a:srgbClr val="FFC000"/>
                </a:solidFill>
              </a:rPr>
              <a:t> on the output shaft of 1 planetary gearbox. Connected of existing online monitoring system with software.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6B9094-7B41-46C4-8255-A01A5BA62F3C}"/>
              </a:ext>
            </a:extLst>
          </p:cNvPr>
          <p:cNvSpPr txBox="1"/>
          <p:nvPr/>
        </p:nvSpPr>
        <p:spPr>
          <a:xfrm>
            <a:off x="2135559" y="1835003"/>
            <a:ext cx="9649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FFC000"/>
                </a:solidFill>
              </a:rPr>
              <a:t>The </a:t>
            </a:r>
            <a:r>
              <a:rPr lang="fr-BE" b="1" dirty="0" err="1">
                <a:solidFill>
                  <a:srgbClr val="FFC000"/>
                </a:solidFill>
              </a:rPr>
              <a:t>measurements</a:t>
            </a:r>
            <a:r>
              <a:rPr lang="fr-BE" b="1" dirty="0">
                <a:solidFill>
                  <a:srgbClr val="FFC000"/>
                </a:solidFill>
              </a:rPr>
              <a:t> </a:t>
            </a:r>
            <a:r>
              <a:rPr lang="fr-BE" b="1" dirty="0" err="1">
                <a:solidFill>
                  <a:srgbClr val="FFC000"/>
                </a:solidFill>
              </a:rPr>
              <a:t>were</a:t>
            </a:r>
            <a:r>
              <a:rPr lang="fr-BE" b="1" dirty="0">
                <a:solidFill>
                  <a:srgbClr val="FFC000"/>
                </a:solidFill>
              </a:rPr>
              <a:t> </a:t>
            </a:r>
            <a:r>
              <a:rPr lang="fr-BE" b="1" dirty="0" err="1">
                <a:solidFill>
                  <a:srgbClr val="FFC000"/>
                </a:solidFill>
              </a:rPr>
              <a:t>performed</a:t>
            </a:r>
            <a:r>
              <a:rPr lang="fr-BE" b="1" dirty="0">
                <a:solidFill>
                  <a:srgbClr val="FFC000"/>
                </a:solidFill>
              </a:rPr>
              <a:t> on the casting line. </a:t>
            </a:r>
          </a:p>
          <a:p>
            <a:r>
              <a:rPr lang="fr-BE" b="1" dirty="0" err="1">
                <a:solidFill>
                  <a:srgbClr val="FFC000"/>
                </a:solidFill>
              </a:rPr>
              <a:t>Distributor</a:t>
            </a:r>
            <a:r>
              <a:rPr lang="fr-BE" b="1" dirty="0">
                <a:solidFill>
                  <a:srgbClr val="FFC000"/>
                </a:solidFill>
              </a:rPr>
              <a:t>: REA </a:t>
            </a:r>
            <a:r>
              <a:rPr lang="fr-BE" b="1" dirty="0" err="1">
                <a:solidFill>
                  <a:srgbClr val="FFC000"/>
                </a:solidFill>
              </a:rPr>
              <a:t>HELLAS</a:t>
            </a:r>
            <a:endParaRPr lang="fr-B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6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602B6C-339A-4F37-8EF3-476FA141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35992" anchor="b" anchorCtr="0"/>
          <a:lstStyle/>
          <a:p>
            <a:pPr>
              <a:lnSpc>
                <a:spcPts val="4799"/>
              </a:lnSpc>
            </a:pPr>
            <a:r>
              <a:rPr lang="fr-BE" sz="2799" dirty="0">
                <a:solidFill>
                  <a:schemeClr val="bg1"/>
                </a:solidFill>
              </a:rPr>
              <a:t>CASE STUDY - </a:t>
            </a:r>
            <a:r>
              <a:rPr lang="fr-BE" sz="2799" dirty="0" err="1">
                <a:solidFill>
                  <a:schemeClr val="bg1"/>
                </a:solidFill>
              </a:rPr>
              <a:t>CONMONSense</a:t>
            </a:r>
            <a:br>
              <a:rPr lang="fr-BE" dirty="0"/>
            </a:br>
            <a:r>
              <a:rPr lang="fr-BE" dirty="0"/>
              <a:t>ONLINE MONITORING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86E26-A318-4069-94E3-1B653DA2F4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360" y="1723493"/>
            <a:ext cx="11953328" cy="219601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bg2"/>
                </a:solidFill>
              </a:rPr>
              <a:t>August 2020: </a:t>
            </a:r>
            <a:r>
              <a:rPr lang="en-CA" sz="2400" dirty="0">
                <a:solidFill>
                  <a:schemeClr val="bg2"/>
                </a:solidFill>
              </a:rPr>
              <a:t>Already installed 2 </a:t>
            </a:r>
            <a:r>
              <a:rPr lang="en-CA" sz="2400" dirty="0" err="1">
                <a:solidFill>
                  <a:schemeClr val="bg2"/>
                </a:solidFill>
              </a:rPr>
              <a:t>CONMONSense</a:t>
            </a:r>
            <a:r>
              <a:rPr lang="en-CA" sz="2400" dirty="0">
                <a:solidFill>
                  <a:schemeClr val="bg2"/>
                </a:solidFill>
              </a:rPr>
              <a:t> on 1 planetary gearbox (output shaft). Connected of existing online monitoring system with software.</a:t>
            </a:r>
            <a:endParaRPr lang="fr-BE" sz="2400" dirty="0">
              <a:solidFill>
                <a:schemeClr val="bg2"/>
              </a:solidFill>
            </a:endParaRPr>
          </a:p>
          <a:p>
            <a:pPr lvl="0"/>
            <a:endParaRPr lang="fr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5ADAB-E203-48D2-ADDB-58D90E68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9" y="3172865"/>
            <a:ext cx="5697401" cy="3456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7F92C-A9B6-484B-92F1-1C4FA5407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22" y="3184704"/>
            <a:ext cx="5014765" cy="34344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491CC3-D0CF-466D-8738-AC1AFC155BCF}"/>
              </a:ext>
            </a:extLst>
          </p:cNvPr>
          <p:cNvSpPr/>
          <p:nvPr/>
        </p:nvSpPr>
        <p:spPr>
          <a:xfrm>
            <a:off x="1343472" y="6093296"/>
            <a:ext cx="915496" cy="609348"/>
          </a:xfrm>
          <a:prstGeom prst="rect">
            <a:avLst/>
          </a:prstGeom>
          <a:solidFill>
            <a:schemeClr val="accent3">
              <a:lumMod val="20000"/>
              <a:lumOff val="80000"/>
              <a:alpha val="4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7E766B-46D1-47D1-8C6B-5C1B6AFCB24E}"/>
              </a:ext>
            </a:extLst>
          </p:cNvPr>
          <p:cNvSpPr/>
          <p:nvPr/>
        </p:nvSpPr>
        <p:spPr>
          <a:xfrm>
            <a:off x="1487488" y="3651532"/>
            <a:ext cx="915496" cy="2297748"/>
          </a:xfrm>
          <a:prstGeom prst="rect">
            <a:avLst/>
          </a:prstGeom>
          <a:solidFill>
            <a:schemeClr val="accent3">
              <a:lumMod val="20000"/>
              <a:lumOff val="80000"/>
              <a:alpha val="4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2800" dirty="0"/>
          </a:p>
        </p:txBody>
      </p:sp>
    </p:spTree>
    <p:extLst>
      <p:ext uri="{BB962C8B-B14F-4D97-AF65-F5344CB8AC3E}">
        <p14:creationId xmlns:p14="http://schemas.microsoft.com/office/powerpoint/2010/main" val="375059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602B6C-339A-4F37-8EF3-476FA141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35992" anchor="b" anchorCtr="0"/>
          <a:lstStyle/>
          <a:p>
            <a:pPr>
              <a:lnSpc>
                <a:spcPts val="4799"/>
              </a:lnSpc>
            </a:pPr>
            <a:r>
              <a:rPr lang="fr-BE" sz="2799" dirty="0">
                <a:solidFill>
                  <a:schemeClr val="bg1"/>
                </a:solidFill>
              </a:rPr>
              <a:t>CASE STUDY - </a:t>
            </a:r>
            <a:r>
              <a:rPr lang="fr-BE" sz="2799" dirty="0" err="1">
                <a:solidFill>
                  <a:schemeClr val="bg1"/>
                </a:solidFill>
              </a:rPr>
              <a:t>CONMONSense</a:t>
            </a:r>
            <a:br>
              <a:rPr lang="fr-BE" dirty="0"/>
            </a:br>
            <a:r>
              <a:rPr lang="fr-BE" dirty="0"/>
              <a:t>ONLINE MONITORING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86E26-A318-4069-94E3-1B653DA2F4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360" y="1723493"/>
            <a:ext cx="11953328" cy="219601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bg2"/>
                </a:solidFill>
              </a:rPr>
              <a:t>August 2020: </a:t>
            </a:r>
            <a:r>
              <a:rPr lang="en-CA" sz="2400" dirty="0">
                <a:solidFill>
                  <a:schemeClr val="bg2"/>
                </a:solidFill>
              </a:rPr>
              <a:t>Already installed 2 </a:t>
            </a:r>
            <a:r>
              <a:rPr lang="en-CA" sz="2400" dirty="0" err="1">
                <a:solidFill>
                  <a:schemeClr val="bg2"/>
                </a:solidFill>
              </a:rPr>
              <a:t>CONMONSense</a:t>
            </a:r>
            <a:r>
              <a:rPr lang="en-CA" sz="2400" dirty="0">
                <a:solidFill>
                  <a:schemeClr val="bg2"/>
                </a:solidFill>
              </a:rPr>
              <a:t> on 1 planetary gearbox (output shaft). Connected of existing online monitoring system of with software. </a:t>
            </a:r>
            <a:endParaRPr lang="fr-BE" sz="2400" dirty="0">
              <a:solidFill>
                <a:schemeClr val="bg2"/>
              </a:solidFill>
            </a:endParaRPr>
          </a:p>
          <a:p>
            <a:pPr lvl="0"/>
            <a:endParaRPr lang="fr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5ADAB-E203-48D2-ADDB-58D90E68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9" y="3172865"/>
            <a:ext cx="5697401" cy="34563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491CC3-D0CF-466D-8738-AC1AFC155BCF}"/>
              </a:ext>
            </a:extLst>
          </p:cNvPr>
          <p:cNvSpPr/>
          <p:nvPr/>
        </p:nvSpPr>
        <p:spPr>
          <a:xfrm>
            <a:off x="1343472" y="6093296"/>
            <a:ext cx="915496" cy="609348"/>
          </a:xfrm>
          <a:prstGeom prst="rect">
            <a:avLst/>
          </a:prstGeom>
          <a:solidFill>
            <a:schemeClr val="accent3">
              <a:lumMod val="20000"/>
              <a:lumOff val="80000"/>
              <a:alpha val="4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7E766B-46D1-47D1-8C6B-5C1B6AFCB24E}"/>
              </a:ext>
            </a:extLst>
          </p:cNvPr>
          <p:cNvSpPr/>
          <p:nvPr/>
        </p:nvSpPr>
        <p:spPr>
          <a:xfrm>
            <a:off x="1487488" y="3651532"/>
            <a:ext cx="915496" cy="2297748"/>
          </a:xfrm>
          <a:prstGeom prst="rect">
            <a:avLst/>
          </a:prstGeom>
          <a:solidFill>
            <a:schemeClr val="accent3">
              <a:lumMod val="20000"/>
              <a:lumOff val="80000"/>
              <a:alpha val="4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2800" dirty="0"/>
          </a:p>
        </p:txBody>
      </p:sp>
      <p:pic>
        <p:nvPicPr>
          <p:cNvPr id="9" name="Picture 8" descr="A picture containing green, indoor, old, dirty&#10;&#10;Description automatically generated">
            <a:extLst>
              <a:ext uri="{FF2B5EF4-FFF2-40B4-BE49-F238E27FC236}">
                <a16:creationId xmlns:a16="http://schemas.microsoft.com/office/drawing/2014/main" id="{D6AAB61D-3AC1-4D15-869D-5A582A1C9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055740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2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602B6C-339A-4F37-8EF3-476FA141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35992" anchor="b" anchorCtr="0"/>
          <a:lstStyle/>
          <a:p>
            <a:pPr>
              <a:lnSpc>
                <a:spcPts val="4799"/>
              </a:lnSpc>
            </a:pPr>
            <a:r>
              <a:rPr lang="fr-BE" sz="2799" dirty="0">
                <a:solidFill>
                  <a:schemeClr val="bg1"/>
                </a:solidFill>
              </a:rPr>
              <a:t>CASE STUDY - </a:t>
            </a:r>
            <a:r>
              <a:rPr lang="fr-BE" sz="2799" dirty="0" err="1">
                <a:solidFill>
                  <a:schemeClr val="bg1"/>
                </a:solidFill>
              </a:rPr>
              <a:t>CONMONSense</a:t>
            </a:r>
            <a:br>
              <a:rPr lang="fr-BE" dirty="0"/>
            </a:br>
            <a:r>
              <a:rPr lang="fr-BE" dirty="0"/>
              <a:t>SOFTWARE OVERVIEW 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FB26FB-785F-4E95-BE4A-4DF22C326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00808"/>
            <a:ext cx="9170262" cy="4964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A03180-6A1C-47DC-AB0A-0ED29A395BFC}"/>
              </a:ext>
            </a:extLst>
          </p:cNvPr>
          <p:cNvSpPr/>
          <p:nvPr/>
        </p:nvSpPr>
        <p:spPr>
          <a:xfrm>
            <a:off x="4727848" y="3276663"/>
            <a:ext cx="409121" cy="304674"/>
          </a:xfrm>
          <a:prstGeom prst="rect">
            <a:avLst/>
          </a:prstGeom>
          <a:solidFill>
            <a:schemeClr val="accent3">
              <a:lumMod val="20000"/>
              <a:lumOff val="80000"/>
              <a:alpha val="1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5A4C34-C09A-4546-847B-AB8D01151990}"/>
              </a:ext>
            </a:extLst>
          </p:cNvPr>
          <p:cNvSpPr/>
          <p:nvPr/>
        </p:nvSpPr>
        <p:spPr>
          <a:xfrm>
            <a:off x="5601551" y="4852518"/>
            <a:ext cx="1358545" cy="304674"/>
          </a:xfrm>
          <a:prstGeom prst="rect">
            <a:avLst/>
          </a:prstGeom>
          <a:solidFill>
            <a:schemeClr val="accent3">
              <a:lumMod val="20000"/>
              <a:lumOff val="80000"/>
              <a:alpha val="1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20940F1-BF76-48F9-9FEA-B5F167CED0F5}"/>
              </a:ext>
            </a:extLst>
          </p:cNvPr>
          <p:cNvCxnSpPr/>
          <p:nvPr/>
        </p:nvCxnSpPr>
        <p:spPr>
          <a:xfrm flipH="1" flipV="1">
            <a:off x="5136969" y="3581337"/>
            <a:ext cx="464582" cy="12711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06D5BA-1482-4A17-BC5E-286B37552266}"/>
              </a:ext>
            </a:extLst>
          </p:cNvPr>
          <p:cNvGrpSpPr/>
          <p:nvPr/>
        </p:nvGrpSpPr>
        <p:grpSpPr>
          <a:xfrm rot="20986979">
            <a:off x="5129615" y="2953339"/>
            <a:ext cx="2260861" cy="220914"/>
            <a:chOff x="5217459" y="2168861"/>
            <a:chExt cx="1786373" cy="19191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CFB1972-3463-4260-B666-C34F33F3A316}"/>
                </a:ext>
              </a:extLst>
            </p:cNvPr>
            <p:cNvCxnSpPr/>
            <p:nvPr/>
          </p:nvCxnSpPr>
          <p:spPr>
            <a:xfrm flipV="1">
              <a:off x="5217459" y="2270460"/>
              <a:ext cx="1777216" cy="28987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F94FFD-A7F6-48D2-96ED-09B377C209FF}"/>
                </a:ext>
              </a:extLst>
            </p:cNvPr>
            <p:cNvSpPr/>
            <p:nvPr/>
          </p:nvSpPr>
          <p:spPr>
            <a:xfrm>
              <a:off x="6811914" y="2168861"/>
              <a:ext cx="191918" cy="191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5CA54-044D-4134-9A37-AE6A643B1302}"/>
              </a:ext>
            </a:extLst>
          </p:cNvPr>
          <p:cNvSpPr/>
          <p:nvPr/>
        </p:nvSpPr>
        <p:spPr>
          <a:xfrm>
            <a:off x="7368216" y="2657205"/>
            <a:ext cx="1543190" cy="646331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4-20 mA </a:t>
            </a:r>
          </a:p>
          <a:p>
            <a:pPr algn="ctr"/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Static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measurement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on the MATRIX </a:t>
            </a:r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BC1192-2C6A-4B2B-8D28-3EFC754BBE46}"/>
              </a:ext>
            </a:extLst>
          </p:cNvPr>
          <p:cNvSpPr/>
          <p:nvPr/>
        </p:nvSpPr>
        <p:spPr>
          <a:xfrm>
            <a:off x="10141283" y="4723403"/>
            <a:ext cx="1543190" cy="415498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Channel </a:t>
            </a:r>
            <a:r>
              <a:rPr lang="fr-FR" sz="1050" dirty="0" err="1">
                <a:solidFill>
                  <a:schemeClr val="accent1">
                    <a:lumMod val="50000"/>
                  </a:schemeClr>
                </a:solidFill>
              </a:rPr>
              <a:t>properties</a:t>
            </a:r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Setting 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352B26-5B9E-40FB-A1C9-016EBEDC5926}"/>
              </a:ext>
            </a:extLst>
          </p:cNvPr>
          <p:cNvSpPr/>
          <p:nvPr/>
        </p:nvSpPr>
        <p:spPr>
          <a:xfrm>
            <a:off x="7113915" y="3955258"/>
            <a:ext cx="2391707" cy="2354061"/>
          </a:xfrm>
          <a:prstGeom prst="rect">
            <a:avLst/>
          </a:prstGeom>
          <a:solidFill>
            <a:schemeClr val="accent3">
              <a:lumMod val="20000"/>
              <a:lumOff val="80000"/>
              <a:alpha val="1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2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8203AD-66FF-42D4-BF24-4CA642B2B516}"/>
              </a:ext>
            </a:extLst>
          </p:cNvPr>
          <p:cNvGrpSpPr/>
          <p:nvPr/>
        </p:nvGrpSpPr>
        <p:grpSpPr>
          <a:xfrm rot="1386356">
            <a:off x="9476860" y="4335980"/>
            <a:ext cx="1345773" cy="128515"/>
            <a:chOff x="5217459" y="2168861"/>
            <a:chExt cx="1786373" cy="19191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750AA5-9268-438A-80CE-06B3EDFF4D42}"/>
                </a:ext>
              </a:extLst>
            </p:cNvPr>
            <p:cNvCxnSpPr/>
            <p:nvPr/>
          </p:nvCxnSpPr>
          <p:spPr>
            <a:xfrm flipV="1">
              <a:off x="5217459" y="2270460"/>
              <a:ext cx="1777216" cy="28987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AE3D27-5701-45B8-A46D-502AD0066D69}"/>
                </a:ext>
              </a:extLst>
            </p:cNvPr>
            <p:cNvSpPr/>
            <p:nvPr/>
          </p:nvSpPr>
          <p:spPr>
            <a:xfrm>
              <a:off x="6811914" y="2168861"/>
              <a:ext cx="191918" cy="191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9459DE-8A22-48B0-9EC7-C75DF00EB1A5}"/>
              </a:ext>
            </a:extLst>
          </p:cNvPr>
          <p:cNvGrpSpPr/>
          <p:nvPr/>
        </p:nvGrpSpPr>
        <p:grpSpPr>
          <a:xfrm rot="8980988">
            <a:off x="4348401" y="5444040"/>
            <a:ext cx="1345773" cy="128515"/>
            <a:chOff x="5217459" y="2168861"/>
            <a:chExt cx="1786373" cy="19191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420A25-BE86-470C-8288-C4E5A0C738F4}"/>
                </a:ext>
              </a:extLst>
            </p:cNvPr>
            <p:cNvCxnSpPr/>
            <p:nvPr/>
          </p:nvCxnSpPr>
          <p:spPr>
            <a:xfrm flipV="1">
              <a:off x="5217459" y="2270460"/>
              <a:ext cx="1777216" cy="28987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03182E-EDA0-4976-8F51-688B5D14FD20}"/>
                </a:ext>
              </a:extLst>
            </p:cNvPr>
            <p:cNvSpPr/>
            <p:nvPr/>
          </p:nvSpPr>
          <p:spPr>
            <a:xfrm>
              <a:off x="6811914" y="2168861"/>
              <a:ext cx="191918" cy="191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CB5655A-86DE-490C-9AB2-D5CEF69B9C62}"/>
              </a:ext>
            </a:extLst>
          </p:cNvPr>
          <p:cNvSpPr/>
          <p:nvPr/>
        </p:nvSpPr>
        <p:spPr>
          <a:xfrm>
            <a:off x="2878137" y="5811467"/>
            <a:ext cx="1543190" cy="253916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Channel assignation</a:t>
            </a:r>
          </a:p>
        </p:txBody>
      </p:sp>
    </p:spTree>
    <p:extLst>
      <p:ext uri="{BB962C8B-B14F-4D97-AF65-F5344CB8AC3E}">
        <p14:creationId xmlns:p14="http://schemas.microsoft.com/office/powerpoint/2010/main" val="28824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602B6C-339A-4F37-8EF3-476FA141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35992" anchor="b" anchorCtr="0"/>
          <a:lstStyle/>
          <a:p>
            <a:pPr>
              <a:lnSpc>
                <a:spcPts val="4799"/>
              </a:lnSpc>
            </a:pPr>
            <a:r>
              <a:rPr lang="fr-BE" sz="2799" dirty="0">
                <a:solidFill>
                  <a:schemeClr val="bg1"/>
                </a:solidFill>
              </a:rPr>
              <a:t>CASE STUDY - </a:t>
            </a:r>
            <a:r>
              <a:rPr lang="fr-BE" sz="2799" dirty="0" err="1">
                <a:solidFill>
                  <a:schemeClr val="bg1"/>
                </a:solidFill>
              </a:rPr>
              <a:t>CONMONSense</a:t>
            </a:r>
            <a:br>
              <a:rPr lang="fr-BE" dirty="0"/>
            </a:br>
            <a:r>
              <a:rPr lang="fr-BE" dirty="0"/>
              <a:t>SOFTWARE OVERVIEW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BC1192-2C6A-4B2B-8D28-3EFC754BBE46}"/>
              </a:ext>
            </a:extLst>
          </p:cNvPr>
          <p:cNvSpPr/>
          <p:nvPr/>
        </p:nvSpPr>
        <p:spPr>
          <a:xfrm>
            <a:off x="9719331" y="4794330"/>
            <a:ext cx="1543190" cy="415498"/>
          </a:xfrm>
          <a:prstGeom prst="rect">
            <a:avLst/>
          </a:prstGeom>
          <a:ln w="158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Trend </a:t>
            </a:r>
            <a:r>
              <a:rPr lang="fr-FR" sz="1050" dirty="0" err="1">
                <a:solidFill>
                  <a:schemeClr val="accent1">
                    <a:lumMod val="50000"/>
                  </a:schemeClr>
                </a:solidFill>
              </a:rPr>
              <a:t>curve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accent1">
                    <a:lumMod val="50000"/>
                  </a:schemeClr>
                </a:solidFill>
              </a:rPr>
              <a:t>representation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91A2DA-5C3F-494F-8799-AE46F3A79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0" y="1692330"/>
            <a:ext cx="9039076" cy="492610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E8203AD-66FF-42D4-BF24-4CA642B2B516}"/>
              </a:ext>
            </a:extLst>
          </p:cNvPr>
          <p:cNvGrpSpPr/>
          <p:nvPr/>
        </p:nvGrpSpPr>
        <p:grpSpPr>
          <a:xfrm rot="1386356">
            <a:off x="8118739" y="4415000"/>
            <a:ext cx="1677818" cy="175087"/>
            <a:chOff x="5217459" y="2168861"/>
            <a:chExt cx="1786373" cy="19191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750AA5-9268-438A-80CE-06B3EDFF4D42}"/>
                </a:ext>
              </a:extLst>
            </p:cNvPr>
            <p:cNvCxnSpPr/>
            <p:nvPr/>
          </p:nvCxnSpPr>
          <p:spPr>
            <a:xfrm flipV="1">
              <a:off x="5217459" y="2270460"/>
              <a:ext cx="1777216" cy="28987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AE3D27-5701-45B8-A46D-502AD0066D69}"/>
                </a:ext>
              </a:extLst>
            </p:cNvPr>
            <p:cNvSpPr/>
            <p:nvPr/>
          </p:nvSpPr>
          <p:spPr>
            <a:xfrm>
              <a:off x="6811914" y="2168861"/>
              <a:ext cx="191918" cy="191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56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Main Titl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T-Marketing-Template.potx" id="{72082FD7-4E66-47B9-9F38-B173E1613988}" vid="{3C536F35-579E-4849-941B-D6C7FD58B1A4}"/>
    </a:ext>
  </a:extLst>
</a:theme>
</file>

<file path=ppt/theme/theme2.xml><?xml version="1.0" encoding="utf-8"?>
<a:theme xmlns:a="http://schemas.openxmlformats.org/drawingml/2006/main" name="Light Blue">
  <a:themeElements>
    <a:clrScheme name="Custom 1">
      <a:dk1>
        <a:sysClr val="windowText" lastClr="000000"/>
      </a:dk1>
      <a:lt1>
        <a:sysClr val="window" lastClr="FFFFFF"/>
      </a:lt1>
      <a:dk2>
        <a:srgbClr val="003964"/>
      </a:dk2>
      <a:lt2>
        <a:srgbClr val="004B85"/>
      </a:lt2>
      <a:accent1>
        <a:srgbClr val="0063B0"/>
      </a:accent1>
      <a:accent2>
        <a:srgbClr val="E57725"/>
      </a:accent2>
      <a:accent3>
        <a:srgbClr val="FFD200"/>
      </a:accent3>
      <a:accent4>
        <a:srgbClr val="008BF6"/>
      </a:accent4>
      <a:accent5>
        <a:srgbClr val="002745"/>
      </a:accent5>
      <a:accent6>
        <a:srgbClr val="37AEE4"/>
      </a:accent6>
      <a:hlink>
        <a:srgbClr val="E57725"/>
      </a:hlink>
      <a:folHlink>
        <a:srgbClr val="FFD200"/>
      </a:folHlink>
    </a:clrScheme>
    <a:fontScheme name="SDT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B8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DT-Marketing-Template.potx" id="{72082FD7-4E66-47B9-9F38-B173E1613988}" vid="{B5E27321-E2AC-4EEC-B1A2-9CA90B825B9E}"/>
    </a:ext>
  </a:extLst>
</a:theme>
</file>

<file path=ppt/theme/theme3.xml><?xml version="1.0" encoding="utf-8"?>
<a:theme xmlns:a="http://schemas.openxmlformats.org/drawingml/2006/main" name="Yellow">
  <a:themeElements>
    <a:clrScheme name="Custom 1">
      <a:dk1>
        <a:sysClr val="windowText" lastClr="000000"/>
      </a:dk1>
      <a:lt1>
        <a:sysClr val="window" lastClr="FFFFFF"/>
      </a:lt1>
      <a:dk2>
        <a:srgbClr val="003964"/>
      </a:dk2>
      <a:lt2>
        <a:srgbClr val="004B85"/>
      </a:lt2>
      <a:accent1>
        <a:srgbClr val="0063B0"/>
      </a:accent1>
      <a:accent2>
        <a:srgbClr val="E57725"/>
      </a:accent2>
      <a:accent3>
        <a:srgbClr val="FFD200"/>
      </a:accent3>
      <a:accent4>
        <a:srgbClr val="008BF6"/>
      </a:accent4>
      <a:accent5>
        <a:srgbClr val="002745"/>
      </a:accent5>
      <a:accent6>
        <a:srgbClr val="37AEE4"/>
      </a:accent6>
      <a:hlink>
        <a:srgbClr val="E57725"/>
      </a:hlink>
      <a:folHlink>
        <a:srgbClr val="FFD200"/>
      </a:folHlink>
    </a:clrScheme>
    <a:fontScheme name="SDT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B8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DT-Marketing-Template.potx" id="{72082FD7-4E66-47B9-9F38-B173E1613988}" vid="{50AF7AB7-499D-4148-8962-BEEF028912B4}"/>
    </a:ext>
  </a:extLst>
</a:theme>
</file>

<file path=ppt/theme/theme4.xml><?xml version="1.0" encoding="utf-8"?>
<a:theme xmlns:a="http://schemas.openxmlformats.org/drawingml/2006/main" name="1_Light Blue">
  <a:themeElements>
    <a:clrScheme name="Custom 1">
      <a:dk1>
        <a:sysClr val="windowText" lastClr="000000"/>
      </a:dk1>
      <a:lt1>
        <a:sysClr val="window" lastClr="FFFFFF"/>
      </a:lt1>
      <a:dk2>
        <a:srgbClr val="003964"/>
      </a:dk2>
      <a:lt2>
        <a:srgbClr val="004B85"/>
      </a:lt2>
      <a:accent1>
        <a:srgbClr val="0063B0"/>
      </a:accent1>
      <a:accent2>
        <a:srgbClr val="E57725"/>
      </a:accent2>
      <a:accent3>
        <a:srgbClr val="FFD200"/>
      </a:accent3>
      <a:accent4>
        <a:srgbClr val="008BF6"/>
      </a:accent4>
      <a:accent5>
        <a:srgbClr val="002745"/>
      </a:accent5>
      <a:accent6>
        <a:srgbClr val="37AEE4"/>
      </a:accent6>
      <a:hlink>
        <a:srgbClr val="E57725"/>
      </a:hlink>
      <a:folHlink>
        <a:srgbClr val="FFD200"/>
      </a:folHlink>
    </a:clrScheme>
    <a:fontScheme name="SDT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B8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29FA87D-9A03-4053-A532-58145A03A569}" vid="{2AEE15E4-FDCD-43DF-A488-EFD5812A52A0}"/>
    </a:ext>
  </a:extLst>
</a:theme>
</file>

<file path=ppt/theme/theme5.xml><?xml version="1.0" encoding="utf-8"?>
<a:theme xmlns:a="http://schemas.openxmlformats.org/drawingml/2006/main" name="1_Medium Blue">
  <a:themeElements>
    <a:clrScheme name="Custom 1">
      <a:dk1>
        <a:sysClr val="windowText" lastClr="000000"/>
      </a:dk1>
      <a:lt1>
        <a:sysClr val="window" lastClr="FFFFFF"/>
      </a:lt1>
      <a:dk2>
        <a:srgbClr val="003964"/>
      </a:dk2>
      <a:lt2>
        <a:srgbClr val="004B85"/>
      </a:lt2>
      <a:accent1>
        <a:srgbClr val="0063B0"/>
      </a:accent1>
      <a:accent2>
        <a:srgbClr val="E57725"/>
      </a:accent2>
      <a:accent3>
        <a:srgbClr val="FFD200"/>
      </a:accent3>
      <a:accent4>
        <a:srgbClr val="008BF6"/>
      </a:accent4>
      <a:accent5>
        <a:srgbClr val="002745"/>
      </a:accent5>
      <a:accent6>
        <a:srgbClr val="37AEE4"/>
      </a:accent6>
      <a:hlink>
        <a:srgbClr val="E57725"/>
      </a:hlink>
      <a:folHlink>
        <a:srgbClr val="FFD200"/>
      </a:folHlink>
    </a:clrScheme>
    <a:fontScheme name="SDT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B8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29FA87D-9A03-4053-A532-58145A03A569}" vid="{81D58611-D3E3-4E63-8852-8628E4FFD43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SDT-Marketing-Template (1)</Template>
  <TotalTime>0</TotalTime>
  <Words>250</Words>
  <Application>Microsoft Office PowerPoint</Application>
  <PresentationFormat>Widescreen</PresentationFormat>
  <Paragraphs>31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Main Title </vt:lpstr>
      <vt:lpstr>Light Blue</vt:lpstr>
      <vt:lpstr>Yellow</vt:lpstr>
      <vt:lpstr>1_Light Blue</vt:lpstr>
      <vt:lpstr>1_Medium Blue</vt:lpstr>
      <vt:lpstr>SDT ULTRASOUND SOLUTIONS </vt:lpstr>
      <vt:lpstr>PowerPoint Presentation</vt:lpstr>
      <vt:lpstr>SDT International – REA HELLAS</vt:lpstr>
      <vt:lpstr>PowerPoint Presentation</vt:lpstr>
      <vt:lpstr>CASE STUDY - CONMONSense OBJECTIVES</vt:lpstr>
      <vt:lpstr>CASE STUDY - CONMONSense ONLINE MONITORING</vt:lpstr>
      <vt:lpstr>CASE STUDY - CONMONSense ONLINE MONITORING</vt:lpstr>
      <vt:lpstr>CASE STUDY - CONMONSense SOFTWARE OVERVIEW </vt:lpstr>
      <vt:lpstr>CASE STUDY - CONMONSense SOFTWARE OVERVIEW </vt:lpstr>
      <vt:lpstr>CASE STUDY - CONMONSense SOFTWARE OVERVIEW </vt:lpstr>
    </vt:vector>
  </TitlesOfParts>
  <Company>SDT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SDT ULTRASOUND SOLUTIONS</dc:title>
  <dc:creator>Benoît DEGRAEVE</dc:creator>
  <cp:lastModifiedBy>Chiara GIRARDI</cp:lastModifiedBy>
  <cp:revision>170</cp:revision>
  <dcterms:created xsi:type="dcterms:W3CDTF">2018-07-17T09:55:59Z</dcterms:created>
  <dcterms:modified xsi:type="dcterms:W3CDTF">2022-02-15T14:02:08Z</dcterms:modified>
</cp:coreProperties>
</file>