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750" r:id="rId3"/>
    <p:sldId id="752" r:id="rId4"/>
    <p:sldId id="785" r:id="rId5"/>
    <p:sldId id="786" r:id="rId6"/>
    <p:sldId id="787" r:id="rId7"/>
    <p:sldId id="788" r:id="rId8"/>
    <p:sldId id="789" r:id="rId9"/>
    <p:sldId id="790" r:id="rId10"/>
    <p:sldId id="791" r:id="rId11"/>
    <p:sldId id="792" r:id="rId12"/>
    <p:sldId id="793" r:id="rId13"/>
    <p:sldId id="794" r:id="rId14"/>
    <p:sldId id="775" r:id="rId15"/>
    <p:sldId id="801" r:id="rId16"/>
    <p:sldId id="795" r:id="rId17"/>
    <p:sldId id="796" r:id="rId18"/>
    <p:sldId id="797" r:id="rId19"/>
    <p:sldId id="755" r:id="rId20"/>
    <p:sldId id="798" r:id="rId21"/>
    <p:sldId id="799" r:id="rId22"/>
    <p:sldId id="800" r:id="rId23"/>
    <p:sldId id="760" r:id="rId24"/>
    <p:sldId id="759" r:id="rId25"/>
    <p:sldId id="761" r:id="rId26"/>
    <p:sldId id="763" r:id="rId27"/>
    <p:sldId id="768" r:id="rId28"/>
    <p:sldId id="764" r:id="rId29"/>
    <p:sldId id="765" r:id="rId30"/>
    <p:sldId id="769" r:id="rId31"/>
    <p:sldId id="766" r:id="rId32"/>
    <p:sldId id="767" r:id="rId33"/>
    <p:sldId id="780" r:id="rId34"/>
    <p:sldId id="781" r:id="rId35"/>
    <p:sldId id="782" r:id="rId36"/>
    <p:sldId id="783" r:id="rId37"/>
    <p:sldId id="784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5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8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7" d="100"/>
          <a:sy n="87" d="100"/>
        </p:scale>
        <p:origin x="3840" y="6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464683-B748-450F-8BD8-B7AFC13D4708}" type="datetimeFigureOut">
              <a:rPr lang="en-GB" smtClean="0"/>
              <a:t>16/05/2022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3350E4-AAD7-4F37-BB94-DFFBBF99A2F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66453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E8B25-5795-46FE-A52B-1B77CDB18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268BF5C-8B1E-4204-A78A-91CF549A30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38EE30-5630-428B-80EC-07E90E534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D206C5-3377-4899-95FE-5A189A5DBA97}" type="datetimeFigureOut">
              <a:rPr lang="en-GB" smtClean="0"/>
              <a:t>16/05/2022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B1F45A-CB15-4A55-808E-F23E77B1F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203C59-9B23-4FA8-968B-4486E191C4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7B1A2A-BD42-4D2D-8DE0-F78A69866E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8291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F4E0286-2A78-48F7-A09C-0AC90250B6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8B6EE8-FCEF-4C08-9571-EF4B6B4167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63552" y="2492895"/>
            <a:ext cx="9144000" cy="1402251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>
              <a:defRPr lang="fr-BE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fr-B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C8BE82-72EB-4574-AFBF-1F5D6C556E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63552" y="3933056"/>
            <a:ext cx="9144000" cy="1728192"/>
          </a:xfrm>
          <a:prstGeom prst="rect">
            <a:avLst/>
          </a:prstGeom>
        </p:spPr>
        <p:txBody>
          <a:bodyPr lIns="36000"/>
          <a:lstStyle>
            <a:lvl1pPr marL="0" indent="0">
              <a:buNone/>
              <a:defRPr lang="fr-BE" sz="3200" dirty="0">
                <a:solidFill>
                  <a:srgbClr val="FFC000"/>
                </a:solidFill>
              </a:defRPr>
            </a:lvl1pPr>
          </a:lstStyle>
          <a:p>
            <a:pPr marL="228600" lvl="0" indent="-228600"/>
            <a:r>
              <a:rPr lang="en-US" dirty="0"/>
              <a:t>Click to edit Master subtitle style</a:t>
            </a:r>
            <a:endParaRPr lang="fr-BE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1AC20E0-8787-42B3-AD06-017D47CDE6B0}"/>
              </a:ext>
            </a:extLst>
          </p:cNvPr>
          <p:cNvCxnSpPr/>
          <p:nvPr userDrawn="1"/>
        </p:nvCxnSpPr>
        <p:spPr>
          <a:xfrm>
            <a:off x="2063552" y="3898197"/>
            <a:ext cx="10585176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Graphical user interface&#10;&#10;Description automatically generated">
            <a:extLst>
              <a:ext uri="{FF2B5EF4-FFF2-40B4-BE49-F238E27FC236}">
                <a16:creationId xmlns:a16="http://schemas.microsoft.com/office/drawing/2014/main" id="{F4DC2ABF-6567-4C20-8B70-FFAC66AF79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85" b="34076"/>
          <a:stretch/>
        </p:blipFill>
        <p:spPr>
          <a:xfrm>
            <a:off x="0" y="0"/>
            <a:ext cx="12192000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3101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F2457F1-825F-4474-9936-844A0A8BDD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0" y="6597352"/>
            <a:ext cx="623392" cy="260648"/>
          </a:xfrm>
          <a:prstGeom prst="rect">
            <a:avLst/>
          </a:prstGeom>
        </p:spPr>
        <p:txBody>
          <a:bodyPr/>
          <a:lstStyle/>
          <a:p>
            <a:fld id="{1ED689DE-93AF-412C-BCCB-04934BF551E6}" type="slidenum">
              <a:rPr lang="fr-BE" smtClean="0"/>
              <a:pPr/>
              <a:t>‹#›</a:t>
            </a:fld>
            <a:endParaRPr lang="fr-B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3ED6E5-7F3C-4211-A3E8-7EB081DF75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11000"/>
          </a:blip>
          <a:srcRect t="22039" b="129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A03B2A88-10C3-445C-88A8-33646441124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6474" y="-260648"/>
            <a:ext cx="48815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7417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F2457F1-825F-4474-9936-844A0A8BDDC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0" y="6597352"/>
            <a:ext cx="623392" cy="260648"/>
          </a:xfrm>
          <a:prstGeom prst="rect">
            <a:avLst/>
          </a:prstGeom>
        </p:spPr>
        <p:txBody>
          <a:bodyPr/>
          <a:lstStyle/>
          <a:p>
            <a:fld id="{1ED689DE-93AF-412C-BCCB-04934BF551E6}" type="slidenum">
              <a:rPr lang="fr-BE" smtClean="0"/>
              <a:pPr/>
              <a:t>‹#›</a:t>
            </a:fld>
            <a:endParaRPr lang="fr-BE"/>
          </a:p>
        </p:txBody>
      </p:sp>
      <p:pic>
        <p:nvPicPr>
          <p:cNvPr id="9" name="Picture 8" descr="Graphical user interface&#10;&#10;Description automatically generated">
            <a:extLst>
              <a:ext uri="{FF2B5EF4-FFF2-40B4-BE49-F238E27FC236}">
                <a16:creationId xmlns:a16="http://schemas.microsoft.com/office/drawing/2014/main" id="{82C0549A-C6AF-486B-A588-624D5A32BC0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1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85" b="34076"/>
          <a:stretch/>
        </p:blipFill>
        <p:spPr>
          <a:xfrm>
            <a:off x="0" y="0"/>
            <a:ext cx="12192000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7129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cked Titl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FDB56F2-93CB-468C-821F-1EAA3740CC8F}"/>
              </a:ext>
            </a:extLst>
          </p:cNvPr>
          <p:cNvSpPr/>
          <p:nvPr userDrawn="1"/>
        </p:nvSpPr>
        <p:spPr>
          <a:xfrm>
            <a:off x="4266281" y="1529791"/>
            <a:ext cx="45719" cy="2387600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7E3D4F35-F617-4A01-AEAA-006B4DD753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9262" y="2024424"/>
            <a:ext cx="3041674" cy="1565346"/>
          </a:xfrm>
        </p:spPr>
        <p:txBody>
          <a:bodyPr anchor="ctr" anchorCtr="0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457200" indent="0" algn="r">
              <a:buNone/>
              <a:defRPr>
                <a:solidFill>
                  <a:schemeClr val="bg1"/>
                </a:solidFill>
              </a:defRPr>
            </a:lvl2pPr>
            <a:lvl3pPr marL="914400" indent="0" algn="r">
              <a:buNone/>
              <a:defRPr>
                <a:solidFill>
                  <a:schemeClr val="bg1"/>
                </a:solidFill>
              </a:defRPr>
            </a:lvl3pPr>
            <a:lvl4pPr marL="1371600" indent="0" algn="r">
              <a:buNone/>
              <a:defRPr>
                <a:solidFill>
                  <a:schemeClr val="bg1"/>
                </a:solidFill>
              </a:defRPr>
            </a:lvl4pPr>
            <a:lvl5pPr marL="1828800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9BABFE9-5DBB-4570-8C48-2B7439450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7345" y="1656548"/>
            <a:ext cx="4853503" cy="2153214"/>
          </a:xfrm>
        </p:spPr>
        <p:txBody>
          <a:bodyPr>
            <a:noAutofit/>
          </a:bodyPr>
          <a:lstStyle>
            <a:lvl1pPr algn="l">
              <a:defRPr sz="59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title or subtitle</a:t>
            </a:r>
          </a:p>
        </p:txBody>
      </p:sp>
    </p:spTree>
    <p:extLst>
      <p:ext uri="{BB962C8B-B14F-4D97-AF65-F5344CB8AC3E}">
        <p14:creationId xmlns:p14="http://schemas.microsoft.com/office/powerpoint/2010/main" val="37027278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tacke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014734D-3548-431D-8A06-9C94DAA243B6}"/>
              </a:ext>
            </a:extLst>
          </p:cNvPr>
          <p:cNvSpPr/>
          <p:nvPr userDrawn="1"/>
        </p:nvSpPr>
        <p:spPr>
          <a:xfrm>
            <a:off x="5343076" y="1668425"/>
            <a:ext cx="45719" cy="2387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1B1E4E46-2C25-418C-AC9F-43B13EDEC8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53418" y="1668425"/>
            <a:ext cx="5125319" cy="3208375"/>
          </a:xfrm>
        </p:spPr>
        <p:txBody>
          <a:bodyPr/>
          <a:lstStyle>
            <a:lvl1pPr marL="228600" indent="-228600">
              <a:buClr>
                <a:schemeClr val="accent4"/>
              </a:buClr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</a:defRPr>
            </a:lvl1pPr>
            <a:lvl2pPr marL="685800" indent="-228600">
              <a:buClr>
                <a:schemeClr val="accent4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 marL="1143000" indent="-228600">
              <a:buClr>
                <a:schemeClr val="accent4"/>
              </a:buClr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3pPr>
            <a:lvl4pPr marL="1600200" indent="-228600">
              <a:buClr>
                <a:schemeClr val="accent4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421CE7E-130E-42B5-818D-895567E2F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691" y="1668425"/>
            <a:ext cx="4069761" cy="2387600"/>
          </a:xfrm>
        </p:spPr>
        <p:txBody>
          <a:bodyPr>
            <a:normAutofit/>
          </a:bodyPr>
          <a:lstStyle>
            <a:lvl1pPr algn="r">
              <a:defRPr sz="44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0786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cked Titl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FDB56F2-93CB-468C-821F-1EAA3740CC8F}"/>
              </a:ext>
            </a:extLst>
          </p:cNvPr>
          <p:cNvSpPr/>
          <p:nvPr userDrawn="1"/>
        </p:nvSpPr>
        <p:spPr>
          <a:xfrm>
            <a:off x="4266281" y="1529791"/>
            <a:ext cx="45719" cy="2387600"/>
          </a:xfrm>
          <a:prstGeom prst="rect">
            <a:avLst/>
          </a:prstGeom>
          <a:solidFill>
            <a:schemeClr val="bg1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7E3D4F35-F617-4A01-AEAA-006B4DD753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99262" y="2024424"/>
            <a:ext cx="3041674" cy="1565346"/>
          </a:xfrm>
        </p:spPr>
        <p:txBody>
          <a:bodyPr anchor="ctr" anchorCtr="0"/>
          <a:lstStyle>
            <a:lvl1pPr marL="0" indent="0" algn="r">
              <a:buNone/>
              <a:defRPr>
                <a:solidFill>
                  <a:schemeClr val="bg1"/>
                </a:solidFill>
              </a:defRPr>
            </a:lvl1pPr>
            <a:lvl2pPr marL="457200" indent="0" algn="r">
              <a:buNone/>
              <a:defRPr>
                <a:solidFill>
                  <a:schemeClr val="bg1"/>
                </a:solidFill>
              </a:defRPr>
            </a:lvl2pPr>
            <a:lvl3pPr marL="914400" indent="0" algn="r">
              <a:buNone/>
              <a:defRPr>
                <a:solidFill>
                  <a:schemeClr val="bg1"/>
                </a:solidFill>
              </a:defRPr>
            </a:lvl3pPr>
            <a:lvl4pPr marL="1371600" indent="0" algn="r">
              <a:buNone/>
              <a:defRPr>
                <a:solidFill>
                  <a:schemeClr val="bg1"/>
                </a:solidFill>
              </a:defRPr>
            </a:lvl4pPr>
            <a:lvl5pPr marL="1828800" indent="0" algn="r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9BABFE9-5DBB-4570-8C48-2B7439450C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37345" y="1656548"/>
            <a:ext cx="4853503" cy="2153214"/>
          </a:xfrm>
        </p:spPr>
        <p:txBody>
          <a:bodyPr>
            <a:noAutofit/>
          </a:bodyPr>
          <a:lstStyle>
            <a:lvl1pPr algn="l">
              <a:defRPr sz="59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Click to edit title or subtitle</a:t>
            </a:r>
          </a:p>
        </p:txBody>
      </p:sp>
    </p:spTree>
    <p:extLst>
      <p:ext uri="{BB962C8B-B14F-4D97-AF65-F5344CB8AC3E}">
        <p14:creationId xmlns:p14="http://schemas.microsoft.com/office/powerpoint/2010/main" val="42309376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Titl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47C27E73-A0AD-4ABD-838E-8B2D89501B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3437"/>
            <a:ext cx="10515600" cy="1325563"/>
          </a:xfrm>
        </p:spPr>
        <p:txBody>
          <a:bodyPr>
            <a:normAutofit/>
          </a:bodyPr>
          <a:lstStyle>
            <a:lvl1pPr algn="ctr">
              <a:defRPr sz="60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0404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cke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014734D-3548-431D-8A06-9C94DAA243B6}"/>
              </a:ext>
            </a:extLst>
          </p:cNvPr>
          <p:cNvSpPr/>
          <p:nvPr userDrawn="1"/>
        </p:nvSpPr>
        <p:spPr>
          <a:xfrm>
            <a:off x="5343076" y="1668425"/>
            <a:ext cx="45719" cy="2387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1B1E4E46-2C25-418C-AC9F-43B13EDEC8A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53418" y="1668425"/>
            <a:ext cx="5125319" cy="3208375"/>
          </a:xfrm>
        </p:spPr>
        <p:txBody>
          <a:bodyPr/>
          <a:lstStyle>
            <a:lvl1pPr marL="228600" indent="-228600">
              <a:buClr>
                <a:schemeClr val="accent4"/>
              </a:buClr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</a:defRPr>
            </a:lvl1pPr>
            <a:lvl2pPr marL="685800" indent="-228600">
              <a:buClr>
                <a:schemeClr val="accent4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 marL="1143000" indent="-228600">
              <a:buClr>
                <a:schemeClr val="accent4"/>
              </a:buClr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3pPr>
            <a:lvl4pPr marL="1600200" indent="-228600">
              <a:buClr>
                <a:schemeClr val="accent4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8421CE7E-130E-42B5-818D-895567E2F0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691" y="1668425"/>
            <a:ext cx="4069761" cy="2387600"/>
          </a:xfrm>
        </p:spPr>
        <p:txBody>
          <a:bodyPr>
            <a:normAutofit/>
          </a:bodyPr>
          <a:lstStyle>
            <a:lvl1pPr algn="r">
              <a:defRPr sz="4400" b="1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41245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_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36330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89906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2FD2608-D7B8-4E99-A0B6-EE1B95ED5A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8B6EE8-FCEF-4C08-9571-EF4B6B4167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63552" y="2492895"/>
            <a:ext cx="9144000" cy="1402251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>
              <a:defRPr lang="fr-BE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fr-B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C8BE82-72EB-4574-AFBF-1F5D6C556E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63552" y="3933056"/>
            <a:ext cx="9144000" cy="1728192"/>
          </a:xfrm>
          <a:prstGeom prst="rect">
            <a:avLst/>
          </a:prstGeom>
        </p:spPr>
        <p:txBody>
          <a:bodyPr lIns="36000"/>
          <a:lstStyle>
            <a:lvl1pPr marL="0" indent="0">
              <a:buNone/>
              <a:defRPr lang="fr-BE" sz="3200" dirty="0">
                <a:solidFill>
                  <a:srgbClr val="FFC000"/>
                </a:solidFill>
              </a:defRPr>
            </a:lvl1pPr>
          </a:lstStyle>
          <a:p>
            <a:pPr marL="228600" lvl="0" indent="-228600"/>
            <a:r>
              <a:rPr lang="en-US" dirty="0"/>
              <a:t>Click to edit Master subtitle style</a:t>
            </a:r>
            <a:endParaRPr lang="fr-BE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1AC20E0-8787-42B3-AD06-017D47CDE6B0}"/>
              </a:ext>
            </a:extLst>
          </p:cNvPr>
          <p:cNvCxnSpPr/>
          <p:nvPr userDrawn="1"/>
        </p:nvCxnSpPr>
        <p:spPr>
          <a:xfrm>
            <a:off x="2063552" y="3898197"/>
            <a:ext cx="10585176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engine&#10;&#10;Description automatically generated">
            <a:extLst>
              <a:ext uri="{FF2B5EF4-FFF2-40B4-BE49-F238E27FC236}">
                <a16:creationId xmlns:a16="http://schemas.microsoft.com/office/drawing/2014/main" id="{EF574C13-8410-484A-8E61-7E6DA8F176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08"/>
          <a:stretch/>
        </p:blipFill>
        <p:spPr>
          <a:xfrm>
            <a:off x="-158552" y="0"/>
            <a:ext cx="123505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94331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_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73498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Content Righ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0DC8A13-8E01-4265-B597-F0808E593ACB}"/>
              </a:ext>
            </a:extLst>
          </p:cNvPr>
          <p:cNvSpPr/>
          <p:nvPr userDrawn="1"/>
        </p:nvSpPr>
        <p:spPr>
          <a:xfrm>
            <a:off x="6284242" y="1808567"/>
            <a:ext cx="45719" cy="2387600"/>
          </a:xfrm>
          <a:prstGeom prst="rect">
            <a:avLst/>
          </a:prstGeom>
          <a:solidFill>
            <a:srgbClr val="002745"/>
          </a:solidFill>
          <a:ln>
            <a:solidFill>
              <a:srgbClr val="0027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B5AEFE5D-4E4B-4AE2-B46A-57F86EE490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60000" y="2160000"/>
            <a:ext cx="5220000" cy="3960000"/>
          </a:xfrm>
        </p:spPr>
        <p:txBody>
          <a:bodyPr/>
          <a:lstStyle>
            <a:lvl1pPr marL="228600" indent="-228600">
              <a:buClr>
                <a:schemeClr val="accent5"/>
              </a:buClr>
              <a:buFont typeface="Arial" panose="020B0604020202020204" pitchFamily="34" charset="0"/>
              <a:buChar char="•"/>
              <a:defRPr sz="2400">
                <a:solidFill>
                  <a:srgbClr val="002745"/>
                </a:solidFill>
              </a:defRPr>
            </a:lvl1pPr>
            <a:lvl2pPr marL="685800" indent="-228600">
              <a:buClr>
                <a:schemeClr val="accent5"/>
              </a:buClr>
              <a:buFont typeface="Arial" panose="020B0604020202020204" pitchFamily="34" charset="0"/>
              <a:buChar char="•"/>
              <a:defRPr sz="2000">
                <a:solidFill>
                  <a:srgbClr val="002745"/>
                </a:solidFill>
              </a:defRPr>
            </a:lvl2pPr>
            <a:lvl3pPr marL="1143000" indent="-228600">
              <a:buClr>
                <a:schemeClr val="accent5"/>
              </a:buClr>
              <a:buFont typeface="Arial" panose="020B0604020202020204" pitchFamily="34" charset="0"/>
              <a:buChar char="•"/>
              <a:defRPr sz="1600">
                <a:solidFill>
                  <a:srgbClr val="002745"/>
                </a:solidFill>
              </a:defRPr>
            </a:lvl3pPr>
            <a:lvl4pPr marL="1600200" indent="-228600">
              <a:buClr>
                <a:schemeClr val="accent5"/>
              </a:buClr>
              <a:buFont typeface="Arial" panose="020B0604020202020204" pitchFamily="34" charset="0"/>
              <a:buChar char="•"/>
              <a:defRPr sz="1400">
                <a:solidFill>
                  <a:srgbClr val="002745"/>
                </a:solidFill>
              </a:defRPr>
            </a:lvl4pPr>
            <a:lvl5pPr marL="2057400" indent="-228600">
              <a:buClr>
                <a:schemeClr val="accent5"/>
              </a:buClr>
              <a:buFont typeface="Wingdings" panose="05000000000000000000" pitchFamily="2" charset="2"/>
              <a:buChar char="§"/>
              <a:defRPr>
                <a:solidFill>
                  <a:srgbClr val="002745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7393D45-6652-441F-972A-9A361D471E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80000" y="1134000"/>
            <a:ext cx="5400000" cy="900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 b="1">
                <a:solidFill>
                  <a:srgbClr val="00274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99032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Content_Le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0DC8A13-8E01-4265-B597-F0808E593ACB}"/>
              </a:ext>
            </a:extLst>
          </p:cNvPr>
          <p:cNvSpPr/>
          <p:nvPr userDrawn="1"/>
        </p:nvSpPr>
        <p:spPr>
          <a:xfrm>
            <a:off x="5692160" y="1808567"/>
            <a:ext cx="45719" cy="2387600"/>
          </a:xfrm>
          <a:prstGeom prst="rect">
            <a:avLst/>
          </a:prstGeom>
          <a:solidFill>
            <a:srgbClr val="002745"/>
          </a:solidFill>
          <a:ln>
            <a:solidFill>
              <a:srgbClr val="0027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B5AEFE5D-4E4B-4AE2-B46A-57F86EE490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0000" y="2160000"/>
            <a:ext cx="5220000" cy="3420000"/>
          </a:xfrm>
        </p:spPr>
        <p:txBody>
          <a:bodyPr/>
          <a:lstStyle>
            <a:lvl1pPr marL="228600" indent="-228600">
              <a:buClr>
                <a:schemeClr val="accent5"/>
              </a:buClr>
              <a:buFont typeface="Arial" panose="020B0604020202020204" pitchFamily="34" charset="0"/>
              <a:buChar char="•"/>
              <a:defRPr sz="2400">
                <a:solidFill>
                  <a:srgbClr val="002745"/>
                </a:solidFill>
              </a:defRPr>
            </a:lvl1pPr>
            <a:lvl2pPr marL="685800" indent="-228600">
              <a:buClr>
                <a:schemeClr val="accent5"/>
              </a:buClr>
              <a:buFont typeface="Arial" panose="020B0604020202020204" pitchFamily="34" charset="0"/>
              <a:buChar char="•"/>
              <a:defRPr sz="2000">
                <a:solidFill>
                  <a:srgbClr val="002745"/>
                </a:solidFill>
              </a:defRPr>
            </a:lvl2pPr>
            <a:lvl3pPr marL="1143000" indent="-228600">
              <a:buClr>
                <a:schemeClr val="accent5"/>
              </a:buClr>
              <a:buFont typeface="Arial" panose="020B0604020202020204" pitchFamily="34" charset="0"/>
              <a:buChar char="•"/>
              <a:defRPr sz="1600">
                <a:solidFill>
                  <a:srgbClr val="002745"/>
                </a:solidFill>
              </a:defRPr>
            </a:lvl3pPr>
            <a:lvl4pPr marL="1600200" indent="-228600">
              <a:buClr>
                <a:schemeClr val="accent5"/>
              </a:buClr>
              <a:buFont typeface="Arial" panose="020B0604020202020204" pitchFamily="34" charset="0"/>
              <a:buChar char="•"/>
              <a:defRPr sz="1400">
                <a:solidFill>
                  <a:srgbClr val="002745"/>
                </a:solidFill>
              </a:defRPr>
            </a:lvl4pPr>
            <a:lvl5pPr marL="2057400" indent="-228600">
              <a:buClr>
                <a:schemeClr val="accent5"/>
              </a:buClr>
              <a:buFont typeface="Wingdings" panose="05000000000000000000" pitchFamily="2" charset="2"/>
              <a:buChar char="§"/>
              <a:defRPr>
                <a:solidFill>
                  <a:srgbClr val="002745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7393D45-6652-441F-972A-9A361D471E0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80000" y="1134000"/>
            <a:ext cx="5400000" cy="900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 b="1">
                <a:solidFill>
                  <a:srgbClr val="00274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</p:spTree>
    <p:extLst>
      <p:ext uri="{BB962C8B-B14F-4D97-AF65-F5344CB8AC3E}">
        <p14:creationId xmlns:p14="http://schemas.microsoft.com/office/powerpoint/2010/main" val="24184798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50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B5AEFE5D-4E4B-4AE2-B46A-57F86EE490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3311" y="1728000"/>
            <a:ext cx="5220000" cy="3669444"/>
          </a:xfrm>
        </p:spPr>
        <p:txBody>
          <a:bodyPr/>
          <a:lstStyle>
            <a:lvl1pPr marL="228600" indent="-228600">
              <a:buClr>
                <a:schemeClr val="accent5"/>
              </a:buClr>
              <a:buFont typeface="Arial" panose="020B0604020202020204" pitchFamily="34" charset="0"/>
              <a:buChar char="•"/>
              <a:defRPr sz="2400">
                <a:solidFill>
                  <a:srgbClr val="002745"/>
                </a:solidFill>
              </a:defRPr>
            </a:lvl1pPr>
            <a:lvl2pPr marL="685800" indent="-228600">
              <a:buClr>
                <a:schemeClr val="accent5"/>
              </a:buClr>
              <a:buFont typeface="Arial" panose="020B0604020202020204" pitchFamily="34" charset="0"/>
              <a:buChar char="•"/>
              <a:defRPr sz="2000">
                <a:solidFill>
                  <a:srgbClr val="002745"/>
                </a:solidFill>
              </a:defRPr>
            </a:lvl2pPr>
            <a:lvl3pPr marL="1143000" indent="-228600">
              <a:buClr>
                <a:schemeClr val="accent5"/>
              </a:buClr>
              <a:buFont typeface="Arial" panose="020B0604020202020204" pitchFamily="34" charset="0"/>
              <a:buChar char="•"/>
              <a:defRPr sz="1800">
                <a:solidFill>
                  <a:srgbClr val="002745"/>
                </a:solidFill>
              </a:defRPr>
            </a:lvl3pPr>
            <a:lvl4pPr marL="1600200" indent="-228600">
              <a:buClr>
                <a:schemeClr val="accent5"/>
              </a:buClr>
              <a:buFont typeface="Arial" panose="020B0604020202020204" pitchFamily="34" charset="0"/>
              <a:buChar char="•"/>
              <a:defRPr sz="1600">
                <a:solidFill>
                  <a:srgbClr val="002745"/>
                </a:solidFill>
              </a:defRPr>
            </a:lvl4pPr>
            <a:lvl5pPr marL="2057400" indent="-228600">
              <a:buClr>
                <a:schemeClr val="accent5"/>
              </a:buClr>
              <a:buFont typeface="Arial" panose="020B0604020202020204" pitchFamily="34" charset="0"/>
              <a:buChar char="•"/>
              <a:defRPr sz="1600">
                <a:solidFill>
                  <a:srgbClr val="002745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30FDA241-0599-476B-8CD9-368CE834D871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538691" y="1728000"/>
            <a:ext cx="5220000" cy="3669444"/>
          </a:xfrm>
        </p:spPr>
        <p:txBody>
          <a:bodyPr/>
          <a:lstStyle>
            <a:lvl1pPr marL="228600" indent="-228600">
              <a:buClr>
                <a:schemeClr val="accent5"/>
              </a:buClr>
              <a:buFont typeface="Arial" panose="020B0604020202020204" pitchFamily="34" charset="0"/>
              <a:buChar char="•"/>
              <a:defRPr sz="2400">
                <a:solidFill>
                  <a:srgbClr val="002745"/>
                </a:solidFill>
              </a:defRPr>
            </a:lvl1pPr>
            <a:lvl2pPr marL="685800" indent="-228600">
              <a:buClr>
                <a:schemeClr val="accent5"/>
              </a:buClr>
              <a:buFont typeface="Arial" panose="020B0604020202020204" pitchFamily="34" charset="0"/>
              <a:buChar char="•"/>
              <a:defRPr sz="2000">
                <a:solidFill>
                  <a:srgbClr val="002745"/>
                </a:solidFill>
              </a:defRPr>
            </a:lvl2pPr>
            <a:lvl3pPr marL="1143000" indent="-228600">
              <a:buClr>
                <a:schemeClr val="accent5"/>
              </a:buClr>
              <a:buFont typeface="Arial" panose="020B0604020202020204" pitchFamily="34" charset="0"/>
              <a:buChar char="•"/>
              <a:defRPr sz="1800">
                <a:solidFill>
                  <a:srgbClr val="002745"/>
                </a:solidFill>
              </a:defRPr>
            </a:lvl3pPr>
            <a:lvl4pPr marL="1600200" indent="-228600">
              <a:buClr>
                <a:schemeClr val="accent5"/>
              </a:buClr>
              <a:buFont typeface="Arial" panose="020B0604020202020204" pitchFamily="34" charset="0"/>
              <a:buChar char="•"/>
              <a:defRPr sz="1600">
                <a:solidFill>
                  <a:srgbClr val="002745"/>
                </a:solidFill>
              </a:defRPr>
            </a:lvl4pPr>
            <a:lvl5pPr marL="2057400" indent="-228600">
              <a:buClr>
                <a:schemeClr val="accent5"/>
              </a:buClr>
              <a:buFont typeface="Arial" panose="020B0604020202020204" pitchFamily="34" charset="0"/>
              <a:buChar char="•"/>
              <a:defRPr sz="1600">
                <a:solidFill>
                  <a:srgbClr val="002745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299CFD-E5B9-4C06-B344-688A9CD49713}"/>
              </a:ext>
            </a:extLst>
          </p:cNvPr>
          <p:cNvSpPr/>
          <p:nvPr userDrawn="1"/>
        </p:nvSpPr>
        <p:spPr>
          <a:xfrm>
            <a:off x="6065520" y="1725284"/>
            <a:ext cx="51081" cy="3558876"/>
          </a:xfrm>
          <a:prstGeom prst="rect">
            <a:avLst/>
          </a:prstGeom>
          <a:solidFill>
            <a:srgbClr val="002745"/>
          </a:solidFill>
          <a:ln>
            <a:solidFill>
              <a:srgbClr val="0027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DCA9FED-620D-4BAA-9584-7D4D913A1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0000" y="1134000"/>
            <a:ext cx="11874840" cy="43984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 b="1">
                <a:solidFill>
                  <a:srgbClr val="00274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82568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plit 50 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B5AEFE5D-4E4B-4AE2-B46A-57F86EE490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3311" y="1728000"/>
            <a:ext cx="5220000" cy="3669444"/>
          </a:xfrm>
        </p:spPr>
        <p:txBody>
          <a:bodyPr/>
          <a:lstStyle>
            <a:lvl1pPr marL="228600" indent="-228600">
              <a:buClr>
                <a:schemeClr val="accent5"/>
              </a:buClr>
              <a:buFont typeface="Arial" panose="020B0604020202020204" pitchFamily="34" charset="0"/>
              <a:buChar char="•"/>
              <a:defRPr sz="2400">
                <a:solidFill>
                  <a:srgbClr val="002745"/>
                </a:solidFill>
              </a:defRPr>
            </a:lvl1pPr>
            <a:lvl2pPr marL="685800" indent="-228600">
              <a:buClr>
                <a:schemeClr val="accent5"/>
              </a:buClr>
              <a:buFont typeface="Arial" panose="020B0604020202020204" pitchFamily="34" charset="0"/>
              <a:buChar char="•"/>
              <a:defRPr sz="2000">
                <a:solidFill>
                  <a:srgbClr val="002745"/>
                </a:solidFill>
              </a:defRPr>
            </a:lvl2pPr>
            <a:lvl3pPr marL="1143000" indent="-228600">
              <a:buClr>
                <a:schemeClr val="accent5"/>
              </a:buClr>
              <a:buFont typeface="Arial" panose="020B0604020202020204" pitchFamily="34" charset="0"/>
              <a:buChar char="•"/>
              <a:defRPr sz="1800">
                <a:solidFill>
                  <a:srgbClr val="002745"/>
                </a:solidFill>
              </a:defRPr>
            </a:lvl3pPr>
            <a:lvl4pPr marL="1600200" indent="-228600">
              <a:buClr>
                <a:schemeClr val="accent5"/>
              </a:buClr>
              <a:buFont typeface="Arial" panose="020B0604020202020204" pitchFamily="34" charset="0"/>
              <a:buChar char="•"/>
              <a:defRPr sz="1600">
                <a:solidFill>
                  <a:srgbClr val="002745"/>
                </a:solidFill>
              </a:defRPr>
            </a:lvl4pPr>
            <a:lvl5pPr marL="2057400" indent="-228600">
              <a:buClr>
                <a:schemeClr val="accent5"/>
              </a:buClr>
              <a:buFont typeface="Arial" panose="020B0604020202020204" pitchFamily="34" charset="0"/>
              <a:buChar char="•"/>
              <a:defRPr sz="1600">
                <a:solidFill>
                  <a:srgbClr val="002745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30FDA241-0599-476B-8CD9-368CE834D871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538691" y="1728000"/>
            <a:ext cx="5220000" cy="3669444"/>
          </a:xfrm>
        </p:spPr>
        <p:txBody>
          <a:bodyPr/>
          <a:lstStyle>
            <a:lvl1pPr marL="228600" indent="-228600">
              <a:buClr>
                <a:schemeClr val="accent5"/>
              </a:buClr>
              <a:buFont typeface="Arial" panose="020B0604020202020204" pitchFamily="34" charset="0"/>
              <a:buChar char="•"/>
              <a:defRPr sz="2400">
                <a:solidFill>
                  <a:srgbClr val="002745"/>
                </a:solidFill>
              </a:defRPr>
            </a:lvl1pPr>
            <a:lvl2pPr marL="685800" indent="-228600">
              <a:buClr>
                <a:schemeClr val="accent5"/>
              </a:buClr>
              <a:buFont typeface="Arial" panose="020B0604020202020204" pitchFamily="34" charset="0"/>
              <a:buChar char="•"/>
              <a:defRPr sz="2000">
                <a:solidFill>
                  <a:srgbClr val="002745"/>
                </a:solidFill>
              </a:defRPr>
            </a:lvl2pPr>
            <a:lvl3pPr marL="1143000" indent="-228600">
              <a:buClr>
                <a:schemeClr val="accent5"/>
              </a:buClr>
              <a:buFont typeface="Arial" panose="020B0604020202020204" pitchFamily="34" charset="0"/>
              <a:buChar char="•"/>
              <a:defRPr sz="1800">
                <a:solidFill>
                  <a:srgbClr val="002745"/>
                </a:solidFill>
              </a:defRPr>
            </a:lvl3pPr>
            <a:lvl4pPr marL="1600200" indent="-228600">
              <a:buClr>
                <a:schemeClr val="accent5"/>
              </a:buClr>
              <a:buFont typeface="Arial" panose="020B0604020202020204" pitchFamily="34" charset="0"/>
              <a:buChar char="•"/>
              <a:defRPr sz="1600">
                <a:solidFill>
                  <a:srgbClr val="002745"/>
                </a:solidFill>
              </a:defRPr>
            </a:lvl4pPr>
            <a:lvl5pPr marL="2057400" indent="-228600">
              <a:buClr>
                <a:schemeClr val="accent5"/>
              </a:buClr>
              <a:buFont typeface="Arial" panose="020B0604020202020204" pitchFamily="34" charset="0"/>
              <a:buChar char="•"/>
              <a:defRPr sz="1600">
                <a:solidFill>
                  <a:srgbClr val="002745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299CFD-E5B9-4C06-B344-688A9CD49713}"/>
              </a:ext>
            </a:extLst>
          </p:cNvPr>
          <p:cNvSpPr/>
          <p:nvPr userDrawn="1"/>
        </p:nvSpPr>
        <p:spPr>
          <a:xfrm>
            <a:off x="6065520" y="1725284"/>
            <a:ext cx="51081" cy="3558876"/>
          </a:xfrm>
          <a:prstGeom prst="rect">
            <a:avLst/>
          </a:prstGeom>
          <a:solidFill>
            <a:srgbClr val="002745"/>
          </a:solidFill>
          <a:ln>
            <a:solidFill>
              <a:srgbClr val="00274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9DCA9FED-620D-4BAA-9584-7D4D913A1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0000" y="1134000"/>
            <a:ext cx="11874840" cy="43984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 b="1">
                <a:solidFill>
                  <a:srgbClr val="00274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98848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50 Blu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8FBC8920-0E39-48DB-985E-C82609DD2555}"/>
              </a:ext>
            </a:extLst>
          </p:cNvPr>
          <p:cNvSpPr/>
          <p:nvPr userDrawn="1"/>
        </p:nvSpPr>
        <p:spPr>
          <a:xfrm>
            <a:off x="6065520" y="1742536"/>
            <a:ext cx="51081" cy="352437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B6DEB912-25EC-4CCF-B397-D25C12FC2A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3311" y="1728000"/>
            <a:ext cx="5220000" cy="3669444"/>
          </a:xfrm>
        </p:spPr>
        <p:txBody>
          <a:bodyPr/>
          <a:lstStyle>
            <a:lvl1pPr marL="228600" indent="-228600">
              <a:buClr>
                <a:schemeClr val="accent4"/>
              </a:buClr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</a:defRPr>
            </a:lvl1pPr>
            <a:lvl2pPr marL="685800" indent="-228600">
              <a:buClr>
                <a:schemeClr val="accent4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 marL="1143000" indent="-228600">
              <a:buClr>
                <a:schemeClr val="accent4"/>
              </a:buClr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3pPr>
            <a:lvl4pPr marL="1600200" indent="-228600">
              <a:buClr>
                <a:schemeClr val="accent4"/>
              </a:buClr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2057400" indent="-228600">
              <a:buClr>
                <a:schemeClr val="accent4"/>
              </a:buClr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78B27F57-D270-43C3-85A0-A597053CA553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538691" y="1728000"/>
            <a:ext cx="5220000" cy="3669444"/>
          </a:xfrm>
        </p:spPr>
        <p:txBody>
          <a:bodyPr/>
          <a:lstStyle>
            <a:lvl1pPr marL="228600" indent="-228600">
              <a:buClr>
                <a:schemeClr val="accent4"/>
              </a:buClr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</a:defRPr>
            </a:lvl1pPr>
            <a:lvl2pPr marL="685800" indent="-228600">
              <a:buClr>
                <a:schemeClr val="accent4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 marL="1143000" indent="-228600">
              <a:buClr>
                <a:schemeClr val="accent4"/>
              </a:buClr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</a:defRPr>
            </a:lvl3pPr>
            <a:lvl4pPr marL="1600200" indent="-228600">
              <a:buClr>
                <a:schemeClr val="accent4"/>
              </a:buClr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4pPr>
            <a:lvl5pPr marL="2057400" indent="-228600">
              <a:buClr>
                <a:schemeClr val="accent4"/>
              </a:buClr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D60081CC-EC5C-4506-9544-7483DCDFDB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0000" y="1134000"/>
            <a:ext cx="11874840" cy="43984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7593917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plit Content Le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1D110974-CB0B-4CC3-8A62-47F70EC95B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0000" y="2520000"/>
            <a:ext cx="6413305" cy="823912"/>
          </a:xfrm>
        </p:spPr>
        <p:txBody>
          <a:bodyPr rIns="360000" anchor="ctr" anchorCtr="0">
            <a:noAutofit/>
          </a:bodyPr>
          <a:lstStyle>
            <a:lvl1pPr marL="0" indent="0" algn="r">
              <a:buNone/>
              <a:defRPr sz="4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708595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lit Content Le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8325F68-4E54-40F2-AE23-BE04547DF3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0000" y="2160000"/>
            <a:ext cx="5760000" cy="3420000"/>
          </a:xfrm>
        </p:spPr>
        <p:txBody>
          <a:bodyPr/>
          <a:lstStyle>
            <a:lvl1pPr marL="228600" indent="-228600">
              <a:buClr>
                <a:schemeClr val="accent4"/>
              </a:buClr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</a:defRPr>
            </a:lvl1pPr>
            <a:lvl2pPr marL="685800" indent="-228600">
              <a:buClr>
                <a:schemeClr val="accent4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 marL="1143000" indent="-228600">
              <a:buClr>
                <a:schemeClr val="accent4"/>
              </a:buClr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3pPr>
            <a:lvl4pPr marL="1600200" indent="-228600">
              <a:buClr>
                <a:schemeClr val="accent4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4pPr>
            <a:lvl5pPr marL="2057400" indent="-228600">
              <a:buClr>
                <a:schemeClr val="accent5"/>
              </a:buClr>
              <a:buFont typeface="Wingdings" panose="05000000000000000000" pitchFamily="2" charset="2"/>
              <a:buChar char="§"/>
              <a:defRPr>
                <a:solidFill>
                  <a:srgbClr val="002745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A16E117C-5713-41A1-A815-D764BCB92EE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80000" y="1134000"/>
            <a:ext cx="5940000" cy="900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</p:spTree>
    <p:extLst>
      <p:ext uri="{BB962C8B-B14F-4D97-AF65-F5344CB8AC3E}">
        <p14:creationId xmlns:p14="http://schemas.microsoft.com/office/powerpoint/2010/main" val="40366554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Split Content Le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A13EF5A-B100-449C-BD11-F3A647DB42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0000" y="2520000"/>
            <a:ext cx="5916000" cy="823912"/>
          </a:xfrm>
        </p:spPr>
        <p:txBody>
          <a:bodyPr rIns="360000" anchor="ctr" anchorCtr="0">
            <a:noAutofit/>
          </a:bodyPr>
          <a:lstStyle>
            <a:lvl1pPr marL="0" indent="0" algn="r">
              <a:buNone/>
              <a:defRPr sz="44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74261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plit Content Le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13D17F9-4C3C-43EC-8FB4-0ACCCF4F52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0000" y="2160000"/>
            <a:ext cx="5220000" cy="3420000"/>
          </a:xfrm>
        </p:spPr>
        <p:txBody>
          <a:bodyPr/>
          <a:lstStyle>
            <a:lvl1pPr marL="228600" indent="-228600">
              <a:buClr>
                <a:schemeClr val="accent4"/>
              </a:buClr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</a:defRPr>
            </a:lvl1pPr>
            <a:lvl2pPr marL="685800" indent="-228600">
              <a:buClr>
                <a:schemeClr val="accent4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 marL="1143000" indent="-228600">
              <a:buClr>
                <a:schemeClr val="accent4"/>
              </a:buClr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3pPr>
            <a:lvl4pPr marL="1600200" indent="-228600">
              <a:buClr>
                <a:schemeClr val="accent4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4pPr>
            <a:lvl5pPr marL="2057400" indent="-228600">
              <a:buClr>
                <a:schemeClr val="accent5"/>
              </a:buClr>
              <a:buFont typeface="Wingdings" panose="05000000000000000000" pitchFamily="2" charset="2"/>
              <a:buChar char="§"/>
              <a:defRPr>
                <a:solidFill>
                  <a:srgbClr val="002745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597F253E-EB78-43F5-B27B-2EBA6A269A6B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80000" y="1134000"/>
            <a:ext cx="5400000" cy="900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</p:spTree>
    <p:extLst>
      <p:ext uri="{BB962C8B-B14F-4D97-AF65-F5344CB8AC3E}">
        <p14:creationId xmlns:p14="http://schemas.microsoft.com/office/powerpoint/2010/main" val="707303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2FD2608-D7B8-4E99-A0B6-EE1B95ED5A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8B6EE8-FCEF-4C08-9571-EF4B6B4167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63552" y="2492895"/>
            <a:ext cx="9144000" cy="1402251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>
              <a:defRPr lang="fr-BE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fr-B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C8BE82-72EB-4574-AFBF-1F5D6C556E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63552" y="3933056"/>
            <a:ext cx="9144000" cy="1728192"/>
          </a:xfrm>
          <a:prstGeom prst="rect">
            <a:avLst/>
          </a:prstGeom>
        </p:spPr>
        <p:txBody>
          <a:bodyPr lIns="36000"/>
          <a:lstStyle>
            <a:lvl1pPr marL="0" indent="0">
              <a:buNone/>
              <a:defRPr lang="fr-BE" sz="3200" dirty="0">
                <a:solidFill>
                  <a:srgbClr val="FFC000"/>
                </a:solidFill>
              </a:defRPr>
            </a:lvl1pPr>
          </a:lstStyle>
          <a:p>
            <a:pPr marL="228600" lvl="0" indent="-228600"/>
            <a:r>
              <a:rPr lang="en-US" dirty="0"/>
              <a:t>Click to edit Master subtitle style</a:t>
            </a:r>
            <a:endParaRPr lang="fr-BE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1AC20E0-8787-42B3-AD06-017D47CDE6B0}"/>
              </a:ext>
            </a:extLst>
          </p:cNvPr>
          <p:cNvCxnSpPr/>
          <p:nvPr userDrawn="1"/>
        </p:nvCxnSpPr>
        <p:spPr>
          <a:xfrm>
            <a:off x="2063552" y="3898197"/>
            <a:ext cx="10585176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 descr="A picture containing device, engine, miller&#10;&#10;Description automatically generated">
            <a:extLst>
              <a:ext uri="{FF2B5EF4-FFF2-40B4-BE49-F238E27FC236}">
                <a16:creationId xmlns:a16="http://schemas.microsoft.com/office/drawing/2014/main" id="{CDB999D0-87E2-412C-9EFD-EB33625725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" r="-313" b="157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77526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plit Content Le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A13EF5A-B100-449C-BD11-F3A647DB42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0000" y="2520000"/>
            <a:ext cx="4500000" cy="823912"/>
          </a:xfrm>
        </p:spPr>
        <p:txBody>
          <a:bodyPr lIns="0" rIns="360000" anchor="ctr" anchorCtr="0">
            <a:noAutofit/>
          </a:bodyPr>
          <a:lstStyle>
            <a:lvl1pPr marL="0" indent="0" algn="r">
              <a:buNone/>
              <a:defRPr sz="36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407659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plit Content Lef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69E230-35C6-4CC6-9379-89A220D7A0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60000" y="2160000"/>
            <a:ext cx="3960000" cy="3420000"/>
          </a:xfrm>
        </p:spPr>
        <p:txBody>
          <a:bodyPr/>
          <a:lstStyle>
            <a:lvl1pPr marL="228600" indent="-228600">
              <a:buClr>
                <a:schemeClr val="accent4"/>
              </a:buClr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</a:defRPr>
            </a:lvl1pPr>
            <a:lvl2pPr marL="685800" indent="-228600">
              <a:buClr>
                <a:schemeClr val="accent4"/>
              </a:buClr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</a:defRPr>
            </a:lvl2pPr>
            <a:lvl3pPr marL="1143000" indent="-228600">
              <a:buClr>
                <a:schemeClr val="accent4"/>
              </a:buClr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</a:defRPr>
            </a:lvl3pPr>
            <a:lvl4pPr marL="1600200" indent="-228600">
              <a:buClr>
                <a:schemeClr val="accent4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</a:defRPr>
            </a:lvl4pPr>
            <a:lvl5pPr marL="2057400" indent="-228600">
              <a:buClr>
                <a:schemeClr val="accent5"/>
              </a:buClr>
              <a:buFont typeface="Wingdings" panose="05000000000000000000" pitchFamily="2" charset="2"/>
              <a:buChar char="§"/>
              <a:defRPr>
                <a:solidFill>
                  <a:srgbClr val="002745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34A2C6E-CBCF-4C85-B7A3-7FC6A96D006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80000" y="1134000"/>
            <a:ext cx="4140000" cy="900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</a:t>
            </a:r>
            <a:br>
              <a:rPr lang="en-US" dirty="0"/>
            </a:br>
            <a:r>
              <a:rPr lang="en-US" dirty="0"/>
              <a:t>text styles</a:t>
            </a:r>
          </a:p>
        </p:txBody>
      </p:sp>
    </p:spTree>
    <p:extLst>
      <p:ext uri="{BB962C8B-B14F-4D97-AF65-F5344CB8AC3E}">
        <p14:creationId xmlns:p14="http://schemas.microsoft.com/office/powerpoint/2010/main" val="5163259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background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B5AEFE5D-4E4B-4AE2-B46A-57F86EE490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34797" y="1825625"/>
            <a:ext cx="5125319" cy="4010819"/>
          </a:xfrm>
        </p:spPr>
        <p:txBody>
          <a:bodyPr/>
          <a:lstStyle>
            <a:lvl1pPr>
              <a:defRPr>
                <a:solidFill>
                  <a:srgbClr val="002745"/>
                </a:solidFill>
              </a:defRPr>
            </a:lvl1pPr>
            <a:lvl2pPr>
              <a:defRPr>
                <a:solidFill>
                  <a:srgbClr val="002745"/>
                </a:solidFill>
              </a:defRPr>
            </a:lvl2pPr>
            <a:lvl3pPr>
              <a:defRPr>
                <a:solidFill>
                  <a:srgbClr val="002745"/>
                </a:solidFill>
              </a:defRPr>
            </a:lvl3pPr>
            <a:lvl4pPr>
              <a:defRPr>
                <a:solidFill>
                  <a:srgbClr val="002745"/>
                </a:solidFill>
              </a:defRPr>
            </a:lvl4pPr>
            <a:lvl5pPr>
              <a:defRPr>
                <a:solidFill>
                  <a:srgbClr val="002745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B7393D45-6652-441F-972A-9A361D471E0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37428" y="896620"/>
            <a:ext cx="5520055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1">
                <a:solidFill>
                  <a:srgbClr val="00274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4347313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ark Blu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27384"/>
            <a:ext cx="12192000" cy="6858000"/>
          </a:xfrm>
          <a:prstGeom prst="rect">
            <a:avLst/>
          </a:prstGeom>
          <a:solidFill>
            <a:srgbClr val="003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2215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508D83-FEB8-4F12-80D5-7F8A199952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99456" y="1988840"/>
            <a:ext cx="9793088" cy="1470025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ctr">
              <a:defRPr sz="48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EDIT TITLE</a:t>
            </a:r>
            <a:endParaRPr lang="fr-B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99456" y="3314849"/>
            <a:ext cx="9793088" cy="1470025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indent="0" algn="ctr">
              <a:buNone/>
              <a:defRPr sz="9600" b="0">
                <a:solidFill>
                  <a:schemeClr val="bg1"/>
                </a:solidFill>
                <a:latin typeface="Myriad Pro" pitchFamily="34" charset="0"/>
              </a:defRPr>
            </a:lvl1pPr>
            <a:lvl2pPr marL="5627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254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8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2508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813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376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939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5017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EDIT SUBTITLE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43522163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ark Blu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27384"/>
            <a:ext cx="12192000" cy="6858000"/>
          </a:xfrm>
          <a:prstGeom prst="rect">
            <a:avLst/>
          </a:prstGeom>
          <a:solidFill>
            <a:srgbClr val="0039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2215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99456" y="1988840"/>
            <a:ext cx="9793088" cy="1470025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ctr">
              <a:defRPr sz="48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EDIT TITLE</a:t>
            </a:r>
            <a:endParaRPr lang="fr-B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99456" y="3314849"/>
            <a:ext cx="9793088" cy="1470025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indent="0" algn="ctr">
              <a:buNone/>
              <a:defRPr sz="9600" b="0">
                <a:solidFill>
                  <a:schemeClr val="bg1"/>
                </a:solidFill>
                <a:latin typeface="Myriad Pro" pitchFamily="34" charset="0"/>
              </a:defRPr>
            </a:lvl1pPr>
            <a:lvl2pPr marL="5627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254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8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2508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813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376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939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5017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EDIT SUBTITLE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188161740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_Whit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677581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Yellow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27384"/>
            <a:ext cx="12192000" cy="6858000"/>
          </a:xfrm>
          <a:prstGeom prst="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2215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199456" y="1988840"/>
            <a:ext cx="9793088" cy="1470025"/>
          </a:xfrm>
          <a:prstGeom prst="rect">
            <a:avLst/>
          </a:prstGeom>
        </p:spPr>
        <p:txBody>
          <a:bodyPr lIns="0" anchor="b">
            <a:normAutofit/>
          </a:bodyPr>
          <a:lstStyle>
            <a:lvl1pPr algn="ctr"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EDIT TITLE</a:t>
            </a:r>
            <a:endParaRPr lang="fr-B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199456" y="3314849"/>
            <a:ext cx="9793088" cy="1470025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indent="0" algn="ctr">
              <a:buNone/>
              <a:defRPr sz="9600" b="0">
                <a:solidFill>
                  <a:schemeClr val="accent1"/>
                </a:solidFill>
                <a:latin typeface="Myriad Pro" pitchFamily="34" charset="0"/>
              </a:defRPr>
            </a:lvl1pPr>
            <a:lvl2pPr marL="5627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254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8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2508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813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376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9390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5017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EDIT SUBTITLE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7573023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ark Blu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0" y="6597352"/>
            <a:ext cx="623392" cy="260648"/>
          </a:xfrm>
          <a:prstGeom prst="rect">
            <a:avLst/>
          </a:prstGeom>
        </p:spPr>
        <p:txBody>
          <a:bodyPr/>
          <a:lstStyle/>
          <a:p>
            <a:fld id="{1ED689DE-93AF-412C-BCCB-04934BF551E6}" type="slidenum">
              <a:rPr lang="fr-BE" smtClean="0"/>
              <a:t>‹#›</a:t>
            </a:fld>
            <a:endParaRPr lang="fr-BE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FB3E22D-A241-4EC7-90FE-AFE50380EF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9456" y="0"/>
            <a:ext cx="9649072" cy="1440160"/>
          </a:xfrm>
          <a:prstGeom prst="rect">
            <a:avLst/>
          </a:prstGeom>
        </p:spPr>
        <p:txBody>
          <a:bodyPr anchor="b" anchorCtr="0"/>
          <a:lstStyle>
            <a:lvl1pPr>
              <a:defRPr lang="fr-BE" b="1" dirty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EDIT TITLE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5019906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2FD2608-D7B8-4E99-A0B6-EE1B95ED5A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8B6EE8-FCEF-4C08-9571-EF4B6B4167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63552" y="2492895"/>
            <a:ext cx="9144000" cy="1402251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>
              <a:defRPr lang="fr-BE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fr-B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C8BE82-72EB-4574-AFBF-1F5D6C556E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63552" y="3933056"/>
            <a:ext cx="9144000" cy="1728192"/>
          </a:xfrm>
          <a:prstGeom prst="rect">
            <a:avLst/>
          </a:prstGeom>
        </p:spPr>
        <p:txBody>
          <a:bodyPr lIns="36000"/>
          <a:lstStyle>
            <a:lvl1pPr marL="0" indent="0">
              <a:buNone/>
              <a:defRPr lang="fr-BE" sz="3200" dirty="0">
                <a:solidFill>
                  <a:srgbClr val="FFC000"/>
                </a:solidFill>
              </a:defRPr>
            </a:lvl1pPr>
          </a:lstStyle>
          <a:p>
            <a:pPr marL="228600" lvl="0" indent="-228600"/>
            <a:r>
              <a:rPr lang="en-US" dirty="0"/>
              <a:t>Click to edit Master subtitle style</a:t>
            </a:r>
            <a:endParaRPr lang="fr-BE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1AC20E0-8787-42B3-AD06-017D47CDE6B0}"/>
              </a:ext>
            </a:extLst>
          </p:cNvPr>
          <p:cNvCxnSpPr/>
          <p:nvPr userDrawn="1"/>
        </p:nvCxnSpPr>
        <p:spPr>
          <a:xfrm>
            <a:off x="2063552" y="3898197"/>
            <a:ext cx="10585176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297084AD-591C-4ED6-B030-B384185F51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356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2FD2608-D7B8-4E99-A0B6-EE1B95ED5A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8B6EE8-FCEF-4C08-9571-EF4B6B4167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63552" y="2492895"/>
            <a:ext cx="9144000" cy="1402251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>
              <a:defRPr lang="fr-BE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fr-B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C8BE82-72EB-4574-AFBF-1F5D6C556E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63552" y="3933056"/>
            <a:ext cx="9144000" cy="1728192"/>
          </a:xfrm>
          <a:prstGeom prst="rect">
            <a:avLst/>
          </a:prstGeom>
        </p:spPr>
        <p:txBody>
          <a:bodyPr lIns="36000"/>
          <a:lstStyle>
            <a:lvl1pPr marL="0" indent="0">
              <a:buNone/>
              <a:defRPr lang="fr-BE" sz="3200" dirty="0">
                <a:solidFill>
                  <a:srgbClr val="FFC000"/>
                </a:solidFill>
              </a:defRPr>
            </a:lvl1pPr>
          </a:lstStyle>
          <a:p>
            <a:pPr marL="228600" lvl="0" indent="-228600"/>
            <a:r>
              <a:rPr lang="en-US" dirty="0"/>
              <a:t>Click to edit Master subtitle style</a:t>
            </a:r>
            <a:endParaRPr lang="fr-BE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1AC20E0-8787-42B3-AD06-017D47CDE6B0}"/>
              </a:ext>
            </a:extLst>
          </p:cNvPr>
          <p:cNvCxnSpPr/>
          <p:nvPr userDrawn="1"/>
        </p:nvCxnSpPr>
        <p:spPr>
          <a:xfrm>
            <a:off x="2063552" y="3898197"/>
            <a:ext cx="10585176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EB089687-9B44-409F-BA23-4C895EFF312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1196752"/>
            <a:ext cx="8305800" cy="4672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1109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2FD2608-D7B8-4E99-A0B6-EE1B95ED5A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8B6EE8-FCEF-4C08-9571-EF4B6B4167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63552" y="2492895"/>
            <a:ext cx="9144000" cy="1402251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>
              <a:defRPr lang="fr-BE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fr-B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C8BE82-72EB-4574-AFBF-1F5D6C556E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63552" y="3933056"/>
            <a:ext cx="9144000" cy="1728192"/>
          </a:xfrm>
          <a:prstGeom prst="rect">
            <a:avLst/>
          </a:prstGeom>
        </p:spPr>
        <p:txBody>
          <a:bodyPr lIns="36000"/>
          <a:lstStyle>
            <a:lvl1pPr marL="0" indent="0">
              <a:buNone/>
              <a:defRPr lang="fr-BE" sz="3200" dirty="0">
                <a:solidFill>
                  <a:srgbClr val="FFC000"/>
                </a:solidFill>
              </a:defRPr>
            </a:lvl1pPr>
          </a:lstStyle>
          <a:p>
            <a:pPr marL="228600" lvl="0" indent="-228600"/>
            <a:r>
              <a:rPr lang="en-US" dirty="0"/>
              <a:t>Click to edit Master subtitle style</a:t>
            </a:r>
            <a:endParaRPr lang="fr-BE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1AC20E0-8787-42B3-AD06-017D47CDE6B0}"/>
              </a:ext>
            </a:extLst>
          </p:cNvPr>
          <p:cNvCxnSpPr/>
          <p:nvPr userDrawn="1"/>
        </p:nvCxnSpPr>
        <p:spPr>
          <a:xfrm>
            <a:off x="2063552" y="3898197"/>
            <a:ext cx="10585176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lighter&#10;&#10;Description automatically generated">
            <a:extLst>
              <a:ext uri="{FF2B5EF4-FFF2-40B4-BE49-F238E27FC236}">
                <a16:creationId xmlns:a16="http://schemas.microsoft.com/office/drawing/2014/main" id="{EFE98A95-6486-44A7-B48F-10CE199071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0" b="9269"/>
          <a:stretch/>
        </p:blipFill>
        <p:spPr>
          <a:xfrm>
            <a:off x="0" y="0"/>
            <a:ext cx="12192000" cy="6857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3891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2FD2608-D7B8-4E99-A0B6-EE1B95ED5A6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8B6EE8-FCEF-4C08-9571-EF4B6B4167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63552" y="2492895"/>
            <a:ext cx="9144000" cy="1402251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>
              <a:defRPr lang="fr-BE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fr-B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C8BE82-72EB-4574-AFBF-1F5D6C556E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63552" y="3933056"/>
            <a:ext cx="9144000" cy="1728192"/>
          </a:xfrm>
          <a:prstGeom prst="rect">
            <a:avLst/>
          </a:prstGeom>
        </p:spPr>
        <p:txBody>
          <a:bodyPr lIns="36000"/>
          <a:lstStyle>
            <a:lvl1pPr marL="0" indent="0">
              <a:buNone/>
              <a:defRPr lang="fr-BE" sz="3200" dirty="0">
                <a:solidFill>
                  <a:srgbClr val="FFC000"/>
                </a:solidFill>
              </a:defRPr>
            </a:lvl1pPr>
          </a:lstStyle>
          <a:p>
            <a:pPr marL="228600" lvl="0" indent="-228600"/>
            <a:r>
              <a:rPr lang="en-US" dirty="0"/>
              <a:t>Click to edit Master subtitle style</a:t>
            </a:r>
            <a:endParaRPr lang="fr-BE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1AC20E0-8787-42B3-AD06-017D47CDE6B0}"/>
              </a:ext>
            </a:extLst>
          </p:cNvPr>
          <p:cNvCxnSpPr/>
          <p:nvPr userDrawn="1"/>
        </p:nvCxnSpPr>
        <p:spPr>
          <a:xfrm>
            <a:off x="2063552" y="3898197"/>
            <a:ext cx="10585176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lighter&#10;&#10;Description automatically generated">
            <a:extLst>
              <a:ext uri="{FF2B5EF4-FFF2-40B4-BE49-F238E27FC236}">
                <a16:creationId xmlns:a16="http://schemas.microsoft.com/office/drawing/2014/main" id="{EFE98A95-6486-44A7-B48F-10CE199071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30" b="9269"/>
          <a:stretch/>
        </p:blipFill>
        <p:spPr>
          <a:xfrm>
            <a:off x="0" y="0"/>
            <a:ext cx="12192000" cy="6857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685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F4E0286-2A78-48F7-A09C-0AC90250B6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8B6EE8-FCEF-4C08-9571-EF4B6B4167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63552" y="2492895"/>
            <a:ext cx="9144000" cy="1402251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>
              <a:defRPr lang="fr-BE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fr-B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C8BE82-72EB-4574-AFBF-1F5D6C556E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63552" y="3933056"/>
            <a:ext cx="9144000" cy="1728192"/>
          </a:xfrm>
          <a:prstGeom prst="rect">
            <a:avLst/>
          </a:prstGeom>
        </p:spPr>
        <p:txBody>
          <a:bodyPr lIns="36000"/>
          <a:lstStyle>
            <a:lvl1pPr marL="0" indent="0">
              <a:buNone/>
              <a:defRPr lang="fr-BE" sz="3200" dirty="0">
                <a:solidFill>
                  <a:srgbClr val="FFC000"/>
                </a:solidFill>
              </a:defRPr>
            </a:lvl1pPr>
          </a:lstStyle>
          <a:p>
            <a:pPr marL="228600" lvl="0" indent="-228600"/>
            <a:r>
              <a:rPr lang="en-US" dirty="0"/>
              <a:t>Click to edit Master subtitle style</a:t>
            </a:r>
            <a:endParaRPr lang="fr-BE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1AC20E0-8787-42B3-AD06-017D47CDE6B0}"/>
              </a:ext>
            </a:extLst>
          </p:cNvPr>
          <p:cNvCxnSpPr/>
          <p:nvPr userDrawn="1"/>
        </p:nvCxnSpPr>
        <p:spPr>
          <a:xfrm>
            <a:off x="2063552" y="3898197"/>
            <a:ext cx="10585176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E08AAAF0-31F5-4CA4-A3B0-8478D1D979D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11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938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3F4E0286-2A78-48F7-A09C-0AC90250B6B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8B6EE8-FCEF-4C08-9571-EF4B6B4167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63552" y="2492895"/>
            <a:ext cx="9144000" cy="1402251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>
              <a:defRPr lang="fr-BE" dirty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title style</a:t>
            </a:r>
            <a:endParaRPr lang="fr-BE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C8BE82-72EB-4574-AFBF-1F5D6C556E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63552" y="3933056"/>
            <a:ext cx="9144000" cy="1728192"/>
          </a:xfrm>
          <a:prstGeom prst="rect">
            <a:avLst/>
          </a:prstGeom>
        </p:spPr>
        <p:txBody>
          <a:bodyPr lIns="36000"/>
          <a:lstStyle>
            <a:lvl1pPr marL="0" indent="0">
              <a:buNone/>
              <a:defRPr lang="fr-BE" sz="3200" dirty="0">
                <a:solidFill>
                  <a:srgbClr val="FFC000"/>
                </a:solidFill>
              </a:defRPr>
            </a:lvl1pPr>
          </a:lstStyle>
          <a:p>
            <a:pPr marL="228600" lvl="0" indent="-228600"/>
            <a:r>
              <a:rPr lang="en-US" dirty="0"/>
              <a:t>Click to edit Master subtitle style</a:t>
            </a:r>
            <a:endParaRPr lang="fr-BE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1AC20E0-8787-42B3-AD06-017D47CDE6B0}"/>
              </a:ext>
            </a:extLst>
          </p:cNvPr>
          <p:cNvCxnSpPr/>
          <p:nvPr userDrawn="1"/>
        </p:nvCxnSpPr>
        <p:spPr>
          <a:xfrm>
            <a:off x="2063552" y="3898197"/>
            <a:ext cx="10585176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text, grass, sky, outdoor&#10;&#10;Description automatically generated">
            <a:extLst>
              <a:ext uri="{FF2B5EF4-FFF2-40B4-BE49-F238E27FC236}">
                <a16:creationId xmlns:a16="http://schemas.microsoft.com/office/drawing/2014/main" id="{BF639A3C-C1E4-4899-B51F-76F308DB5C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alphaModFix am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092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7554011-1EF6-4B6D-B391-1A31C0AAE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29356F-CAC3-4C88-9905-651CDA2098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538665-6CD8-4278-85B5-198F8910FE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D206C5-3377-4899-95FE-5A189A5DBA97}" type="datetimeFigureOut">
              <a:rPr lang="en-GB" smtClean="0"/>
              <a:t>16/05/2022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CB8C63-EC59-4E32-98AA-4E82D20F9F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F0CF74-6C8A-4E40-9C4C-2A2E599A1B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7B1A2A-BD42-4D2D-8DE0-F78A69866E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1704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718" r:id="rId4"/>
    <p:sldLayoutId id="2147483719" r:id="rId5"/>
    <p:sldLayoutId id="2147483724" r:id="rId6"/>
    <p:sldLayoutId id="2147483725" r:id="rId7"/>
    <p:sldLayoutId id="2147483720" r:id="rId8"/>
    <p:sldLayoutId id="2147483721" r:id="rId9"/>
    <p:sldLayoutId id="2147483722" r:id="rId10"/>
    <p:sldLayoutId id="2147483663" r:id="rId11"/>
    <p:sldLayoutId id="2147483723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77" r:id="rId19"/>
    <p:sldLayoutId id="2147483678" r:id="rId20"/>
    <p:sldLayoutId id="2147483679" r:id="rId21"/>
    <p:sldLayoutId id="2147483680" r:id="rId22"/>
    <p:sldLayoutId id="2147483681" r:id="rId23"/>
    <p:sldLayoutId id="2147483682" r:id="rId24"/>
    <p:sldLayoutId id="2147483683" r:id="rId25"/>
    <p:sldLayoutId id="2147483684" r:id="rId26"/>
    <p:sldLayoutId id="2147483685" r:id="rId27"/>
    <p:sldLayoutId id="2147483686" r:id="rId28"/>
    <p:sldLayoutId id="2147483687" r:id="rId29"/>
    <p:sldLayoutId id="2147483688" r:id="rId30"/>
    <p:sldLayoutId id="2147483689" r:id="rId31"/>
    <p:sldLayoutId id="2147483693" r:id="rId32"/>
    <p:sldLayoutId id="2147483700" r:id="rId33"/>
    <p:sldLayoutId id="2147483702" r:id="rId34"/>
    <p:sldLayoutId id="2147483707" r:id="rId35"/>
    <p:sldLayoutId id="2147483709" r:id="rId36"/>
    <p:sldLayoutId id="2147483726" r:id="rId3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37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4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0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0.xml"/><Relationship Id="rId4" Type="http://schemas.openxmlformats.org/officeDocument/2006/relationships/image" Target="../media/image6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image" Target="../media/image25.sv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4.png"/><Relationship Id="rId5" Type="http://schemas.openxmlformats.org/officeDocument/2006/relationships/image" Target="../media/image23.svg"/><Relationship Id="rId4" Type="http://schemas.openxmlformats.org/officeDocument/2006/relationships/image" Target="../media/image22.png"/><Relationship Id="rId9" Type="http://schemas.openxmlformats.org/officeDocument/2006/relationships/image" Target="../media/image2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843794C-E26D-449A-B10F-5E30D36E19E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BE" dirty="0"/>
              <a:t>SDT </a:t>
            </a:r>
            <a:r>
              <a:rPr lang="fr-BE" dirty="0" err="1"/>
              <a:t>Ultrasound</a:t>
            </a:r>
            <a:r>
              <a:rPr lang="fr-BE" dirty="0"/>
              <a:t> Solutions</a:t>
            </a:r>
            <a:endParaRPr lang="en-GB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BC7D6522-46FC-40D9-B489-22AF015A44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BE" b="1" dirty="0"/>
              <a:t>Vigilant</a:t>
            </a:r>
            <a:endParaRPr lang="fr-BE" dirty="0">
              <a:solidFill>
                <a:schemeClr val="bg1"/>
              </a:solidFill>
            </a:endParaRPr>
          </a:p>
          <a:p>
            <a:r>
              <a:rPr lang="fr-BE" b="1" dirty="0" err="1"/>
              <a:t>CONMON</a:t>
            </a:r>
            <a:r>
              <a:rPr lang="fr-BE" b="1" dirty="0" err="1">
                <a:solidFill>
                  <a:schemeClr val="bg1"/>
                </a:solidFill>
              </a:rPr>
              <a:t>Sense</a:t>
            </a:r>
            <a:endParaRPr lang="fr-BE" dirty="0">
              <a:solidFill>
                <a:schemeClr val="bg1"/>
              </a:solidFill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0C79F50B-9928-4B8E-912F-B5C31BE17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21455" y="6008328"/>
            <a:ext cx="1375623" cy="554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CF313185-91C8-4D59-9E08-92D95BE628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74" y="380316"/>
            <a:ext cx="2699083" cy="1066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538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4F21AAB1-806E-471F-B92F-1AED88594C84}"/>
              </a:ext>
            </a:extLst>
          </p:cNvPr>
          <p:cNvSpPr txBox="1">
            <a:spLocks/>
          </p:cNvSpPr>
          <p:nvPr/>
        </p:nvSpPr>
        <p:spPr>
          <a:xfrm>
            <a:off x="855676" y="2986481"/>
            <a:ext cx="3525823" cy="215597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fr-BE" sz="1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Personnalisable</a:t>
            </a:r>
            <a:endParaRPr lang="en-GB" sz="18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6A0AD7-434F-4F1D-972F-3D5FB7058939}"/>
              </a:ext>
            </a:extLst>
          </p:cNvPr>
          <p:cNvSpPr txBox="1"/>
          <p:nvPr/>
        </p:nvSpPr>
        <p:spPr>
          <a:xfrm>
            <a:off x="4690334" y="349042"/>
            <a:ext cx="75016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FFC000"/>
                </a:solidFill>
              </a:rPr>
              <a:t>AUTONOME</a:t>
            </a:r>
            <a:endParaRPr lang="en-GB" sz="2400" b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11BDABC-B9F9-4864-A75D-2AA31AAFECCB}"/>
              </a:ext>
            </a:extLst>
          </p:cNvPr>
          <p:cNvPicPr/>
          <p:nvPr/>
        </p:nvPicPr>
        <p:blipFill rotWithShape="1">
          <a:blip r:embed="rId2"/>
          <a:srcRect t="4180"/>
          <a:stretch/>
        </p:blipFill>
        <p:spPr>
          <a:xfrm>
            <a:off x="5846080" y="1426191"/>
            <a:ext cx="6112197" cy="2885750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79854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4F21AAB1-806E-471F-B92F-1AED88594C84}"/>
              </a:ext>
            </a:extLst>
          </p:cNvPr>
          <p:cNvSpPr txBox="1">
            <a:spLocks/>
          </p:cNvSpPr>
          <p:nvPr/>
        </p:nvSpPr>
        <p:spPr>
          <a:xfrm>
            <a:off x="855676" y="2986481"/>
            <a:ext cx="3525823" cy="215597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fr-BE" sz="1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Personnalisable</a:t>
            </a:r>
            <a:endParaRPr lang="en-GB" sz="18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6A0AD7-434F-4F1D-972F-3D5FB7058939}"/>
              </a:ext>
            </a:extLst>
          </p:cNvPr>
          <p:cNvSpPr txBox="1"/>
          <p:nvPr/>
        </p:nvSpPr>
        <p:spPr>
          <a:xfrm>
            <a:off x="4690334" y="349042"/>
            <a:ext cx="75016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FFC000"/>
                </a:solidFill>
              </a:rPr>
              <a:t>AUTONOME</a:t>
            </a:r>
            <a:endParaRPr lang="en-GB" sz="2400" b="1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11BDABC-B9F9-4864-A75D-2AA31AAFECC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846080" y="1300295"/>
            <a:ext cx="6112197" cy="301164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94FDC4-6C3D-43E2-ACDE-818AC0AF19B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953"/>
          <a:stretch/>
        </p:blipFill>
        <p:spPr>
          <a:xfrm>
            <a:off x="5846080" y="1419367"/>
            <a:ext cx="6137478" cy="2892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9557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4F21AAB1-806E-471F-B92F-1AED88594C84}"/>
              </a:ext>
            </a:extLst>
          </p:cNvPr>
          <p:cNvSpPr txBox="1">
            <a:spLocks/>
          </p:cNvSpPr>
          <p:nvPr/>
        </p:nvSpPr>
        <p:spPr>
          <a:xfrm>
            <a:off x="855676" y="2986481"/>
            <a:ext cx="3525823" cy="215597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fr-BE" sz="1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Communication Modbus vers d’autres logiciels</a:t>
            </a:r>
            <a:endParaRPr lang="en-GB" sz="18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6A0AD7-434F-4F1D-972F-3D5FB7058939}"/>
              </a:ext>
            </a:extLst>
          </p:cNvPr>
          <p:cNvSpPr txBox="1"/>
          <p:nvPr/>
        </p:nvSpPr>
        <p:spPr>
          <a:xfrm>
            <a:off x="4690334" y="349042"/>
            <a:ext cx="75016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FFC000"/>
                </a:solidFill>
              </a:rPr>
              <a:t>AUTONOME</a:t>
            </a:r>
            <a:endParaRPr lang="en-GB" sz="2400" b="1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2B66DF9-2BAB-4E7C-A4ED-3EFE12CED6C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7502168" y="1598104"/>
            <a:ext cx="4598836" cy="225663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  <a:scene3d>
            <a:camera prst="perspectiveLeft"/>
            <a:lightRig rig="threePt" dir="t"/>
          </a:scene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61104F-FB1E-4FC2-AC1E-3A129CBB2E7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5455664" y="2477966"/>
            <a:ext cx="3008828" cy="2223916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18743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electronics&#10;&#10;Description automatically generated">
            <a:extLst>
              <a:ext uri="{FF2B5EF4-FFF2-40B4-BE49-F238E27FC236}">
                <a16:creationId xmlns:a16="http://schemas.microsoft.com/office/drawing/2014/main" id="{AAD82FAE-EAD0-4DFA-857F-A08B4961FDA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452" y="877437"/>
            <a:ext cx="6757007" cy="4504671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D348C12-44FA-48BD-BF3C-4EE3464102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3670" y="2727219"/>
            <a:ext cx="4133587" cy="823912"/>
          </a:xfrm>
        </p:spPr>
        <p:txBody>
          <a:bodyPr/>
          <a:lstStyle/>
          <a:p>
            <a:pPr algn="l"/>
            <a:r>
              <a:rPr lang="en-GB" sz="2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Le </a:t>
            </a:r>
            <a:r>
              <a:rPr lang="en-GB" sz="2000" dirty="0">
                <a:solidFill>
                  <a:srgbClr val="FFC000"/>
                </a:solidFill>
              </a:rPr>
              <a:t>Vigilant</a:t>
            </a:r>
            <a:r>
              <a:rPr lang="en-GB" sz="2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fr-FR" sz="2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est un boitier de surveillance d’encombrement réduit et de faible consommation</a:t>
            </a:r>
            <a:r>
              <a:rPr lang="en-GB" sz="2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.</a:t>
            </a:r>
            <a:endParaRPr lang="en-GB" sz="2000" dirty="0"/>
          </a:p>
        </p:txBody>
      </p: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D153E89A-8A0D-4D9D-AEEE-652E2D7DE66A}"/>
              </a:ext>
            </a:extLst>
          </p:cNvPr>
          <p:cNvCxnSpPr>
            <a:cxnSpLocks/>
          </p:cNvCxnSpPr>
          <p:nvPr/>
        </p:nvCxnSpPr>
        <p:spPr>
          <a:xfrm flipV="1">
            <a:off x="10052604" y="3533154"/>
            <a:ext cx="1014952" cy="1346805"/>
          </a:xfrm>
          <a:prstGeom prst="straightConnector1">
            <a:avLst/>
          </a:prstGeom>
          <a:ln w="19050"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4CAB0468-A69A-4923-AFEE-63D4C02DD9AF}"/>
              </a:ext>
            </a:extLst>
          </p:cNvPr>
          <p:cNvCxnSpPr>
            <a:cxnSpLocks/>
          </p:cNvCxnSpPr>
          <p:nvPr/>
        </p:nvCxnSpPr>
        <p:spPr>
          <a:xfrm flipV="1">
            <a:off x="11133886" y="2831398"/>
            <a:ext cx="0" cy="597603"/>
          </a:xfrm>
          <a:prstGeom prst="straightConnector1">
            <a:avLst/>
          </a:prstGeom>
          <a:ln w="19050"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1C013C33-D088-4ACF-906B-383F3D01F776}"/>
              </a:ext>
            </a:extLst>
          </p:cNvPr>
          <p:cNvCxnSpPr>
            <a:cxnSpLocks/>
          </p:cNvCxnSpPr>
          <p:nvPr/>
        </p:nvCxnSpPr>
        <p:spPr>
          <a:xfrm flipH="1" flipV="1">
            <a:off x="6096000" y="3551132"/>
            <a:ext cx="3716033" cy="1366469"/>
          </a:xfrm>
          <a:prstGeom prst="straightConnector1">
            <a:avLst/>
          </a:prstGeom>
          <a:ln w="19050">
            <a:solidFill>
              <a:srgbClr val="00206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>
            <a:extLst>
              <a:ext uri="{FF2B5EF4-FFF2-40B4-BE49-F238E27FC236}">
                <a16:creationId xmlns:a16="http://schemas.microsoft.com/office/drawing/2014/main" id="{82C9684E-B4D9-45F3-98DE-4BC0AA62FB18}"/>
              </a:ext>
            </a:extLst>
          </p:cNvPr>
          <p:cNvSpPr txBox="1"/>
          <p:nvPr/>
        </p:nvSpPr>
        <p:spPr>
          <a:xfrm>
            <a:off x="10817988" y="4123157"/>
            <a:ext cx="61108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0" i="0" dirty="0">
                <a:solidFill>
                  <a:srgbClr val="363636"/>
                </a:solidFill>
                <a:effectLst/>
                <a:latin typeface="Arial" panose="020B0604020202020204" pitchFamily="34" charset="0"/>
              </a:rPr>
              <a:t>95 mm</a:t>
            </a:r>
            <a:endParaRPr lang="en-GB" sz="14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DCB65C80-FDC2-405F-AB7D-024F64E586F7}"/>
              </a:ext>
            </a:extLst>
          </p:cNvPr>
          <p:cNvSpPr txBox="1"/>
          <p:nvPr/>
        </p:nvSpPr>
        <p:spPr>
          <a:xfrm>
            <a:off x="11260497" y="2831398"/>
            <a:ext cx="90227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rgbClr val="363636"/>
                </a:solidFill>
                <a:latin typeface="Arial" panose="020B0604020202020204" pitchFamily="34" charset="0"/>
              </a:rPr>
              <a:t>27</a:t>
            </a:r>
            <a:r>
              <a:rPr lang="en-GB" sz="1400" b="0" i="0" dirty="0">
                <a:solidFill>
                  <a:srgbClr val="363636"/>
                </a:solidFill>
                <a:effectLst/>
                <a:latin typeface="Arial" panose="020B0604020202020204" pitchFamily="34" charset="0"/>
              </a:rPr>
              <a:t> mm</a:t>
            </a:r>
            <a:endParaRPr lang="en-GB" sz="1400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3AF30307-962B-49D3-BDB0-5512D11A318C}"/>
              </a:ext>
            </a:extLst>
          </p:cNvPr>
          <p:cNvSpPr txBox="1"/>
          <p:nvPr/>
        </p:nvSpPr>
        <p:spPr>
          <a:xfrm>
            <a:off x="7154777" y="4223815"/>
            <a:ext cx="12241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0" i="0" dirty="0">
                <a:solidFill>
                  <a:srgbClr val="363636"/>
                </a:solidFill>
                <a:effectLst/>
                <a:latin typeface="Arial" panose="020B0604020202020204" pitchFamily="34" charset="0"/>
              </a:rPr>
              <a:t>119 mm </a:t>
            </a:r>
            <a:endParaRPr lang="en-GB" sz="1400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3D6D45DC-C93F-467B-BD34-6FE1CD540533}"/>
              </a:ext>
            </a:extLst>
          </p:cNvPr>
          <p:cNvSpPr txBox="1"/>
          <p:nvPr/>
        </p:nvSpPr>
        <p:spPr>
          <a:xfrm>
            <a:off x="5100892" y="4988596"/>
            <a:ext cx="778291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5400" b="1" dirty="0">
                <a:solidFill>
                  <a:srgbClr val="00153E"/>
                </a:solidFill>
              </a:rPr>
              <a:t>420g</a:t>
            </a:r>
            <a:endParaRPr lang="en-GB" sz="5400" dirty="0">
              <a:solidFill>
                <a:srgbClr val="00153E"/>
              </a:solidFill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79EDBD54-AC47-4CF6-A51A-CBAA29451B39}"/>
              </a:ext>
            </a:extLst>
          </p:cNvPr>
          <p:cNvSpPr txBox="1"/>
          <p:nvPr/>
        </p:nvSpPr>
        <p:spPr>
          <a:xfrm>
            <a:off x="7540667" y="5781259"/>
            <a:ext cx="60111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00153E"/>
                </a:solidFill>
              </a:rPr>
              <a:t>Consommation</a:t>
            </a:r>
            <a:r>
              <a:rPr lang="en-US" sz="1800" b="1" dirty="0">
                <a:solidFill>
                  <a:srgbClr val="00153E"/>
                </a:solidFill>
              </a:rPr>
              <a:t> &lt; 12 W</a:t>
            </a:r>
            <a:endParaRPr lang="en-GB" dirty="0">
              <a:solidFill>
                <a:srgbClr val="00153E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11E57B3-72E3-4CE9-A390-C5D28AFD1449}"/>
              </a:ext>
            </a:extLst>
          </p:cNvPr>
          <p:cNvSpPr txBox="1"/>
          <p:nvPr/>
        </p:nvSpPr>
        <p:spPr>
          <a:xfrm>
            <a:off x="4735358" y="349042"/>
            <a:ext cx="74566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FFC000"/>
                </a:solidFill>
              </a:rPr>
              <a:t>Dimensions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16057616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4" grpId="0"/>
      <p:bldP spid="4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6AD29E67-1D39-474C-8002-A70BA35691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06" b="5115"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pic>
        <p:nvPicPr>
          <p:cNvPr id="6" name="Picture 5" descr="A picture containing indoor&#10;&#10;Description automatically generated">
            <a:extLst>
              <a:ext uri="{FF2B5EF4-FFF2-40B4-BE49-F238E27FC236}">
                <a16:creationId xmlns:a16="http://schemas.microsoft.com/office/drawing/2014/main" id="{1577D272-CD15-43E9-B950-BC532B5818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39" r="20302"/>
          <a:stretch/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5567492-88E2-44CA-A125-8C06D6E42C3F}"/>
              </a:ext>
            </a:extLst>
          </p:cNvPr>
          <p:cNvGrpSpPr/>
          <p:nvPr/>
        </p:nvGrpSpPr>
        <p:grpSpPr>
          <a:xfrm>
            <a:off x="0" y="0"/>
            <a:ext cx="6096000" cy="6858000"/>
            <a:chOff x="0" y="0"/>
            <a:chExt cx="6096000" cy="6858000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313E8ABF-32C5-4373-9F4D-0A858E35A0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/>
            </a:blip>
            <a:srcRect l="4626" t="515" r="19298" b="515"/>
            <a:stretch/>
          </p:blipFill>
          <p:spPr>
            <a:xfrm>
              <a:off x="0" y="0"/>
              <a:ext cx="6096000" cy="6858000"/>
            </a:xfrm>
            <a:prstGeom prst="rect">
              <a:avLst/>
            </a:prstGeom>
          </p:spPr>
        </p:pic>
        <p:pic>
          <p:nvPicPr>
            <p:cNvPr id="10" name="Picture 9" descr="Logo, company name&#10;&#10;Description automatically generated">
              <a:extLst>
                <a:ext uri="{FF2B5EF4-FFF2-40B4-BE49-F238E27FC236}">
                  <a16:creationId xmlns:a16="http://schemas.microsoft.com/office/drawing/2014/main" id="{9DA3C96E-435A-4E81-A196-CE8E5E45F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5972" y="2558694"/>
              <a:ext cx="988388" cy="39072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624704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A4DAD-D27D-449A-A740-37E170EF9F2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FA7051C-F064-4FF9-B0A9-884940D105A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77413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5">
            <a:extLst>
              <a:ext uri="{FF2B5EF4-FFF2-40B4-BE49-F238E27FC236}">
                <a16:creationId xmlns:a16="http://schemas.microsoft.com/office/drawing/2014/main" id="{11DA032C-A212-4A28-A6EF-4E60E8612B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sz="4000" dirty="0">
                <a:solidFill>
                  <a:srgbClr val="FFC000"/>
                </a:solidFill>
              </a:rPr>
              <a:t>Comment cela fonctionne-t-il ?</a:t>
            </a:r>
            <a:endParaRPr lang="en-GB" sz="4000" dirty="0">
              <a:solidFill>
                <a:srgbClr val="FFC000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47A1B33B-2153-469B-97FC-BE206D78B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151" y="1189608"/>
            <a:ext cx="3587652" cy="3801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92084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 descr="A picture containing electronics&#10;&#10;Description automatically generated">
            <a:extLst>
              <a:ext uri="{FF2B5EF4-FFF2-40B4-BE49-F238E27FC236}">
                <a16:creationId xmlns:a16="http://schemas.microsoft.com/office/drawing/2014/main" id="{387D05CA-9C9A-4F1B-8B17-697A66D85AF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360" y="3742254"/>
            <a:ext cx="2080950" cy="1387300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EA2E087-ADAF-4148-BDDB-D3E56C0ABC09}"/>
              </a:ext>
            </a:extLst>
          </p:cNvPr>
          <p:cNvCxnSpPr>
            <a:cxnSpLocks/>
          </p:cNvCxnSpPr>
          <p:nvPr/>
        </p:nvCxnSpPr>
        <p:spPr>
          <a:xfrm>
            <a:off x="6250694" y="1920883"/>
            <a:ext cx="0" cy="779638"/>
          </a:xfrm>
          <a:prstGeom prst="line">
            <a:avLst/>
          </a:prstGeom>
          <a:ln w="3810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1ECC6E7-D7F3-436C-8055-AAD301D52ADA}"/>
              </a:ext>
            </a:extLst>
          </p:cNvPr>
          <p:cNvCxnSpPr>
            <a:cxnSpLocks/>
          </p:cNvCxnSpPr>
          <p:nvPr/>
        </p:nvCxnSpPr>
        <p:spPr>
          <a:xfrm>
            <a:off x="7125934" y="1920883"/>
            <a:ext cx="0" cy="779638"/>
          </a:xfrm>
          <a:prstGeom prst="line">
            <a:avLst/>
          </a:prstGeom>
          <a:ln w="3810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CD0AE65-D1A9-4F7B-B99F-274698FE5673}"/>
              </a:ext>
            </a:extLst>
          </p:cNvPr>
          <p:cNvCxnSpPr>
            <a:cxnSpLocks/>
          </p:cNvCxnSpPr>
          <p:nvPr/>
        </p:nvCxnSpPr>
        <p:spPr>
          <a:xfrm>
            <a:off x="8080140" y="1920883"/>
            <a:ext cx="0" cy="779638"/>
          </a:xfrm>
          <a:prstGeom prst="line">
            <a:avLst/>
          </a:prstGeom>
          <a:ln w="3810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7718BD70-D7D2-4D3D-A9A6-F581BD11081B}"/>
              </a:ext>
            </a:extLst>
          </p:cNvPr>
          <p:cNvCxnSpPr>
            <a:cxnSpLocks/>
          </p:cNvCxnSpPr>
          <p:nvPr/>
        </p:nvCxnSpPr>
        <p:spPr>
          <a:xfrm>
            <a:off x="9071877" y="1947581"/>
            <a:ext cx="0" cy="779638"/>
          </a:xfrm>
          <a:prstGeom prst="line">
            <a:avLst/>
          </a:prstGeom>
          <a:ln w="3810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0D322F9-076C-4CB8-B753-8CDCFD4DC497}"/>
              </a:ext>
            </a:extLst>
          </p:cNvPr>
          <p:cNvCxnSpPr>
            <a:cxnSpLocks/>
          </p:cNvCxnSpPr>
          <p:nvPr/>
        </p:nvCxnSpPr>
        <p:spPr>
          <a:xfrm>
            <a:off x="10152325" y="1947581"/>
            <a:ext cx="0" cy="779638"/>
          </a:xfrm>
          <a:prstGeom prst="line">
            <a:avLst/>
          </a:prstGeom>
          <a:ln w="3810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31EB937F-37EC-43AB-AF8B-FD566B1E54A7}"/>
              </a:ext>
            </a:extLst>
          </p:cNvPr>
          <p:cNvCxnSpPr>
            <a:cxnSpLocks/>
          </p:cNvCxnSpPr>
          <p:nvPr/>
        </p:nvCxnSpPr>
        <p:spPr>
          <a:xfrm>
            <a:off x="11294187" y="1947581"/>
            <a:ext cx="0" cy="779638"/>
          </a:xfrm>
          <a:prstGeom prst="line">
            <a:avLst/>
          </a:prstGeom>
          <a:ln w="3810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3282FD72-E0F5-421B-ADA3-32E9B1216BE1}"/>
              </a:ext>
            </a:extLst>
          </p:cNvPr>
          <p:cNvCxnSpPr>
            <a:cxnSpLocks/>
          </p:cNvCxnSpPr>
          <p:nvPr/>
        </p:nvCxnSpPr>
        <p:spPr>
          <a:xfrm>
            <a:off x="5310709" y="1920883"/>
            <a:ext cx="0" cy="779638"/>
          </a:xfrm>
          <a:prstGeom prst="line">
            <a:avLst/>
          </a:prstGeom>
          <a:ln w="3810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D348C12-44FA-48BD-BF3C-4EE3464102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5583" y="2582756"/>
            <a:ext cx="4500000" cy="823912"/>
          </a:xfrm>
        </p:spPr>
        <p:txBody>
          <a:bodyPr/>
          <a:lstStyle/>
          <a:p>
            <a:pPr algn="l"/>
            <a:r>
              <a:rPr lang="en-GB" sz="2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Le </a:t>
            </a:r>
            <a:r>
              <a:rPr lang="en-GB" sz="2000" dirty="0">
                <a:solidFill>
                  <a:srgbClr val="FFC000"/>
                </a:solidFill>
              </a:rPr>
              <a:t>Vigilant</a:t>
            </a:r>
            <a:r>
              <a:rPr lang="en-GB" sz="2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fr-FR" sz="2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accepte les signaux statiques et dynamiques de la plupart des types de capteurs généralement utilisés pour la surveillance conditionnelle : </a:t>
            </a:r>
            <a:endParaRPr lang="en-GB" sz="20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400" dirty="0" err="1">
                <a:solidFill>
                  <a:srgbClr val="FFC000"/>
                </a:solidFill>
              </a:rPr>
              <a:t>Ultrason</a:t>
            </a:r>
            <a:r>
              <a:rPr lang="en-GB" sz="1400" dirty="0">
                <a:solidFill>
                  <a:srgbClr val="FFC000"/>
                </a:solidFill>
              </a:rPr>
              <a:t>, 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FFC000"/>
                </a:solidFill>
              </a:rPr>
              <a:t>Vibration,  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FFC000"/>
                </a:solidFill>
              </a:rPr>
              <a:t>Temperature, 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FFC000"/>
                </a:solidFill>
              </a:rPr>
              <a:t>Image IR, 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sz="1400" dirty="0">
                <a:solidFill>
                  <a:srgbClr val="FFC000"/>
                </a:solidFill>
              </a:rPr>
              <a:t>Video, </a:t>
            </a:r>
          </a:p>
          <a:p>
            <a:pPr algn="l"/>
            <a:r>
              <a:rPr lang="en-GB" sz="2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etc.</a:t>
            </a:r>
            <a:endParaRPr lang="en-GB" sz="200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6FD9A81-47DC-4423-9175-DB5DB32FB338}"/>
              </a:ext>
            </a:extLst>
          </p:cNvPr>
          <p:cNvCxnSpPr>
            <a:cxnSpLocks/>
          </p:cNvCxnSpPr>
          <p:nvPr/>
        </p:nvCxnSpPr>
        <p:spPr>
          <a:xfrm>
            <a:off x="8608391" y="3429000"/>
            <a:ext cx="0" cy="779638"/>
          </a:xfrm>
          <a:prstGeom prst="line">
            <a:avLst/>
          </a:prstGeom>
          <a:ln w="3810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0F6C3E3A-A94C-4B09-90D2-3F83EE8D2ED8}"/>
              </a:ext>
            </a:extLst>
          </p:cNvPr>
          <p:cNvSpPr/>
          <p:nvPr/>
        </p:nvSpPr>
        <p:spPr>
          <a:xfrm>
            <a:off x="5267325" y="1875440"/>
            <a:ext cx="99264" cy="99264"/>
          </a:xfrm>
          <a:prstGeom prst="ellipse">
            <a:avLst/>
          </a:prstGeom>
          <a:solidFill>
            <a:srgbClr val="0027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AC427C-67B2-4538-8CB2-0EED4A8BD95F}"/>
              </a:ext>
            </a:extLst>
          </p:cNvPr>
          <p:cNvSpPr txBox="1"/>
          <p:nvPr/>
        </p:nvSpPr>
        <p:spPr>
          <a:xfrm>
            <a:off x="5267325" y="3060979"/>
            <a:ext cx="66865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b="1" dirty="0">
                <a:solidFill>
                  <a:srgbClr val="002060"/>
                </a:solidFill>
              </a:rPr>
              <a:t>Static &amp; dynamic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4D7D1E-50CB-4AF3-97E4-6802FAB7242E}"/>
              </a:ext>
            </a:extLst>
          </p:cNvPr>
          <p:cNvSpPr txBox="1"/>
          <p:nvPr/>
        </p:nvSpPr>
        <p:spPr>
          <a:xfrm>
            <a:off x="4949787" y="1547197"/>
            <a:ext cx="76519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BE" sz="1200" b="1" dirty="0">
                <a:solidFill>
                  <a:srgbClr val="002060"/>
                </a:solidFill>
              </a:rPr>
              <a:t>U</a:t>
            </a:r>
            <a:r>
              <a:rPr lang="en-GB" sz="1200" b="1" dirty="0">
                <a:solidFill>
                  <a:srgbClr val="002060"/>
                </a:solidFill>
              </a:rPr>
              <a:t>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1A89E4F-C8E7-40BD-8897-795101064373}"/>
              </a:ext>
            </a:extLst>
          </p:cNvPr>
          <p:cNvSpPr txBox="1"/>
          <p:nvPr/>
        </p:nvSpPr>
        <p:spPr>
          <a:xfrm>
            <a:off x="5864438" y="1547197"/>
            <a:ext cx="76519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BE" sz="1200" b="1" dirty="0" err="1">
                <a:solidFill>
                  <a:srgbClr val="002060"/>
                </a:solidFill>
              </a:rPr>
              <a:t>Vib</a:t>
            </a:r>
            <a:endParaRPr lang="en-GB" sz="1200" b="1" dirty="0">
              <a:solidFill>
                <a:srgbClr val="00206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E8DD46-E4F6-4C7F-9720-E207C866B8C9}"/>
              </a:ext>
            </a:extLst>
          </p:cNvPr>
          <p:cNvSpPr txBox="1"/>
          <p:nvPr/>
        </p:nvSpPr>
        <p:spPr>
          <a:xfrm>
            <a:off x="6779089" y="1547197"/>
            <a:ext cx="76519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BE" sz="1200" b="1" dirty="0">
                <a:solidFill>
                  <a:srgbClr val="002060"/>
                </a:solidFill>
              </a:rPr>
              <a:t>T°</a:t>
            </a:r>
            <a:endParaRPr lang="en-GB" sz="1200" b="1" dirty="0">
              <a:solidFill>
                <a:srgbClr val="00206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3A25D4A-3C01-459F-BE87-DF558F01A716}"/>
              </a:ext>
            </a:extLst>
          </p:cNvPr>
          <p:cNvSpPr txBox="1"/>
          <p:nvPr/>
        </p:nvSpPr>
        <p:spPr>
          <a:xfrm>
            <a:off x="7693740" y="1547197"/>
            <a:ext cx="76519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BE" sz="1200" b="1" dirty="0">
                <a:solidFill>
                  <a:srgbClr val="002060"/>
                </a:solidFill>
              </a:rPr>
              <a:t>Tr/min</a:t>
            </a:r>
            <a:endParaRPr lang="en-GB" sz="1200" b="1" dirty="0">
              <a:solidFill>
                <a:srgbClr val="002060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97009B9-7296-4E1F-BC1D-26C4776C5575}"/>
              </a:ext>
            </a:extLst>
          </p:cNvPr>
          <p:cNvSpPr txBox="1"/>
          <p:nvPr/>
        </p:nvSpPr>
        <p:spPr>
          <a:xfrm>
            <a:off x="10760387" y="1495666"/>
            <a:ext cx="10664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200" b="1" dirty="0">
                <a:solidFill>
                  <a:srgbClr val="002060"/>
                </a:solidFill>
              </a:rPr>
              <a:t>Analyse </a:t>
            </a:r>
            <a:r>
              <a:rPr lang="en-GB" sz="1200" b="1" dirty="0" err="1">
                <a:solidFill>
                  <a:srgbClr val="002060"/>
                </a:solidFill>
              </a:rPr>
              <a:t>d’huile</a:t>
            </a:r>
            <a:endParaRPr lang="en-GB" sz="1200" b="1" dirty="0">
              <a:solidFill>
                <a:srgbClr val="00206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E29DA87-91A3-419C-A1DB-CA416CBAFF9D}"/>
              </a:ext>
            </a:extLst>
          </p:cNvPr>
          <p:cNvSpPr txBox="1"/>
          <p:nvPr/>
        </p:nvSpPr>
        <p:spPr>
          <a:xfrm>
            <a:off x="9684390" y="1345354"/>
            <a:ext cx="9265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BE" sz="1200" b="1" dirty="0">
                <a:solidFill>
                  <a:srgbClr val="002060"/>
                </a:solidFill>
              </a:rPr>
              <a:t>Courant Moteur</a:t>
            </a:r>
            <a:endParaRPr lang="en-GB" sz="1200" b="1" dirty="0">
              <a:solidFill>
                <a:srgbClr val="00206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9066B6C-E5D4-43EF-BE14-C7E484030E4B}"/>
              </a:ext>
            </a:extLst>
          </p:cNvPr>
          <p:cNvSpPr txBox="1"/>
          <p:nvPr/>
        </p:nvSpPr>
        <p:spPr>
          <a:xfrm>
            <a:off x="8608391" y="1547197"/>
            <a:ext cx="92654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BE" sz="1200" b="1" dirty="0">
                <a:solidFill>
                  <a:srgbClr val="002060"/>
                </a:solidFill>
              </a:rPr>
              <a:t>Process</a:t>
            </a:r>
            <a:endParaRPr lang="en-GB" sz="1200" b="1" dirty="0">
              <a:solidFill>
                <a:srgbClr val="002060"/>
              </a:solidFill>
            </a:endParaRP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E102843C-BC29-4B12-B3D6-4317F270DF87}"/>
              </a:ext>
            </a:extLst>
          </p:cNvPr>
          <p:cNvSpPr/>
          <p:nvPr/>
        </p:nvSpPr>
        <p:spPr>
          <a:xfrm>
            <a:off x="8558759" y="3429000"/>
            <a:ext cx="99264" cy="99264"/>
          </a:xfrm>
          <a:prstGeom prst="ellipse">
            <a:avLst/>
          </a:prstGeom>
          <a:solidFill>
            <a:srgbClr val="0027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D4B5E0B-C2D8-489E-9DAF-8DE2730C7692}"/>
              </a:ext>
            </a:extLst>
          </p:cNvPr>
          <p:cNvSpPr/>
          <p:nvPr/>
        </p:nvSpPr>
        <p:spPr>
          <a:xfrm>
            <a:off x="6197403" y="1875440"/>
            <a:ext cx="99264" cy="99264"/>
          </a:xfrm>
          <a:prstGeom prst="ellipse">
            <a:avLst/>
          </a:prstGeom>
          <a:solidFill>
            <a:srgbClr val="0027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0F638E6-E57F-4B5B-9B1B-3C168238EF2E}"/>
              </a:ext>
            </a:extLst>
          </p:cNvPr>
          <p:cNvSpPr/>
          <p:nvPr/>
        </p:nvSpPr>
        <p:spPr>
          <a:xfrm>
            <a:off x="7077849" y="1875440"/>
            <a:ext cx="99264" cy="99264"/>
          </a:xfrm>
          <a:prstGeom prst="ellipse">
            <a:avLst/>
          </a:prstGeom>
          <a:solidFill>
            <a:srgbClr val="0027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67FD4502-2891-4121-93DD-82733C6E3C71}"/>
              </a:ext>
            </a:extLst>
          </p:cNvPr>
          <p:cNvSpPr/>
          <p:nvPr/>
        </p:nvSpPr>
        <p:spPr>
          <a:xfrm>
            <a:off x="8026705" y="1875440"/>
            <a:ext cx="99264" cy="99264"/>
          </a:xfrm>
          <a:prstGeom prst="ellipse">
            <a:avLst/>
          </a:prstGeom>
          <a:solidFill>
            <a:srgbClr val="0027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42C934F4-0101-4DC2-B240-AEA69D5A9E3D}"/>
              </a:ext>
            </a:extLst>
          </p:cNvPr>
          <p:cNvSpPr/>
          <p:nvPr/>
        </p:nvSpPr>
        <p:spPr>
          <a:xfrm>
            <a:off x="9022030" y="1875440"/>
            <a:ext cx="99264" cy="99264"/>
          </a:xfrm>
          <a:prstGeom prst="ellipse">
            <a:avLst/>
          </a:prstGeom>
          <a:solidFill>
            <a:srgbClr val="0027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0EE275B4-D09A-4235-B7EF-3E5AE2CD95DA}"/>
              </a:ext>
            </a:extLst>
          </p:cNvPr>
          <p:cNvSpPr/>
          <p:nvPr/>
        </p:nvSpPr>
        <p:spPr>
          <a:xfrm>
            <a:off x="10098029" y="1875440"/>
            <a:ext cx="99264" cy="99264"/>
          </a:xfrm>
          <a:prstGeom prst="ellipse">
            <a:avLst/>
          </a:prstGeom>
          <a:solidFill>
            <a:srgbClr val="0027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C0256C0-86C8-47F7-B246-6D94988139D9}"/>
              </a:ext>
            </a:extLst>
          </p:cNvPr>
          <p:cNvSpPr/>
          <p:nvPr/>
        </p:nvSpPr>
        <p:spPr>
          <a:xfrm>
            <a:off x="11243989" y="1874250"/>
            <a:ext cx="99264" cy="99264"/>
          </a:xfrm>
          <a:prstGeom prst="ellipse">
            <a:avLst/>
          </a:prstGeom>
          <a:solidFill>
            <a:srgbClr val="0027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8605DF4F-9BB7-4A3D-ADA8-24D08C009411}"/>
              </a:ext>
            </a:extLst>
          </p:cNvPr>
          <p:cNvCxnSpPr>
            <a:cxnSpLocks/>
          </p:cNvCxnSpPr>
          <p:nvPr/>
        </p:nvCxnSpPr>
        <p:spPr>
          <a:xfrm>
            <a:off x="5310709" y="2700521"/>
            <a:ext cx="6005361" cy="26698"/>
          </a:xfrm>
          <a:prstGeom prst="line">
            <a:avLst/>
          </a:prstGeom>
          <a:ln w="3810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5CCE5260-0008-437F-994E-F49BAFD64EFD}"/>
              </a:ext>
            </a:extLst>
          </p:cNvPr>
          <p:cNvCxnSpPr>
            <a:cxnSpLocks/>
          </p:cNvCxnSpPr>
          <p:nvPr/>
        </p:nvCxnSpPr>
        <p:spPr>
          <a:xfrm>
            <a:off x="8608391" y="2727219"/>
            <a:ext cx="0" cy="337693"/>
          </a:xfrm>
          <a:prstGeom prst="line">
            <a:avLst/>
          </a:prstGeom>
          <a:ln w="38100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19A5F067-26C7-4984-B35E-3E5825214104}"/>
              </a:ext>
            </a:extLst>
          </p:cNvPr>
          <p:cNvSpPr txBox="1"/>
          <p:nvPr/>
        </p:nvSpPr>
        <p:spPr>
          <a:xfrm>
            <a:off x="2272094" y="2675645"/>
            <a:ext cx="2319049" cy="19979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rgbClr val="FFC000"/>
                </a:solidFill>
              </a:rPr>
              <a:t>Vitesse de rotation, </a:t>
            </a:r>
          </a:p>
          <a:p>
            <a:pPr marL="171450" indent="-1714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rgbClr val="FFC000"/>
                </a:solidFill>
              </a:rPr>
              <a:t>Courant </a:t>
            </a:r>
            <a:r>
              <a:rPr lang="en-GB" sz="1400" b="1" dirty="0" err="1">
                <a:solidFill>
                  <a:srgbClr val="FFC000"/>
                </a:solidFill>
              </a:rPr>
              <a:t>moteur</a:t>
            </a:r>
            <a:r>
              <a:rPr lang="en-GB" sz="1400" b="1" dirty="0">
                <a:solidFill>
                  <a:srgbClr val="FFC000"/>
                </a:solidFill>
              </a:rPr>
              <a:t>, </a:t>
            </a:r>
          </a:p>
          <a:p>
            <a:pPr marL="171450" indent="-1714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b="1" dirty="0" err="1">
                <a:solidFill>
                  <a:srgbClr val="FFC000"/>
                </a:solidFill>
              </a:rPr>
              <a:t>Paramètres</a:t>
            </a:r>
            <a:r>
              <a:rPr lang="en-GB" sz="1400" b="1" dirty="0">
                <a:solidFill>
                  <a:srgbClr val="FFC000"/>
                </a:solidFill>
              </a:rPr>
              <a:t> d'état de </a:t>
            </a:r>
            <a:r>
              <a:rPr lang="en-GB" sz="1400" b="1" dirty="0" err="1">
                <a:solidFill>
                  <a:srgbClr val="FFC000"/>
                </a:solidFill>
              </a:rPr>
              <a:t>l'huile</a:t>
            </a:r>
            <a:r>
              <a:rPr lang="en-GB" sz="1400" b="1" dirty="0">
                <a:solidFill>
                  <a:srgbClr val="FFC000"/>
                </a:solidFill>
              </a:rPr>
              <a:t>, </a:t>
            </a:r>
          </a:p>
          <a:p>
            <a:pPr marL="171450" indent="-1714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rgbClr val="FFC000"/>
                </a:solidFill>
              </a:rPr>
              <a:t>Charge, </a:t>
            </a:r>
          </a:p>
          <a:p>
            <a:pPr marL="171450" indent="-17145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sz="1400" b="1" dirty="0">
                <a:solidFill>
                  <a:srgbClr val="FFC000"/>
                </a:solidFill>
              </a:rPr>
              <a:t>Process, 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C4289FB-D8BD-4A28-A343-11E639D30038}"/>
              </a:ext>
            </a:extLst>
          </p:cNvPr>
          <p:cNvSpPr txBox="1"/>
          <p:nvPr/>
        </p:nvSpPr>
        <p:spPr>
          <a:xfrm>
            <a:off x="4735358" y="349042"/>
            <a:ext cx="74566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FFC000"/>
                </a:solidFill>
              </a:rPr>
              <a:t>Entrées de </a:t>
            </a:r>
            <a:r>
              <a:rPr lang="en-GB" sz="2400" b="1" dirty="0" err="1">
                <a:solidFill>
                  <a:srgbClr val="FFC000"/>
                </a:solidFill>
              </a:rPr>
              <a:t>données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19234719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5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50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5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5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50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250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/>
      <p:bldP spid="14" grpId="0"/>
      <p:bldP spid="16" grpId="0"/>
      <p:bldP spid="17" grpId="0"/>
      <p:bldP spid="18" grpId="0"/>
      <p:bldP spid="19" grpId="0"/>
      <p:bldP spid="20" grpId="0"/>
      <p:bldP spid="21" grpId="0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A picture containing electronics&#10;&#10;Description automatically generated">
            <a:extLst>
              <a:ext uri="{FF2B5EF4-FFF2-40B4-BE49-F238E27FC236}">
                <a16:creationId xmlns:a16="http://schemas.microsoft.com/office/drawing/2014/main" id="{F34E4896-8DC4-4425-BA7C-AF9501FEA11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4832" y="3297145"/>
            <a:ext cx="2929662" cy="1953108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110D86E7-F516-443A-BEB9-54690DA697D4}"/>
              </a:ext>
            </a:extLst>
          </p:cNvPr>
          <p:cNvCxnSpPr>
            <a:cxnSpLocks/>
          </p:cNvCxnSpPr>
          <p:nvPr/>
        </p:nvCxnSpPr>
        <p:spPr>
          <a:xfrm>
            <a:off x="6186269" y="1383229"/>
            <a:ext cx="583674" cy="0"/>
          </a:xfrm>
          <a:prstGeom prst="line">
            <a:avLst/>
          </a:prstGeom>
          <a:ln w="57150">
            <a:solidFill>
              <a:srgbClr val="FFFF00"/>
            </a:solidFill>
          </a:ln>
          <a:effectLst>
            <a:outerShdw blurRad="114300" dist="88900" dir="2940000" sx="102000" sy="102000" algn="ctr" rotWithShape="0">
              <a:srgbClr val="000000">
                <a:alpha val="72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text, indoor, electronics, display&#10;&#10;Description automatically generated">
            <a:extLst>
              <a:ext uri="{FF2B5EF4-FFF2-40B4-BE49-F238E27FC236}">
                <a16:creationId xmlns:a16="http://schemas.microsoft.com/office/drawing/2014/main" id="{613ACD0B-D4C8-46AD-BF35-E04FE7079A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9173" y="2002085"/>
            <a:ext cx="3231179" cy="314694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1EFE386-8DC8-4839-B2AB-FA8CAEACA8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0802" y="5738512"/>
            <a:ext cx="2300333" cy="926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D348C12-44FA-48BD-BF3C-4EE3464102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4362" y="2727219"/>
            <a:ext cx="4500000" cy="823912"/>
          </a:xfrm>
        </p:spPr>
        <p:txBody>
          <a:bodyPr/>
          <a:lstStyle/>
          <a:p>
            <a:pPr algn="l"/>
            <a:r>
              <a:rPr lang="en-GB" sz="2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Le </a:t>
            </a:r>
            <a:r>
              <a:rPr lang="en-GB" sz="2000" dirty="0">
                <a:solidFill>
                  <a:srgbClr val="FFC000"/>
                </a:solidFill>
              </a:rPr>
              <a:t>Vigilant</a:t>
            </a:r>
            <a:r>
              <a:rPr lang="en-GB" sz="2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fr-FR" sz="2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ne nécessite pas de connexion permanente à un ordinateur ou à un logiciel, pour continuer à mesurer et à protéger l'équipement, à stocker des données ou même à communiquer des mesures scalaires à d'autres systèmes via le protocole Modbus-TCP.</a:t>
            </a:r>
            <a:endParaRPr lang="en-GB" sz="200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6FD9A81-47DC-4423-9175-DB5DB32FB338}"/>
              </a:ext>
            </a:extLst>
          </p:cNvPr>
          <p:cNvCxnSpPr>
            <a:cxnSpLocks/>
          </p:cNvCxnSpPr>
          <p:nvPr/>
        </p:nvCxnSpPr>
        <p:spPr>
          <a:xfrm>
            <a:off x="6798593" y="3113491"/>
            <a:ext cx="1" cy="1011427"/>
          </a:xfrm>
          <a:prstGeom prst="line">
            <a:avLst/>
          </a:prstGeom>
          <a:ln w="57150">
            <a:solidFill>
              <a:srgbClr val="FFFF00"/>
            </a:solidFill>
          </a:ln>
          <a:effectLst>
            <a:outerShdw blurRad="114300" dist="88900" dir="2940000" sx="102000" sy="102000" algn="ctr" rotWithShape="0">
              <a:srgbClr val="000000">
                <a:alpha val="72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0F6C3E3A-A94C-4B09-90D2-3F83EE8D2ED8}"/>
              </a:ext>
            </a:extLst>
          </p:cNvPr>
          <p:cNvSpPr/>
          <p:nvPr/>
        </p:nvSpPr>
        <p:spPr>
          <a:xfrm>
            <a:off x="6699663" y="2964710"/>
            <a:ext cx="197859" cy="197859"/>
          </a:xfrm>
          <a:prstGeom prst="ellipse">
            <a:avLst/>
          </a:prstGeom>
          <a:solidFill>
            <a:srgbClr val="0027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DAC427C-67B2-4538-8CB2-0EED4A8BD95F}"/>
              </a:ext>
            </a:extLst>
          </p:cNvPr>
          <p:cNvSpPr txBox="1"/>
          <p:nvPr/>
        </p:nvSpPr>
        <p:spPr>
          <a:xfrm>
            <a:off x="3455317" y="2136261"/>
            <a:ext cx="66865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600" b="1" dirty="0">
                <a:solidFill>
                  <a:srgbClr val="002060"/>
                </a:solidFill>
              </a:rPr>
              <a:t>AUTONOME </a:t>
            </a:r>
          </a:p>
          <a:p>
            <a:pPr algn="ctr"/>
            <a:r>
              <a:rPr lang="en-GB" sz="1600" b="1" dirty="0" err="1">
                <a:solidFill>
                  <a:srgbClr val="FFC000"/>
                </a:solidFill>
              </a:rPr>
              <a:t>Logiciel</a:t>
            </a:r>
            <a:r>
              <a:rPr lang="en-GB" sz="1600" b="1" dirty="0">
                <a:solidFill>
                  <a:srgbClr val="FFC000"/>
                </a:solidFill>
              </a:rPr>
              <a:t> </a:t>
            </a:r>
            <a:r>
              <a:rPr lang="en-GB" sz="1600" b="1" dirty="0" err="1">
                <a:solidFill>
                  <a:srgbClr val="FFC000"/>
                </a:solidFill>
              </a:rPr>
              <a:t>embarqué</a:t>
            </a:r>
            <a:endParaRPr lang="en-GB" sz="1600" b="1" dirty="0">
              <a:solidFill>
                <a:srgbClr val="FFC000"/>
              </a:solidFill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EA01741-EF9D-475B-81C2-346DF882ECF4}"/>
              </a:ext>
            </a:extLst>
          </p:cNvPr>
          <p:cNvCxnSpPr>
            <a:cxnSpLocks/>
          </p:cNvCxnSpPr>
          <p:nvPr/>
        </p:nvCxnSpPr>
        <p:spPr>
          <a:xfrm>
            <a:off x="6798592" y="1370426"/>
            <a:ext cx="1" cy="471286"/>
          </a:xfrm>
          <a:prstGeom prst="line">
            <a:avLst/>
          </a:prstGeom>
          <a:ln w="57150">
            <a:solidFill>
              <a:srgbClr val="FFFF00"/>
            </a:solidFill>
          </a:ln>
          <a:effectLst>
            <a:outerShdw blurRad="114300" dist="88900" dir="2940000" sx="102000" sy="102000" algn="ctr" rotWithShape="0">
              <a:srgbClr val="000000">
                <a:alpha val="72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8583B89-08AF-4E00-920E-73A06D88FEB0}"/>
              </a:ext>
            </a:extLst>
          </p:cNvPr>
          <p:cNvCxnSpPr>
            <a:cxnSpLocks/>
          </p:cNvCxnSpPr>
          <p:nvPr/>
        </p:nvCxnSpPr>
        <p:spPr>
          <a:xfrm flipH="1">
            <a:off x="6798593" y="1370426"/>
            <a:ext cx="3552375" cy="9695"/>
          </a:xfrm>
          <a:prstGeom prst="line">
            <a:avLst/>
          </a:prstGeom>
          <a:ln w="57150">
            <a:solidFill>
              <a:srgbClr val="FFFF00"/>
            </a:solidFill>
          </a:ln>
          <a:effectLst>
            <a:outerShdw blurRad="114300" dist="88900" dir="2940000" sx="102000" sy="102000" algn="ctr" rotWithShape="0">
              <a:srgbClr val="000000">
                <a:alpha val="72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E03AC40-950F-4197-8C6A-979AD8E2EDC0}"/>
              </a:ext>
            </a:extLst>
          </p:cNvPr>
          <p:cNvCxnSpPr>
            <a:cxnSpLocks/>
            <a:endCxn id="3" idx="0"/>
          </p:cNvCxnSpPr>
          <p:nvPr/>
        </p:nvCxnSpPr>
        <p:spPr>
          <a:xfrm>
            <a:off x="10350968" y="1335998"/>
            <a:ext cx="3795" cy="666087"/>
          </a:xfrm>
          <a:prstGeom prst="line">
            <a:avLst/>
          </a:prstGeom>
          <a:ln w="57150">
            <a:solidFill>
              <a:srgbClr val="FFFF00"/>
            </a:solidFill>
          </a:ln>
          <a:effectLst>
            <a:outerShdw blurRad="114300" dist="88900" dir="2940000" sx="102000" sy="102000" algn="ctr" rotWithShape="0">
              <a:srgbClr val="000000">
                <a:alpha val="72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>
            <a:extLst>
              <a:ext uri="{FF2B5EF4-FFF2-40B4-BE49-F238E27FC236}">
                <a16:creationId xmlns:a16="http://schemas.microsoft.com/office/drawing/2014/main" id="{864DD9CC-5F3D-4567-8C0B-207EA7E922A4}"/>
              </a:ext>
            </a:extLst>
          </p:cNvPr>
          <p:cNvSpPr/>
          <p:nvPr/>
        </p:nvSpPr>
        <p:spPr>
          <a:xfrm>
            <a:off x="10297403" y="1929957"/>
            <a:ext cx="197859" cy="197859"/>
          </a:xfrm>
          <a:prstGeom prst="ellipse">
            <a:avLst/>
          </a:prstGeom>
          <a:solidFill>
            <a:srgbClr val="0027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BF3B1FA-19D2-4E4C-BFD8-608B95E9A3F4}"/>
              </a:ext>
            </a:extLst>
          </p:cNvPr>
          <p:cNvSpPr txBox="1"/>
          <p:nvPr/>
        </p:nvSpPr>
        <p:spPr>
          <a:xfrm>
            <a:off x="10548827" y="1306341"/>
            <a:ext cx="60935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b="1" dirty="0" err="1">
                <a:solidFill>
                  <a:srgbClr val="002060"/>
                </a:solidFill>
              </a:rPr>
              <a:t>Wifi</a:t>
            </a:r>
            <a:r>
              <a:rPr lang="en-GB" sz="1200" b="1" dirty="0">
                <a:solidFill>
                  <a:srgbClr val="002060"/>
                </a:solidFill>
              </a:rPr>
              <a:t> </a:t>
            </a:r>
          </a:p>
          <a:p>
            <a:r>
              <a:rPr lang="en-GB" sz="1200" b="1" dirty="0">
                <a:solidFill>
                  <a:srgbClr val="002060"/>
                </a:solidFill>
              </a:rPr>
              <a:t>Ethernet</a:t>
            </a:r>
          </a:p>
          <a:p>
            <a:r>
              <a:rPr lang="en-GB" sz="1200" b="1" dirty="0" err="1">
                <a:solidFill>
                  <a:srgbClr val="002060"/>
                </a:solidFill>
              </a:rPr>
              <a:t>Téléphone</a:t>
            </a:r>
            <a:endParaRPr lang="en-GB" sz="1200" dirty="0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995B5D2-5AC4-4227-9266-89220F317BAB}"/>
              </a:ext>
            </a:extLst>
          </p:cNvPr>
          <p:cNvSpPr/>
          <p:nvPr/>
        </p:nvSpPr>
        <p:spPr>
          <a:xfrm>
            <a:off x="6096283" y="1280545"/>
            <a:ext cx="197859" cy="197859"/>
          </a:xfrm>
          <a:prstGeom prst="ellipse">
            <a:avLst/>
          </a:prstGeom>
          <a:solidFill>
            <a:srgbClr val="0027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52292E6-F4E5-4274-A3CF-BB5E722B95BF}"/>
              </a:ext>
            </a:extLst>
          </p:cNvPr>
          <p:cNvSpPr txBox="1"/>
          <p:nvPr/>
        </p:nvSpPr>
        <p:spPr>
          <a:xfrm>
            <a:off x="5001377" y="1190557"/>
            <a:ext cx="10681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200" b="1" dirty="0">
                <a:solidFill>
                  <a:srgbClr val="002060"/>
                </a:solidFill>
              </a:rPr>
              <a:t>Modbus-TCP</a:t>
            </a:r>
          </a:p>
          <a:p>
            <a:pPr algn="r"/>
            <a:r>
              <a:rPr lang="en-GB" sz="1200" b="1" dirty="0">
                <a:solidFill>
                  <a:srgbClr val="002060"/>
                </a:solidFill>
              </a:rPr>
              <a:t>OPC</a:t>
            </a:r>
            <a:endParaRPr lang="en-GB" sz="1200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6B5AFB1-D77C-4EA5-BDE0-B29612E198D7}"/>
              </a:ext>
            </a:extLst>
          </p:cNvPr>
          <p:cNvSpPr txBox="1"/>
          <p:nvPr/>
        </p:nvSpPr>
        <p:spPr>
          <a:xfrm>
            <a:off x="4735358" y="349042"/>
            <a:ext cx="74566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FFC000"/>
                </a:solidFill>
              </a:rPr>
              <a:t>Communication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18261693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lighter, case&#10;&#10;Description automatically generated">
            <a:extLst>
              <a:ext uri="{FF2B5EF4-FFF2-40B4-BE49-F238E27FC236}">
                <a16:creationId xmlns:a16="http://schemas.microsoft.com/office/drawing/2014/main" id="{6D86FB80-E030-42D4-B921-800028FCDE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03" r="25828" b="5031"/>
          <a:stretch/>
        </p:blipFill>
        <p:spPr>
          <a:xfrm>
            <a:off x="6788426" y="2094447"/>
            <a:ext cx="2484783" cy="2963549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6B87DF-E897-4269-BE71-4976076BB160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1456350" y="1741500"/>
            <a:ext cx="5220000" cy="3669444"/>
          </a:xfrm>
        </p:spPr>
        <p:txBody>
          <a:bodyPr/>
          <a:lstStyle/>
          <a:p>
            <a:pPr marL="0" indent="0" algn="ctr">
              <a:buNone/>
            </a:pPr>
            <a:r>
              <a:rPr lang="fr-BE" b="1" dirty="0">
                <a:solidFill>
                  <a:srgbClr val="FFC000"/>
                </a:solidFill>
              </a:rPr>
              <a:t>1. </a:t>
            </a:r>
            <a:r>
              <a:rPr lang="fr-BE" b="1" dirty="0"/>
              <a:t>Permanent</a:t>
            </a:r>
            <a:endParaRPr lang="en-GB" b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C94495-E1E8-4659-8E5A-FBE8613C68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BE" dirty="0"/>
              <a:t>Un boitier, deux configurations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612105D-ABCB-43E4-B647-978FA5890E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00611" y="1741500"/>
            <a:ext cx="5220000" cy="3669444"/>
          </a:xfrm>
        </p:spPr>
        <p:txBody>
          <a:bodyPr/>
          <a:lstStyle/>
          <a:p>
            <a:pPr marL="0" indent="0" algn="ctr">
              <a:buNone/>
            </a:pPr>
            <a:r>
              <a:rPr lang="fr-BE" b="1" dirty="0">
                <a:solidFill>
                  <a:srgbClr val="FFC000"/>
                </a:solidFill>
              </a:rPr>
              <a:t>2. </a:t>
            </a:r>
            <a:r>
              <a:rPr lang="fr-BE" b="1" dirty="0"/>
              <a:t>Transportable</a:t>
            </a:r>
            <a:endParaRPr lang="en-GB" b="1" dirty="0"/>
          </a:p>
        </p:txBody>
      </p:sp>
      <p:pic>
        <p:nvPicPr>
          <p:cNvPr id="7" name="Picture 6" descr="A picture containing electronics&#10;&#10;Description automatically generated">
            <a:extLst>
              <a:ext uri="{FF2B5EF4-FFF2-40B4-BE49-F238E27FC236}">
                <a16:creationId xmlns:a16="http://schemas.microsoft.com/office/drawing/2014/main" id="{2EB47051-82E2-498B-893F-4923D65E791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284" y="3001679"/>
            <a:ext cx="2081436" cy="1387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764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5442119-8AE2-4794-AD4B-05A985D44A1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 algn="r">
              <a:buNone/>
            </a:pPr>
            <a:r>
              <a:rPr lang="fr-BE" sz="4800" b="1" dirty="0"/>
              <a:t>AGENDA</a:t>
            </a:r>
            <a:endParaRPr lang="en-GB" sz="4800" b="1" dirty="0"/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982370E-9368-4992-B530-D1867F6078F2}"/>
              </a:ext>
            </a:extLst>
          </p:cNvPr>
          <p:cNvSpPr>
            <a:spLocks noGrp="1"/>
          </p:cNvSpPr>
          <p:nvPr>
            <p:ph sz="half" idx="10"/>
          </p:nvPr>
        </p:nvSpPr>
        <p:spPr/>
        <p:txBody>
          <a:bodyPr/>
          <a:lstStyle/>
          <a:p>
            <a:r>
              <a:rPr lang="fr-BE" dirty="0"/>
              <a:t>Vigilant </a:t>
            </a:r>
            <a:r>
              <a:rPr lang="fr-BE" dirty="0" err="1"/>
              <a:t>Specifications</a:t>
            </a:r>
            <a:r>
              <a:rPr lang="fr-BE" dirty="0"/>
              <a:t>/options</a:t>
            </a:r>
          </a:p>
          <a:p>
            <a:pPr lvl="1"/>
            <a:r>
              <a:rPr lang="fr-BE" dirty="0"/>
              <a:t>Permanent</a:t>
            </a:r>
          </a:p>
          <a:p>
            <a:pPr lvl="1"/>
            <a:r>
              <a:rPr lang="fr-BE" dirty="0"/>
              <a:t>Mobile</a:t>
            </a:r>
          </a:p>
          <a:p>
            <a:r>
              <a:rPr lang="fr-BE" dirty="0"/>
              <a:t>Capteurs/câbles</a:t>
            </a:r>
          </a:p>
          <a:p>
            <a:r>
              <a:rPr lang="fr-BE" dirty="0"/>
              <a:t>Prix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6231735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FB4DDED-CCA9-4E12-BD85-AC625C85197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BE" dirty="0"/>
              <a:t>1. Permanent</a:t>
            </a:r>
            <a:endParaRPr lang="en-GB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35E8C3C-73B1-4E83-8F0C-2BE4B09678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BE" dirty="0"/>
              <a:t>Caractéristiques</a:t>
            </a:r>
          </a:p>
          <a:p>
            <a:r>
              <a:rPr lang="fr-BE" dirty="0"/>
              <a:t>Options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24665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773968-B031-4DD4-BE44-8264131159AE}"/>
              </a:ext>
            </a:extLst>
          </p:cNvPr>
          <p:cNvSpPr txBox="1">
            <a:spLocks/>
          </p:cNvSpPr>
          <p:nvPr/>
        </p:nvSpPr>
        <p:spPr>
          <a:xfrm>
            <a:off x="6681664" y="1712487"/>
            <a:ext cx="4100636" cy="343302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fr-FR" sz="1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8 entrées dynamiques</a:t>
            </a: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fr-FR" sz="1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4 entrées statiques</a:t>
            </a: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fr-FR" sz="1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Spectre/Temporel</a:t>
            </a: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fr-FR" sz="1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Démodulation</a:t>
            </a: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fr-FR" sz="1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Mise à jour du </a:t>
            </a:r>
            <a:r>
              <a:rPr lang="fr-FR" sz="18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firmware</a:t>
            </a:r>
            <a:r>
              <a:rPr lang="fr-FR" sz="1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hors ligne</a:t>
            </a: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fr-FR" sz="1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Modbus - Maître</a:t>
            </a: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fr-FR" sz="1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Client OPC UA</a:t>
            </a: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fr-FR" sz="1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Représentation spectre en cascade</a:t>
            </a: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fr-FR" sz="1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Analyse de temporel long</a:t>
            </a:r>
            <a:endParaRPr lang="en-GB" sz="18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6AD29E67-1D39-474C-8002-A70BA35691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06" b="5115"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231414-156D-4F8E-9039-76453F771015}"/>
              </a:ext>
            </a:extLst>
          </p:cNvPr>
          <p:cNvSpPr txBox="1"/>
          <p:nvPr/>
        </p:nvSpPr>
        <p:spPr>
          <a:xfrm>
            <a:off x="6096000" y="644042"/>
            <a:ext cx="34861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b="1" dirty="0" err="1">
                <a:solidFill>
                  <a:srgbClr val="FFC000"/>
                </a:solidFill>
              </a:rPr>
              <a:t>Caractéristiques</a:t>
            </a:r>
            <a:endParaRPr lang="en-GB" sz="3200" b="1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E20333-61C0-4234-8EC8-B069EB9B2FE6}"/>
              </a:ext>
            </a:extLst>
          </p:cNvPr>
          <p:cNvSpPr txBox="1">
            <a:spLocks/>
          </p:cNvSpPr>
          <p:nvPr/>
        </p:nvSpPr>
        <p:spPr>
          <a:xfrm>
            <a:off x="1980225" y="675712"/>
            <a:ext cx="5220000" cy="5085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BE" sz="3200" b="1" dirty="0">
                <a:solidFill>
                  <a:schemeClr val="bg1"/>
                </a:solidFill>
              </a:rPr>
              <a:t>1. Permanent</a:t>
            </a:r>
            <a:endParaRPr lang="en-GB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734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6E9398D-C1F0-47AA-BEFC-AC37CA2AF73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24" y="1505034"/>
            <a:ext cx="5904576" cy="3321323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F241A8FD-2799-40A4-9447-BE0FD951F4D7}"/>
              </a:ext>
            </a:extLst>
          </p:cNvPr>
          <p:cNvSpPr txBox="1">
            <a:spLocks/>
          </p:cNvSpPr>
          <p:nvPr/>
        </p:nvSpPr>
        <p:spPr>
          <a:xfrm>
            <a:off x="1289664" y="2341807"/>
            <a:ext cx="5371924" cy="343302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fr-FR" sz="1800" b="1" dirty="0">
                <a:solidFill>
                  <a:schemeClr val="bg1"/>
                </a:solidFill>
              </a:rPr>
              <a:t>Switch et double connecteur </a:t>
            </a:r>
            <a:r>
              <a:rPr lang="fr-FR" sz="1800" b="1" dirty="0" err="1">
                <a:solidFill>
                  <a:schemeClr val="bg1"/>
                </a:solidFill>
              </a:rPr>
              <a:t>ethernet</a:t>
            </a:r>
            <a:endParaRPr lang="fr-FR" sz="1800" b="1" dirty="0">
              <a:solidFill>
                <a:schemeClr val="bg1"/>
              </a:solidFill>
            </a:endParaRP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en-GB" sz="1800" b="1" dirty="0">
                <a:solidFill>
                  <a:schemeClr val="bg1"/>
                </a:solidFill>
              </a:rPr>
              <a:t>Modem </a:t>
            </a:r>
            <a:r>
              <a:rPr lang="en-GB" sz="1800" b="1" dirty="0" err="1">
                <a:solidFill>
                  <a:schemeClr val="bg1"/>
                </a:solidFill>
              </a:rPr>
              <a:t>Wifi</a:t>
            </a:r>
            <a:r>
              <a:rPr lang="en-GB" sz="1800" b="1" dirty="0">
                <a:solidFill>
                  <a:schemeClr val="bg1"/>
                </a:solidFill>
              </a:rPr>
              <a:t>/4G</a:t>
            </a:r>
            <a:endParaRPr lang="fr-BE" sz="1800" b="1" dirty="0">
              <a:solidFill>
                <a:schemeClr val="bg1"/>
              </a:solidFill>
            </a:endParaRP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en-GB" sz="1800" b="1" dirty="0">
                <a:solidFill>
                  <a:schemeClr val="bg1"/>
                </a:solidFill>
              </a:rPr>
              <a:t>IP65 </a:t>
            </a:r>
            <a:r>
              <a:rPr lang="en-GB" sz="1800" b="1" dirty="0" err="1">
                <a:solidFill>
                  <a:schemeClr val="bg1"/>
                </a:solidFill>
              </a:rPr>
              <a:t>en</a:t>
            </a:r>
            <a:r>
              <a:rPr lang="en-GB" sz="1800" b="1" dirty="0">
                <a:solidFill>
                  <a:schemeClr val="bg1"/>
                </a:solidFill>
              </a:rPr>
              <a:t> Armoire - Dimension A ( 400x500x150 )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F50D83-B261-41FE-ADFE-46B17B14D076}"/>
              </a:ext>
            </a:extLst>
          </p:cNvPr>
          <p:cNvSpPr txBox="1"/>
          <p:nvPr/>
        </p:nvSpPr>
        <p:spPr>
          <a:xfrm>
            <a:off x="3753846" y="642656"/>
            <a:ext cx="74566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b="1" dirty="0">
                <a:solidFill>
                  <a:srgbClr val="FFC000"/>
                </a:solidFill>
              </a:rPr>
              <a:t>Options</a:t>
            </a:r>
            <a:endParaRPr lang="en-GB" sz="3200" b="1" dirty="0"/>
          </a:p>
        </p:txBody>
      </p:sp>
      <p:pic>
        <p:nvPicPr>
          <p:cNvPr id="1026" name="Picture 2" descr="IP65 Enclosures | Hager UK">
            <a:extLst>
              <a:ext uri="{FF2B5EF4-FFF2-40B4-BE49-F238E27FC236}">
                <a16:creationId xmlns:a16="http://schemas.microsoft.com/office/drawing/2014/main" id="{7CEE031C-564E-463E-A24D-ABA9858DC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325" y="1941551"/>
            <a:ext cx="1886517" cy="1886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n I connect two Ethernet cables to one without shorting each other? I  want two connections to an Ethernet switch for redundancy. - Quora">
            <a:extLst>
              <a:ext uri="{FF2B5EF4-FFF2-40B4-BE49-F238E27FC236}">
                <a16:creationId xmlns:a16="http://schemas.microsoft.com/office/drawing/2014/main" id="{BD3E885A-E797-40B5-97F1-7C9B564B1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2952" y="3792905"/>
            <a:ext cx="1085661" cy="694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B4E42AD7-AF9E-4CB5-B33D-DC7974016CBF}"/>
              </a:ext>
            </a:extLst>
          </p:cNvPr>
          <p:cNvSpPr txBox="1">
            <a:spLocks/>
          </p:cNvSpPr>
          <p:nvPr/>
        </p:nvSpPr>
        <p:spPr>
          <a:xfrm>
            <a:off x="3221371" y="675712"/>
            <a:ext cx="3978853" cy="5085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BE" sz="3200" b="1" dirty="0">
                <a:solidFill>
                  <a:schemeClr val="bg1"/>
                </a:solidFill>
              </a:rPr>
              <a:t>1. Permanent</a:t>
            </a:r>
            <a:endParaRPr lang="en-GB" sz="3200" b="1" dirty="0">
              <a:solidFill>
                <a:schemeClr val="bg1"/>
              </a:solidFill>
            </a:endParaRPr>
          </a:p>
        </p:txBody>
      </p:sp>
      <p:pic>
        <p:nvPicPr>
          <p:cNvPr id="2" name="Picture 2" descr="Teltonika RUT240 4G router - Cedel webshop">
            <a:extLst>
              <a:ext uri="{FF2B5EF4-FFF2-40B4-BE49-F238E27FC236}">
                <a16:creationId xmlns:a16="http://schemas.microsoft.com/office/drawing/2014/main" id="{6D0C7D9F-2DEA-4FA2-9656-94C1DFF9E6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5430" y="2122935"/>
            <a:ext cx="1414183" cy="1414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3445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FB4DDED-CCA9-4E12-BD85-AC625C85197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BE" dirty="0"/>
              <a:t>2. Système portable </a:t>
            </a:r>
            <a:endParaRPr lang="en-GB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35E8C3C-73B1-4E83-8F0C-2BE4B09678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BE" dirty="0"/>
              <a:t>Caractéristiques</a:t>
            </a:r>
          </a:p>
          <a:p>
            <a:r>
              <a:rPr lang="fr-BE" dirty="0"/>
              <a:t>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341472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518648DE-AAC5-497D-8A0C-CE045AACE96E}"/>
              </a:ext>
            </a:extLst>
          </p:cNvPr>
          <p:cNvSpPr/>
          <p:nvPr/>
        </p:nvSpPr>
        <p:spPr>
          <a:xfrm>
            <a:off x="-104775" y="0"/>
            <a:ext cx="6207424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231414-156D-4F8E-9039-76453F771015}"/>
              </a:ext>
            </a:extLst>
          </p:cNvPr>
          <p:cNvSpPr txBox="1"/>
          <p:nvPr/>
        </p:nvSpPr>
        <p:spPr>
          <a:xfrm>
            <a:off x="6102649" y="604555"/>
            <a:ext cx="34861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b="1" dirty="0" err="1">
                <a:solidFill>
                  <a:srgbClr val="FFC000"/>
                </a:solidFill>
              </a:rPr>
              <a:t>Caractéristiques</a:t>
            </a:r>
            <a:endParaRPr lang="en-GB" sz="3200" b="1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AE20333-61C0-4234-8EC8-B069EB9B2FE6}"/>
              </a:ext>
            </a:extLst>
          </p:cNvPr>
          <p:cNvSpPr txBox="1">
            <a:spLocks/>
          </p:cNvSpPr>
          <p:nvPr/>
        </p:nvSpPr>
        <p:spPr>
          <a:xfrm>
            <a:off x="1690717" y="642656"/>
            <a:ext cx="4701439" cy="5085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BE" sz="3200" b="1" dirty="0">
                <a:solidFill>
                  <a:srgbClr val="00153E"/>
                </a:solidFill>
              </a:rPr>
              <a:t>2. Système portable</a:t>
            </a:r>
            <a:endParaRPr lang="en-GB" sz="3200" b="1" dirty="0">
              <a:solidFill>
                <a:srgbClr val="00153E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020DC5-CE28-4446-8EB5-5D7A69543A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344" y="1859999"/>
            <a:ext cx="5473186" cy="3647663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1A01A220-BF7B-4D3F-8669-AF6FFE841E0B}"/>
              </a:ext>
            </a:extLst>
          </p:cNvPr>
          <p:cNvSpPr txBox="1">
            <a:spLocks/>
          </p:cNvSpPr>
          <p:nvPr/>
        </p:nvSpPr>
        <p:spPr>
          <a:xfrm>
            <a:off x="6890411" y="1632587"/>
            <a:ext cx="4100636" cy="343302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fr-FR" sz="1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8 entrées dynamiques</a:t>
            </a: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fr-FR" sz="1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4 entrées statiques</a:t>
            </a: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fr-FR" sz="1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Spectre/Temporel</a:t>
            </a: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fr-FR" sz="1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Démodulation</a:t>
            </a: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fr-FR" sz="1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Mise à jour du </a:t>
            </a:r>
            <a:r>
              <a:rPr lang="fr-FR" sz="1800" dirty="0" err="1">
                <a:solidFill>
                  <a:schemeClr val="accent3">
                    <a:lumMod val="20000"/>
                    <a:lumOff val="80000"/>
                  </a:schemeClr>
                </a:solidFill>
              </a:rPr>
              <a:t>firmware</a:t>
            </a:r>
            <a:r>
              <a:rPr lang="fr-FR" sz="1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hors ligne</a:t>
            </a: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fr-FR" sz="1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Modbus - Maître</a:t>
            </a: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fr-FR" sz="1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Client OPC UA</a:t>
            </a: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fr-FR" sz="1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Représentation spectre en cascade</a:t>
            </a: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fr-FR" sz="1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Analyse de temporel long</a:t>
            </a: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fr-BE" sz="1800" b="1" dirty="0">
                <a:solidFill>
                  <a:srgbClr val="FFC000"/>
                </a:solidFill>
              </a:rPr>
              <a:t>Modem wifi/4G</a:t>
            </a:r>
            <a:endParaRPr lang="en-GB" sz="1800" b="1" dirty="0">
              <a:solidFill>
                <a:srgbClr val="FFC000"/>
              </a:solidFill>
            </a:endParaRP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ü"/>
            </a:pPr>
            <a:endParaRPr lang="en-GB" sz="18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1189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FB4DDED-CCA9-4E12-BD85-AC625C85197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BE" dirty="0"/>
              <a:t>Capteurs &amp; câbles</a:t>
            </a:r>
            <a:endParaRPr lang="en-GB" dirty="0"/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C839BD59-3996-4837-9847-9D1CDA1A824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BE" dirty="0" err="1">
                <a:solidFill>
                  <a:schemeClr val="bg1"/>
                </a:solidFill>
              </a:rPr>
              <a:t>CONMON</a:t>
            </a:r>
            <a:r>
              <a:rPr lang="fr-BE" dirty="0" err="1"/>
              <a:t>Sense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204719621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989A218-3090-4307-B252-833924194B12}"/>
              </a:ext>
            </a:extLst>
          </p:cNvPr>
          <p:cNvSpPr txBox="1"/>
          <p:nvPr/>
        </p:nvSpPr>
        <p:spPr>
          <a:xfrm>
            <a:off x="6648451" y="642656"/>
            <a:ext cx="36480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 err="1">
                <a:solidFill>
                  <a:srgbClr val="FFC000"/>
                </a:solidFill>
              </a:rPr>
              <a:t>Spécifications</a:t>
            </a:r>
            <a:endParaRPr lang="en-GB" sz="3200" b="1" dirty="0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758AA32C-9C0D-4918-9F7F-5A3E8E75AFB8}"/>
              </a:ext>
            </a:extLst>
          </p:cNvPr>
          <p:cNvSpPr txBox="1">
            <a:spLocks/>
          </p:cNvSpPr>
          <p:nvPr/>
        </p:nvSpPr>
        <p:spPr>
          <a:xfrm>
            <a:off x="3571875" y="675712"/>
            <a:ext cx="3009899" cy="5085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BE" sz="3200" b="1" dirty="0" err="1">
                <a:solidFill>
                  <a:schemeClr val="bg1"/>
                </a:solidFill>
              </a:rPr>
              <a:t>CONMONSense</a:t>
            </a:r>
            <a:endParaRPr lang="en-GB" sz="3200" b="1" dirty="0">
              <a:solidFill>
                <a:schemeClr val="bg1"/>
              </a:solidFill>
            </a:endParaRPr>
          </a:p>
        </p:txBody>
      </p:sp>
      <p:pic>
        <p:nvPicPr>
          <p:cNvPr id="13" name="Picture 12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6EF64721-4C28-40D9-8E4F-E11FF70B12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93463" y="1274338"/>
            <a:ext cx="1661698" cy="4143375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AF49052-AAB4-476C-B510-A2FD4D039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8451" y="3043504"/>
            <a:ext cx="5469568" cy="796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0113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9A69C00E-0A78-4D17-BF0D-D32D78F1D2FE}"/>
              </a:ext>
            </a:extLst>
          </p:cNvPr>
          <p:cNvSpPr txBox="1"/>
          <p:nvPr/>
        </p:nvSpPr>
        <p:spPr>
          <a:xfrm>
            <a:off x="6648451" y="642656"/>
            <a:ext cx="36480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FFC000"/>
                </a:solidFill>
              </a:rPr>
              <a:t>Specifications</a:t>
            </a:r>
            <a:endParaRPr lang="en-GB" sz="3200" b="1" dirty="0"/>
          </a:p>
        </p:txBody>
      </p:sp>
      <p:pic>
        <p:nvPicPr>
          <p:cNvPr id="3" name="Picture 2" descr="A picture containing text, tool, power saw&#10;&#10;Description automatically generated">
            <a:extLst>
              <a:ext uri="{FF2B5EF4-FFF2-40B4-BE49-F238E27FC236}">
                <a16:creationId xmlns:a16="http://schemas.microsoft.com/office/drawing/2014/main" id="{45ACC436-F8B3-4F60-9B84-DC81A210B8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3" r="36667"/>
          <a:stretch/>
        </p:blipFill>
        <p:spPr>
          <a:xfrm>
            <a:off x="5133975" y="0"/>
            <a:ext cx="7086600" cy="6867878"/>
          </a:xfrm>
          <a:prstGeom prst="rect">
            <a:avLst/>
          </a:prstGeom>
        </p:spPr>
      </p:pic>
      <p:pic>
        <p:nvPicPr>
          <p:cNvPr id="10" name="Picture 9" descr="A picture containing electronics&#10;&#10;Description automatically generated">
            <a:extLst>
              <a:ext uri="{FF2B5EF4-FFF2-40B4-BE49-F238E27FC236}">
                <a16:creationId xmlns:a16="http://schemas.microsoft.com/office/drawing/2014/main" id="{B5CE7F99-00A2-4E08-966A-2BDDD93B40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8265" y="2933700"/>
            <a:ext cx="2927095" cy="2552700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0636177-6FAE-4617-8A2B-57C597A6DA3C}"/>
              </a:ext>
            </a:extLst>
          </p:cNvPr>
          <p:cNvSpPr txBox="1"/>
          <p:nvPr/>
        </p:nvSpPr>
        <p:spPr>
          <a:xfrm>
            <a:off x="264603" y="882075"/>
            <a:ext cx="51339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 err="1">
                <a:solidFill>
                  <a:srgbClr val="FFC000"/>
                </a:solidFill>
              </a:rPr>
              <a:t>Capteurs</a:t>
            </a:r>
            <a:r>
              <a:rPr lang="en-GB" sz="3200" b="1" dirty="0">
                <a:solidFill>
                  <a:srgbClr val="FFC000"/>
                </a:solidFill>
              </a:rPr>
              <a:t> </a:t>
            </a:r>
            <a:r>
              <a:rPr lang="en-GB" sz="3200" b="1" dirty="0" err="1">
                <a:solidFill>
                  <a:srgbClr val="FFC000"/>
                </a:solidFill>
              </a:rPr>
              <a:t>aériens</a:t>
            </a:r>
            <a:r>
              <a:rPr lang="en-GB" sz="3200" b="1" dirty="0">
                <a:solidFill>
                  <a:srgbClr val="FFC000"/>
                </a:solidFill>
              </a:rPr>
              <a:t> IP65/IP40</a:t>
            </a:r>
            <a:endParaRPr lang="en-GB" sz="3200" b="1" dirty="0"/>
          </a:p>
        </p:txBody>
      </p:sp>
      <p:pic>
        <p:nvPicPr>
          <p:cNvPr id="8" name="Picture 7" descr="A white circ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7BCDCBF7-75EC-498F-A9CD-F6CDB50E5F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498" y="2791326"/>
            <a:ext cx="2039966" cy="1828798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716712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4DB87A7-27D0-4821-B61A-511C4AE62C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5541" y="1664093"/>
            <a:ext cx="2716240" cy="2036414"/>
          </a:xfrm>
          <a:prstGeom prst="rect">
            <a:avLst/>
          </a:prstGeom>
        </p:spPr>
      </p:pic>
      <p:pic>
        <p:nvPicPr>
          <p:cNvPr id="8" name="Picture 7" descr="A white circ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7BCDCBF7-75EC-498F-A9CD-F6CDB50E5F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425" y="2227838"/>
            <a:ext cx="2172779" cy="1947862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A69C00E-0A78-4D17-BF0D-D32D78F1D2FE}"/>
              </a:ext>
            </a:extLst>
          </p:cNvPr>
          <p:cNvSpPr txBox="1"/>
          <p:nvPr/>
        </p:nvSpPr>
        <p:spPr>
          <a:xfrm>
            <a:off x="6648451" y="642656"/>
            <a:ext cx="36480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 err="1">
                <a:solidFill>
                  <a:srgbClr val="FFC000"/>
                </a:solidFill>
              </a:rPr>
              <a:t>Spécifications</a:t>
            </a:r>
            <a:endParaRPr lang="en-GB" sz="3200" b="1" dirty="0"/>
          </a:p>
        </p:txBody>
      </p:sp>
      <p:sp>
        <p:nvSpPr>
          <p:cNvPr id="15" name="Content Placeholder 5">
            <a:extLst>
              <a:ext uri="{FF2B5EF4-FFF2-40B4-BE49-F238E27FC236}">
                <a16:creationId xmlns:a16="http://schemas.microsoft.com/office/drawing/2014/main" id="{E6FF68E5-7CDC-4060-A052-74972E69C914}"/>
              </a:ext>
            </a:extLst>
          </p:cNvPr>
          <p:cNvSpPr txBox="1">
            <a:spLocks/>
          </p:cNvSpPr>
          <p:nvPr/>
        </p:nvSpPr>
        <p:spPr>
          <a:xfrm>
            <a:off x="3571875" y="675712"/>
            <a:ext cx="3009899" cy="5085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BE" sz="3200" b="1" dirty="0" err="1">
                <a:solidFill>
                  <a:schemeClr val="bg1"/>
                </a:solidFill>
              </a:rPr>
              <a:t>CONMONSense</a:t>
            </a:r>
            <a:endParaRPr lang="en-GB" sz="3200" b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7A0B74-0CD8-4B07-AE57-5C412F6DB4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75085" y="4012184"/>
            <a:ext cx="5453849" cy="887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36837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white circle with a black background&#10;&#10;Description automatically generated with medium confidence">
            <a:extLst>
              <a:ext uri="{FF2B5EF4-FFF2-40B4-BE49-F238E27FC236}">
                <a16:creationId xmlns:a16="http://schemas.microsoft.com/office/drawing/2014/main" id="{7BCDCBF7-75EC-498F-A9CD-F6CDB50E5F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425" y="2227838"/>
            <a:ext cx="2172779" cy="1947862"/>
          </a:xfrm>
          <a:prstGeom prst="rect">
            <a:avLst/>
          </a:prstGeom>
        </p:spPr>
      </p:pic>
      <p:pic>
        <p:nvPicPr>
          <p:cNvPr id="3" name="Picture 2" descr="A picture containing electronics&#10;&#10;Description automatically generated">
            <a:extLst>
              <a:ext uri="{FF2B5EF4-FFF2-40B4-BE49-F238E27FC236}">
                <a16:creationId xmlns:a16="http://schemas.microsoft.com/office/drawing/2014/main" id="{D0337AA8-D4BA-4F08-86F6-D6E64DC5A5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479" y="2237363"/>
            <a:ext cx="2233548" cy="1947862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EB01949-E411-45A8-B92E-2FCF690AC5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29907" y="1514889"/>
            <a:ext cx="2941128" cy="221632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BC250DF-59D2-4E1A-9F96-0935865E56A2}"/>
              </a:ext>
            </a:extLst>
          </p:cNvPr>
          <p:cNvSpPr txBox="1"/>
          <p:nvPr/>
        </p:nvSpPr>
        <p:spPr>
          <a:xfrm>
            <a:off x="6648451" y="642656"/>
            <a:ext cx="36480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 err="1">
                <a:solidFill>
                  <a:srgbClr val="FFC000"/>
                </a:solidFill>
              </a:rPr>
              <a:t>Spécifications</a:t>
            </a:r>
            <a:endParaRPr lang="en-GB" sz="3200" b="1" dirty="0"/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466479AE-FDA6-4977-9AC1-30DB3315D782}"/>
              </a:ext>
            </a:extLst>
          </p:cNvPr>
          <p:cNvSpPr txBox="1">
            <a:spLocks/>
          </p:cNvSpPr>
          <p:nvPr/>
        </p:nvSpPr>
        <p:spPr>
          <a:xfrm>
            <a:off x="3571875" y="675712"/>
            <a:ext cx="3009899" cy="5085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BE" sz="3200" b="1" dirty="0" err="1">
                <a:solidFill>
                  <a:schemeClr val="bg1"/>
                </a:solidFill>
              </a:rPr>
              <a:t>CONMONSense</a:t>
            </a:r>
            <a:endParaRPr lang="en-GB" sz="3200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F1F5DF-46B8-4AF7-9B83-E3F3C1254B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8451" y="4018667"/>
            <a:ext cx="5491507" cy="917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2137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BFB4DDED-CCA9-4E12-BD85-AC625C85197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BE" dirty="0"/>
              <a:t>Vigilant</a:t>
            </a:r>
            <a:endParaRPr lang="en-GB" dirty="0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935E8C3C-73B1-4E83-8F0C-2BE4B096789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BE" dirty="0"/>
              <a:t>Spécifications/options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092515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9A69C00E-0A78-4D17-BF0D-D32D78F1D2FE}"/>
              </a:ext>
            </a:extLst>
          </p:cNvPr>
          <p:cNvSpPr txBox="1"/>
          <p:nvPr/>
        </p:nvSpPr>
        <p:spPr>
          <a:xfrm>
            <a:off x="6648451" y="642656"/>
            <a:ext cx="36480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FFC000"/>
                </a:solidFill>
              </a:rPr>
              <a:t>Specifications</a:t>
            </a:r>
            <a:endParaRPr lang="en-GB" sz="3200" b="1" dirty="0"/>
          </a:p>
        </p:txBody>
      </p:sp>
      <p:pic>
        <p:nvPicPr>
          <p:cNvPr id="3" name="Picture 2" descr="A picture containing text, tool, power saw&#10;&#10;Description automatically generated">
            <a:extLst>
              <a:ext uri="{FF2B5EF4-FFF2-40B4-BE49-F238E27FC236}">
                <a16:creationId xmlns:a16="http://schemas.microsoft.com/office/drawing/2014/main" id="{45ACC436-F8B3-4F60-9B84-DC81A210B8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3" r="36667"/>
          <a:stretch/>
        </p:blipFill>
        <p:spPr>
          <a:xfrm>
            <a:off x="5133975" y="0"/>
            <a:ext cx="7086600" cy="686787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0636177-6FAE-4617-8A2B-57C597A6DA3C}"/>
              </a:ext>
            </a:extLst>
          </p:cNvPr>
          <p:cNvSpPr txBox="1"/>
          <p:nvPr/>
        </p:nvSpPr>
        <p:spPr>
          <a:xfrm>
            <a:off x="0" y="882075"/>
            <a:ext cx="51339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3200" b="1" dirty="0" err="1">
                <a:solidFill>
                  <a:srgbClr val="FFC000"/>
                </a:solidFill>
              </a:rPr>
              <a:t>Capteur</a:t>
            </a:r>
            <a:r>
              <a:rPr lang="en-GB" sz="3200" b="1" dirty="0">
                <a:solidFill>
                  <a:srgbClr val="FFC000"/>
                </a:solidFill>
              </a:rPr>
              <a:t> de Contact IP65</a:t>
            </a:r>
            <a:endParaRPr lang="en-GB" sz="3200" b="1" dirty="0"/>
          </a:p>
        </p:txBody>
      </p:sp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4C7F0212-9A12-4074-98F6-E84F4D861A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1" y="2155628"/>
            <a:ext cx="3109012" cy="2962653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9E8FAAB-F817-4583-B217-B1AE30719F2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11"/>
          <a:stretch/>
        </p:blipFill>
        <p:spPr>
          <a:xfrm>
            <a:off x="5133973" y="0"/>
            <a:ext cx="70866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5807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logo&#10;&#10;Description automatically generated">
            <a:extLst>
              <a:ext uri="{FF2B5EF4-FFF2-40B4-BE49-F238E27FC236}">
                <a16:creationId xmlns:a16="http://schemas.microsoft.com/office/drawing/2014/main" id="{8B0D76BF-D276-48D0-BEFE-67188CFDFD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562" y="2146103"/>
            <a:ext cx="2478895" cy="2362199"/>
          </a:xfrm>
          <a:prstGeom prst="rect">
            <a:avLst/>
          </a:prstGeom>
          <a:effectLst>
            <a:outerShdw blurRad="76200" dist="12700" dir="2700000" sy="-23000" kx="-800400" algn="bl" rotWithShape="0">
              <a:prstClr val="black">
                <a:alpha val="2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53EF9D-0E92-4ABF-9614-5B94598E48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9442" y="1731242"/>
            <a:ext cx="2804428" cy="188735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94C3A8C-AD44-407A-9F01-80CEB1530CD3}"/>
              </a:ext>
            </a:extLst>
          </p:cNvPr>
          <p:cNvSpPr txBox="1"/>
          <p:nvPr/>
        </p:nvSpPr>
        <p:spPr>
          <a:xfrm>
            <a:off x="6648451" y="642656"/>
            <a:ext cx="364807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 err="1">
                <a:solidFill>
                  <a:srgbClr val="FFC000"/>
                </a:solidFill>
              </a:rPr>
              <a:t>Spécifications</a:t>
            </a:r>
            <a:endParaRPr lang="en-GB" sz="3200" b="1" dirty="0"/>
          </a:p>
        </p:txBody>
      </p:sp>
      <p:sp>
        <p:nvSpPr>
          <p:cNvPr id="14" name="Content Placeholder 5">
            <a:extLst>
              <a:ext uri="{FF2B5EF4-FFF2-40B4-BE49-F238E27FC236}">
                <a16:creationId xmlns:a16="http://schemas.microsoft.com/office/drawing/2014/main" id="{FAA435C4-651F-4488-A9EE-541B5B316E6A}"/>
              </a:ext>
            </a:extLst>
          </p:cNvPr>
          <p:cNvSpPr txBox="1">
            <a:spLocks/>
          </p:cNvSpPr>
          <p:nvPr/>
        </p:nvSpPr>
        <p:spPr>
          <a:xfrm>
            <a:off x="3571875" y="675712"/>
            <a:ext cx="3009899" cy="5085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BE" sz="3200" b="1" dirty="0" err="1">
                <a:solidFill>
                  <a:schemeClr val="bg1"/>
                </a:solidFill>
              </a:rPr>
              <a:t>CONMONSense</a:t>
            </a:r>
            <a:endParaRPr lang="en-GB" sz="3200" b="1" dirty="0">
              <a:solidFill>
                <a:schemeClr val="bg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0595C5E-63D9-41F7-9B27-2611E73717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68266" y="4010313"/>
            <a:ext cx="5439403" cy="912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4987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D989A218-3090-4307-B252-833924194B12}"/>
              </a:ext>
            </a:extLst>
          </p:cNvPr>
          <p:cNvSpPr txBox="1"/>
          <p:nvPr/>
        </p:nvSpPr>
        <p:spPr>
          <a:xfrm>
            <a:off x="6753225" y="642656"/>
            <a:ext cx="354329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 err="1">
                <a:solidFill>
                  <a:srgbClr val="FFC000"/>
                </a:solidFill>
              </a:rPr>
              <a:t>Spécifications</a:t>
            </a:r>
            <a:endParaRPr lang="en-GB" sz="3200" b="1" dirty="0"/>
          </a:p>
        </p:txBody>
      </p:sp>
      <p:sp>
        <p:nvSpPr>
          <p:cNvPr id="12" name="Content Placeholder 5">
            <a:extLst>
              <a:ext uri="{FF2B5EF4-FFF2-40B4-BE49-F238E27FC236}">
                <a16:creationId xmlns:a16="http://schemas.microsoft.com/office/drawing/2014/main" id="{758AA32C-9C0D-4918-9F7F-5A3E8E75AFB8}"/>
              </a:ext>
            </a:extLst>
          </p:cNvPr>
          <p:cNvSpPr txBox="1">
            <a:spLocks/>
          </p:cNvSpPr>
          <p:nvPr/>
        </p:nvSpPr>
        <p:spPr>
          <a:xfrm>
            <a:off x="4619625" y="675712"/>
            <a:ext cx="1962150" cy="5085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fr-BE" sz="3200" b="1" dirty="0">
                <a:solidFill>
                  <a:schemeClr val="bg1"/>
                </a:solidFill>
              </a:rPr>
              <a:t>Câbles</a:t>
            </a:r>
            <a:endParaRPr lang="en-GB" sz="3200" b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6042866-4689-4D88-89B5-44D8FB4EBA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4848" y="2033586"/>
            <a:ext cx="8753853" cy="2435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4946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A5AB92B-CB29-4F25-9965-ED416324A22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r-BE" dirty="0"/>
              <a:t>Prix</a:t>
            </a:r>
            <a:endParaRPr lang="en-GB" dirty="0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A40E995C-44E9-4488-ABA8-BF881CC55AA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BE" dirty="0"/>
              <a:t>Permanent</a:t>
            </a:r>
          </a:p>
          <a:p>
            <a:r>
              <a:rPr lang="fr-BE" dirty="0"/>
              <a:t>Vigilant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6317840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BF0CE77-3745-464D-A1EB-CC6EF9C43B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67396749"/>
              </p:ext>
            </p:extLst>
          </p:nvPr>
        </p:nvGraphicFramePr>
        <p:xfrm>
          <a:off x="1245617" y="3314703"/>
          <a:ext cx="9700765" cy="244411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80775">
                  <a:extLst>
                    <a:ext uri="{9D8B030D-6E8A-4147-A177-3AD203B41FA5}">
                      <a16:colId xmlns:a16="http://schemas.microsoft.com/office/drawing/2014/main" val="569959042"/>
                    </a:ext>
                  </a:extLst>
                </a:gridCol>
                <a:gridCol w="1409269">
                  <a:extLst>
                    <a:ext uri="{9D8B030D-6E8A-4147-A177-3AD203B41FA5}">
                      <a16:colId xmlns:a16="http://schemas.microsoft.com/office/drawing/2014/main" val="1296535970"/>
                    </a:ext>
                  </a:extLst>
                </a:gridCol>
                <a:gridCol w="6574346">
                  <a:extLst>
                    <a:ext uri="{9D8B030D-6E8A-4147-A177-3AD203B41FA5}">
                      <a16:colId xmlns:a16="http://schemas.microsoft.com/office/drawing/2014/main" val="4153509945"/>
                    </a:ext>
                  </a:extLst>
                </a:gridCol>
                <a:gridCol w="736375">
                  <a:extLst>
                    <a:ext uri="{9D8B030D-6E8A-4147-A177-3AD203B41FA5}">
                      <a16:colId xmlns:a16="http://schemas.microsoft.com/office/drawing/2014/main" val="3247859135"/>
                    </a:ext>
                  </a:extLst>
                </a:gridCol>
              </a:tblGrid>
              <a:tr h="238125">
                <a:tc>
                  <a:txBody>
                    <a:bodyPr/>
                    <a:lstStyle/>
                    <a:p>
                      <a:pPr algn="l" fontAlgn="b"/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effectLst/>
                        </a:rPr>
                        <a:t>SDT </a:t>
                      </a:r>
                      <a:r>
                        <a:rPr lang="en-GB" sz="1400" u="none" strike="noStrike" dirty="0" err="1">
                          <a:effectLst/>
                        </a:rPr>
                        <a:t>Réferences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effectLst/>
                        </a:rPr>
                        <a:t>Description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TARIF</a:t>
                      </a: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48099873"/>
                  </a:ext>
                </a:extLst>
              </a:tr>
              <a:tr h="238125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 dirty="0">
                          <a:effectLst/>
                        </a:rPr>
                        <a:t>Standard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u="none" strike="noStrike" dirty="0">
                          <a:effectLst/>
                        </a:rPr>
                        <a:t>FS.VIGILANT.001 </a:t>
                      </a:r>
                      <a:endParaRPr lang="en-GB" sz="14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400" u="none" strike="noStrike" dirty="0">
                          <a:effectLst/>
                        </a:rPr>
                        <a:t>VIGILANT PERMANENT W/ 8 ENTREES DYNAMIC + 4 STATIC – CONFIGURATION STANDARD    </a:t>
                      </a:r>
                      <a:endParaRPr lang="en-GB" sz="14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 dirty="0">
                          <a:effectLst/>
                        </a:rPr>
                        <a:t> €   6,671.48 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34576628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050" u="none" strike="noStrike" dirty="0">
                          <a:effectLst/>
                        </a:rPr>
                        <a:t>FU.VIGILANT.001-01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50" u="none" strike="noStrike" dirty="0">
                          <a:effectLst/>
                        </a:rPr>
                        <a:t>PERSONNALISABLE T802-L VERSION DIAGNOSTIQUE  - 8 ENTREES DYNAMIC + 4 STATIC (PRT8 - L)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159633870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050" u="none" strike="noStrike">
                          <a:effectLst/>
                        </a:rPr>
                        <a:t>FA.VGL.COA1-01</a:t>
                      </a:r>
                      <a:endParaRPr lang="en-GB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50" u="none" strike="noStrike" dirty="0">
                          <a:effectLst/>
                        </a:rPr>
                        <a:t>Modbus Master </a:t>
                      </a:r>
                      <a:r>
                        <a:rPr lang="fr-FR" sz="700" u="none" strike="noStrike" dirty="0">
                          <a:effectLst/>
                        </a:rPr>
                        <a:t>(permet de lire les informations Modbus des serveurs externes) </a:t>
                      </a:r>
                      <a:r>
                        <a:rPr lang="en-GB" sz="1050" u="none" strike="noStrike" dirty="0">
                          <a:effectLst/>
                        </a:rPr>
                        <a:t>(A1)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27286115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050" u="none" strike="noStrike" dirty="0">
                          <a:effectLst/>
                        </a:rPr>
                        <a:t>FA.VGL.COA2-01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50" u="none" strike="noStrike" dirty="0">
                          <a:effectLst/>
                        </a:rPr>
                        <a:t>OPC UA Client (A2)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60856826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050" u="none" strike="noStrike">
                          <a:effectLst/>
                        </a:rPr>
                        <a:t>FA.VGL.DOD1-01</a:t>
                      </a:r>
                      <a:endParaRPr lang="en-GB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50" u="none" strike="noStrike" dirty="0" err="1">
                          <a:effectLst/>
                        </a:rPr>
                        <a:t>Représentation</a:t>
                      </a:r>
                      <a:r>
                        <a:rPr lang="en-GB" sz="1050" u="none" strike="noStrike" dirty="0">
                          <a:effectLst/>
                        </a:rPr>
                        <a:t> spectre </a:t>
                      </a:r>
                      <a:r>
                        <a:rPr lang="en-GB" sz="1050" u="none" strike="noStrike" dirty="0" err="1">
                          <a:effectLst/>
                        </a:rPr>
                        <a:t>en</a:t>
                      </a:r>
                      <a:r>
                        <a:rPr lang="en-GB" sz="1050" u="none" strike="noStrike" dirty="0">
                          <a:effectLst/>
                        </a:rPr>
                        <a:t> cascade (D1)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72432331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050" u="none" strike="noStrike" dirty="0">
                          <a:effectLst/>
                        </a:rPr>
                        <a:t>FA.VGL.DOD4-01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50" u="none" strike="noStrike" dirty="0">
                          <a:effectLst/>
                        </a:rPr>
                        <a:t>Analyse de </a:t>
                      </a:r>
                      <a:r>
                        <a:rPr lang="en-GB" sz="1050" u="none" strike="noStrike" dirty="0" err="1">
                          <a:effectLst/>
                        </a:rPr>
                        <a:t>temporel</a:t>
                      </a:r>
                      <a:r>
                        <a:rPr lang="en-GB" sz="1050" u="none" strike="noStrike" dirty="0">
                          <a:effectLst/>
                        </a:rPr>
                        <a:t> long (D4)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63292876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>
                          <a:effectLst/>
                        </a:rPr>
                        <a:t> 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100" u="none" strike="noStrike">
                          <a:effectLst/>
                        </a:rPr>
                        <a:t>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LOGICIEL INCLUS</a:t>
                      </a:r>
                      <a:endParaRPr lang="en-GB" sz="12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41399588"/>
                  </a:ext>
                </a:extLst>
              </a:tr>
              <a:tr h="190500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GB" sz="1100" u="none" strike="noStrike" dirty="0">
                          <a:effectLst/>
                        </a:rPr>
                        <a:t>Option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50" u="none" strike="noStrike" dirty="0">
                          <a:effectLst/>
                        </a:rPr>
                        <a:t>SIPS24V30WDINR-01  </a:t>
                      </a:r>
                      <a:endParaRPr lang="en-GB" sz="105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50" u="none" strike="noStrike" dirty="0">
                          <a:effectLst/>
                        </a:rPr>
                        <a:t>ALIMENTATION ELECTRIQUE 24V 30W (100..240VAC 50/60Hz) RAIL  DIN 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50" u="none" strike="noStrike">
                          <a:effectLst/>
                        </a:rPr>
                        <a:t> €      145.00 </a:t>
                      </a:r>
                      <a:endParaRPr lang="en-GB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48065748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50" u="none" strike="noStrike">
                          <a:effectLst/>
                        </a:rPr>
                        <a:t>FA.VGL.PC001-01  </a:t>
                      </a:r>
                      <a:endParaRPr lang="en-GB" sz="1050" b="1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en-GB" sz="1050" u="none" strike="noStrike" dirty="0">
                          <a:effectLst/>
                        </a:rPr>
                        <a:t>VIGILANT - ARMOIRE IP65 pour 1 UN BOITIER PERMANENT - (Size 00x00x00) 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u="none" strike="noStrike">
                          <a:effectLst/>
                        </a:rPr>
                        <a:t> €   1,360.00 </a:t>
                      </a:r>
                      <a:endParaRPr lang="en-GB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15583460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50" u="none" strike="noStrike">
                          <a:effectLst/>
                        </a:rPr>
                        <a:t>FA.VGL.COM1-01</a:t>
                      </a:r>
                      <a:endParaRPr lang="en-GB" sz="1050" b="1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pl-PL" sz="1050" u="none" strike="noStrike" dirty="0">
                          <a:effectLst/>
                        </a:rPr>
                        <a:t>VIGILANT - MODEM WIFI/4G W/ ANTENN</a:t>
                      </a:r>
                      <a:r>
                        <a:rPr lang="fr-BE" sz="1050" u="none" strike="noStrike" dirty="0">
                          <a:effectLst/>
                        </a:rPr>
                        <a:t>ES</a:t>
                      </a:r>
                      <a:r>
                        <a:rPr lang="pl-PL" sz="1050" u="none" strike="noStrike" dirty="0">
                          <a:effectLst/>
                        </a:rPr>
                        <a:t> </a:t>
                      </a:r>
                      <a:endParaRPr lang="pl-PL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050" u="none" strike="noStrike">
                          <a:effectLst/>
                        </a:rPr>
                        <a:t> €      532.40 </a:t>
                      </a:r>
                      <a:endParaRPr lang="en-GB" sz="105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43814045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50" u="none" strike="noStrike">
                          <a:effectLst/>
                        </a:rPr>
                        <a:t>FA.VGL.COM2-01</a:t>
                      </a:r>
                      <a:endParaRPr lang="en-GB" sz="1050" b="1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50" u="none" strike="noStrike" dirty="0">
                          <a:effectLst/>
                        </a:rPr>
                        <a:t>VIGILANT - ETHERNET SWITCH W/ DUAL RJ-45 ETHERNET CONNECTEUR     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050" u="none" strike="noStrike" dirty="0">
                          <a:effectLst/>
                        </a:rPr>
                        <a:t> €      160.60 </a:t>
                      </a:r>
                      <a:endParaRPr lang="en-GB" sz="105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59583334"/>
                  </a:ext>
                </a:extLst>
              </a:tr>
            </a:tbl>
          </a:graphicData>
        </a:graphic>
      </p:graphicFrame>
      <p:pic>
        <p:nvPicPr>
          <p:cNvPr id="5" name="Picture 4" descr="A picture containing electronics&#10;&#10;Description automatically generated">
            <a:extLst>
              <a:ext uri="{FF2B5EF4-FFF2-40B4-BE49-F238E27FC236}">
                <a16:creationId xmlns:a16="http://schemas.microsoft.com/office/drawing/2014/main" id="{E8012531-E0CC-46FD-B255-6F532E421B8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6712" y="982321"/>
            <a:ext cx="3498574" cy="2332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0459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33D22D-CA05-412C-BE8C-8F4DDC65BC4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8000"/>
          </a:blip>
          <a:stretch>
            <a:fillRect/>
          </a:stretch>
        </p:blipFill>
        <p:spPr>
          <a:xfrm>
            <a:off x="0" y="839755"/>
            <a:ext cx="12192000" cy="6018245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ED74001-7B2E-4498-A0F6-677EEAB600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0363"/>
              </p:ext>
            </p:extLst>
          </p:nvPr>
        </p:nvGraphicFramePr>
        <p:xfrm>
          <a:off x="1397000" y="1160494"/>
          <a:ext cx="9398000" cy="10287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09700">
                  <a:extLst>
                    <a:ext uri="{9D8B030D-6E8A-4147-A177-3AD203B41FA5}">
                      <a16:colId xmlns:a16="http://schemas.microsoft.com/office/drawing/2014/main" val="1210761416"/>
                    </a:ext>
                  </a:extLst>
                </a:gridCol>
                <a:gridCol w="7251700">
                  <a:extLst>
                    <a:ext uri="{9D8B030D-6E8A-4147-A177-3AD203B41FA5}">
                      <a16:colId xmlns:a16="http://schemas.microsoft.com/office/drawing/2014/main" val="3801163272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3517816927"/>
                    </a:ext>
                  </a:extLst>
                </a:gridCol>
              </a:tblGrid>
              <a:tr h="2667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effectLst/>
                        </a:rPr>
                        <a:t>SDT </a:t>
                      </a:r>
                      <a:r>
                        <a:rPr lang="en-GB" sz="1400" u="none" strike="noStrike" dirty="0" err="1">
                          <a:effectLst/>
                        </a:rPr>
                        <a:t>Réferences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effectLst/>
                        </a:rPr>
                        <a:t>Description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REUP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9818164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FU.SEN.RSV.001-01   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RS 0..10V HETERODYNE THREADED SENSOR W/O CABLE - IP65 (~ VIGILANT) (RED - S/N 569 YY XXXX)  </a:t>
                      </a:r>
                      <a:endParaRPr lang="en-GB" sz="11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 €      210.00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6102098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FU.SEN.RSV.002-01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RS 0..10V HETERODYNE AIRB. SENSOR - CLOSED - W/O CABLE - IP65 (~VIGILANT) (RED - S/N 570 YY XXXX) </a:t>
                      </a:r>
                      <a:endParaRPr lang="en-GB" sz="11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 €      210.00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5386797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FU.SEN.RSV.003-01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RS 0..10V HETERODYNE AIRB. SENSOR - OPEN - W/O CABLE - IP40 (~VIGILANT) (RED - S/N 571 YY NNNN)</a:t>
                      </a:r>
                      <a:endParaRPr lang="en-GB" sz="11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 €      210.00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7207905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FU.SEN.ACC.001   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HS100  ACCELEROMETER, TOP ENTRY 100mV/g, 2 PIN MS CON., M6x1 MALE</a:t>
                      </a:r>
                      <a:endParaRPr lang="en-GB" sz="11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 dirty="0">
                          <a:effectLst/>
                        </a:rPr>
                        <a:t> €      180.00 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10271472"/>
                  </a:ext>
                </a:extLst>
              </a:tr>
            </a:tbl>
          </a:graphicData>
        </a:graphic>
      </p:graphicFrame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7D256B9-ECE1-4E9A-AF14-9EF6F67796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1500165"/>
              </p:ext>
            </p:extLst>
          </p:nvPr>
        </p:nvGraphicFramePr>
        <p:xfrm>
          <a:off x="1397000" y="2285999"/>
          <a:ext cx="9398000" cy="762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09700">
                  <a:extLst>
                    <a:ext uri="{9D8B030D-6E8A-4147-A177-3AD203B41FA5}">
                      <a16:colId xmlns:a16="http://schemas.microsoft.com/office/drawing/2014/main" val="44301845"/>
                    </a:ext>
                  </a:extLst>
                </a:gridCol>
                <a:gridCol w="7251700">
                  <a:extLst>
                    <a:ext uri="{9D8B030D-6E8A-4147-A177-3AD203B41FA5}">
                      <a16:colId xmlns:a16="http://schemas.microsoft.com/office/drawing/2014/main" val="489985455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1071403444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SIMSENSCP2MP-01-B   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MOUNTING PAD CP2 - INOX303 HEX22x10mm  </a:t>
                      </a:r>
                      <a:endParaRPr lang="en-GB" sz="11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 €           4.50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8858191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FUSEACMP1  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MOUNTING PAD-INOX-HEX22 x10mm-(PACK OF 10 PCS SIMSENSCP2MP-01-C )  </a:t>
                      </a:r>
                      <a:endParaRPr lang="en-GB" sz="11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 €         45.00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864006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FUSEACMAG-01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Flat Magnetic Foot D24x14 - M6</a:t>
                      </a:r>
                      <a:endParaRPr lang="en-GB" sz="11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 €         30.00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7776946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FUSEACMAG-02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Curved Magnetic Foot D30x23 - M6</a:t>
                      </a:r>
                      <a:endParaRPr lang="en-GB" sz="11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 dirty="0">
                          <a:effectLst/>
                        </a:rPr>
                        <a:t> €         70.00 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99163635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C37C890-52BB-4910-9620-7A23B7562D6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3402563"/>
              </p:ext>
            </p:extLst>
          </p:nvPr>
        </p:nvGraphicFramePr>
        <p:xfrm>
          <a:off x="1397000" y="3205064"/>
          <a:ext cx="9398000" cy="952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09700">
                  <a:extLst>
                    <a:ext uri="{9D8B030D-6E8A-4147-A177-3AD203B41FA5}">
                      <a16:colId xmlns:a16="http://schemas.microsoft.com/office/drawing/2014/main" val="3677154263"/>
                    </a:ext>
                  </a:extLst>
                </a:gridCol>
                <a:gridCol w="7251700">
                  <a:extLst>
                    <a:ext uri="{9D8B030D-6E8A-4147-A177-3AD203B41FA5}">
                      <a16:colId xmlns:a16="http://schemas.microsoft.com/office/drawing/2014/main" val="136333450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475240408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FU.RSC.CABL.01.015-1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SENSOR-/ACTOR CABLE M8 4PF &lt;&gt; FREE END 1,5m - SHIELDED STRAIGHT - PUR RAL7021 - -25°..+90°C IP65</a:t>
                      </a:r>
                      <a:endParaRPr lang="en-GB" sz="11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 €         17.00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7823586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FU.RSC.CABL.01.030-1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SENSOR-/ACTOR CABLE M8 4PF &lt;&gt; FREE END 3,0m - SHIELDED STRAIGHT - PUR RAL7021 - -25°..+90°C IP65</a:t>
                      </a:r>
                      <a:endParaRPr lang="en-GB" sz="11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 €         20.60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8511988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FU.RSC.CABL.01.050-1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SENSOR-/ACTOR CABLE M8 4PF &lt;&gt; FREE END 5,0m - SHIELDED STRAIGHT - PUR RAL7021 - -25°..+90°C IP65</a:t>
                      </a:r>
                      <a:endParaRPr lang="en-GB" sz="11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 €         25.50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6505430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FU.RSC.CABL.01.100-1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SENSOR-/ACTOR CABLE M8 4PF &lt;&gt; FREE END 10m - SHIELDED STRAIGHT - PUR RAL7021 - -25°..+90°C IP65</a:t>
                      </a:r>
                      <a:endParaRPr lang="en-GB" sz="11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 €         38.20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6578441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FU.RSC.CABL.01.200-1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SENSOR-/ACTOR CABLE M8 4PF &lt;&gt; FREE END 20m - SHIELDED STRAIGHT - PUR RAL7021 - -25°..+90°C IP65</a:t>
                      </a:r>
                      <a:endParaRPr lang="en-GB" sz="11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 dirty="0">
                          <a:effectLst/>
                        </a:rPr>
                        <a:t> €         65.50 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719739199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9B468E5-0186-44D2-8CE4-906B56F7AA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7133139"/>
              </p:ext>
            </p:extLst>
          </p:nvPr>
        </p:nvGraphicFramePr>
        <p:xfrm>
          <a:off x="1397000" y="4323960"/>
          <a:ext cx="9398000" cy="952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09700">
                  <a:extLst>
                    <a:ext uri="{9D8B030D-6E8A-4147-A177-3AD203B41FA5}">
                      <a16:colId xmlns:a16="http://schemas.microsoft.com/office/drawing/2014/main" val="2595185768"/>
                    </a:ext>
                  </a:extLst>
                </a:gridCol>
                <a:gridCol w="7251700">
                  <a:extLst>
                    <a:ext uri="{9D8B030D-6E8A-4147-A177-3AD203B41FA5}">
                      <a16:colId xmlns:a16="http://schemas.microsoft.com/office/drawing/2014/main" val="3122462075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1829861603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FU.RSC.CABL.02.015-1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SENSOR-/ACTOR CABLE M8 4PF 90° &lt;&gt; FREE END 1,5m - SHIELDED - PUR RAL7021 - -25°..+90°C IP65</a:t>
                      </a:r>
                      <a:endParaRPr lang="en-GB" sz="11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 €         18.90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9035424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FU.RSC.CABL.02.030-1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SENSOR-/ACTOR CABLE M8 4PF 90° &lt;&gt; FREE END 3,0m - SHIELDED - PUR RAL7021 - -25°..+90°C IP65</a:t>
                      </a:r>
                      <a:endParaRPr lang="en-GB" sz="11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 €         22.70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0022678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FU.RSC.CABL.02.050-1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SENSOR-/ACTOR CABLE M8 4PF 90° &lt;&gt; FREE END 5,0m - SHIELDED - PUR RAL7021 - -25°..+90°C IP65</a:t>
                      </a:r>
                      <a:endParaRPr lang="en-GB" sz="11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 €         27.70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4030427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FU.RSC.CABL.02.100-1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SENSOR-/ACTOR CABLE M8 4PF 90° &lt;&gt; FREE END 10m - SHIELDED - PUR RAL7021 - -25°..+90°C IP65</a:t>
                      </a:r>
                      <a:endParaRPr lang="en-GB" sz="11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 €         40.00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7054493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FU.RSC.CABL.02.200-1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SENSOR-/ACTOR CABLE M8 4PF 90°&lt;&gt; FREE END 20m - SHIELDED - PUR RAL7021 - -25°..+90°C IP65</a:t>
                      </a:r>
                      <a:endParaRPr lang="en-GB" sz="11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 dirty="0">
                          <a:effectLst/>
                        </a:rPr>
                        <a:t> €         67.50 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91641803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3638EA96-75C8-41AE-9420-2DA597D742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88307" y="3205064"/>
            <a:ext cx="1007498" cy="95976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4B54B0-C41D-4D0A-89D3-A6BEFFBF1F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88307" y="4326211"/>
            <a:ext cx="1007498" cy="952500"/>
          </a:xfrm>
          <a:prstGeom prst="rect">
            <a:avLst/>
          </a:prstGeom>
        </p:spPr>
      </p:pic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3DE1012F-1000-4E1F-963C-F9C51575F98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7535693"/>
              </p:ext>
            </p:extLst>
          </p:nvPr>
        </p:nvGraphicFramePr>
        <p:xfrm>
          <a:off x="1397000" y="5442856"/>
          <a:ext cx="9398000" cy="952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09700">
                  <a:extLst>
                    <a:ext uri="{9D8B030D-6E8A-4147-A177-3AD203B41FA5}">
                      <a16:colId xmlns:a16="http://schemas.microsoft.com/office/drawing/2014/main" val="88475484"/>
                    </a:ext>
                  </a:extLst>
                </a:gridCol>
                <a:gridCol w="7251700">
                  <a:extLst>
                    <a:ext uri="{9D8B030D-6E8A-4147-A177-3AD203B41FA5}">
                      <a16:colId xmlns:a16="http://schemas.microsoft.com/office/drawing/2014/main" val="1430090340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1113526239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FU.ACC.CABL.01.015-1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SENSOR-/ACTOR CABLE MS2 STRAIGHT (ACC) &lt;&gt; FREE END 1,5m - SHIELDED - PUR RAL7021 - -25°..+90° IP65  </a:t>
                      </a:r>
                      <a:endParaRPr lang="en-GB" sz="11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 €         48.50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1569319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FU.ACC.CABL.01.030-1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SENSOR-/ACTOR CABLE MS2 STRAIGHT (ACC) &lt;&gt; FREE END 3,0m - SHIELDED - PUR RAL7021 - -25°..+90° IP65  </a:t>
                      </a:r>
                      <a:endParaRPr lang="en-GB" sz="11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 €         55.00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348264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FU.ACC.CABL.01.050-1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SENSOR-/ACTOR CABLE MS2 STRAIGHT (ACC) &lt;&gt; FREE END 5,0m - SHIELDED - PUR RAL7021 - -25°..+90° IP65  </a:t>
                      </a:r>
                      <a:endParaRPr lang="en-GB" sz="11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 €         63.60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5301696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FU.ACC.CABL.01.100-1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SENSOR-/ACTOR CABLE MS2 STRAIGHT (ACC) &lt;&gt; FREE END 10,0m - SHIELDED - PUR RAL7021 - -25°..+90° IP65  </a:t>
                      </a:r>
                      <a:endParaRPr lang="en-GB" sz="11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 €         85.10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3590551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FU.ACC.CABL.01.200-1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SENSOR-/ACTOR CABLE MS2 STRAIGHT (ACC) &lt;&gt; FREE END 20,0m - SHIELDED - PUR RAL7021 - -25°..+90° IP65  </a:t>
                      </a:r>
                      <a:endParaRPr lang="en-GB" sz="11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 dirty="0">
                          <a:effectLst/>
                        </a:rPr>
                        <a:t> €      128.10 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363899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1968122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17AB1DA-8D1D-4A87-8888-C413A5A543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7396723"/>
              </p:ext>
            </p:extLst>
          </p:nvPr>
        </p:nvGraphicFramePr>
        <p:xfrm>
          <a:off x="1245617" y="3314703"/>
          <a:ext cx="10375900" cy="17411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53378">
                  <a:extLst>
                    <a:ext uri="{9D8B030D-6E8A-4147-A177-3AD203B41FA5}">
                      <a16:colId xmlns:a16="http://schemas.microsoft.com/office/drawing/2014/main" val="1964609117"/>
                    </a:ext>
                  </a:extLst>
                </a:gridCol>
                <a:gridCol w="1353378">
                  <a:extLst>
                    <a:ext uri="{9D8B030D-6E8A-4147-A177-3AD203B41FA5}">
                      <a16:colId xmlns:a16="http://schemas.microsoft.com/office/drawing/2014/main" val="2293808566"/>
                    </a:ext>
                  </a:extLst>
                </a:gridCol>
                <a:gridCol w="6961973">
                  <a:extLst>
                    <a:ext uri="{9D8B030D-6E8A-4147-A177-3AD203B41FA5}">
                      <a16:colId xmlns:a16="http://schemas.microsoft.com/office/drawing/2014/main" val="1283660306"/>
                    </a:ext>
                  </a:extLst>
                </a:gridCol>
                <a:gridCol w="707171">
                  <a:extLst>
                    <a:ext uri="{9D8B030D-6E8A-4147-A177-3AD203B41FA5}">
                      <a16:colId xmlns:a16="http://schemas.microsoft.com/office/drawing/2014/main" val="3732403161"/>
                    </a:ext>
                  </a:extLst>
                </a:gridCol>
              </a:tblGrid>
              <a:tr h="200025"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>
                          <a:effectLst/>
                        </a:rPr>
                        <a:t>Standard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FS.VIGILANT.002 </a:t>
                      </a:r>
                      <a:endParaRPr lang="en-GB" sz="1100" b="1" i="0" u="none" strike="noStrike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200" u="none" strike="noStrike" dirty="0">
                          <a:effectLst/>
                        </a:rPr>
                        <a:t>VIGILANT SYSTEME PORTABLE W/ 8 ENTREES DYNAMIC + 4 STATIC – CONFIGURATION STANDARD </a:t>
                      </a:r>
                      <a:endParaRPr lang="en-GB" sz="12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 €   8,610.56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73896221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100" u="none" strike="noStrike">
                          <a:effectLst/>
                        </a:rPr>
                        <a:t>FU.VIGILANT.001-01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CUSTOMIZED T802-L DIAGNOSTIC UNIT - 8 DYNAMIC + 4 STATIC INPUTS (PRT8 - L)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40942454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100" u="none" strike="noStrike">
                          <a:effectLst/>
                        </a:rPr>
                        <a:t>FA.VGL.COA1-01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 dirty="0">
                          <a:effectLst/>
                        </a:rPr>
                        <a:t>Modbus Master </a:t>
                      </a:r>
                      <a:r>
                        <a:rPr lang="fr-FR" sz="800" u="none" strike="noStrike" dirty="0">
                          <a:effectLst/>
                        </a:rPr>
                        <a:t>(permet de lire les informations Modbus des serveurs externes)</a:t>
                      </a:r>
                      <a:r>
                        <a:rPr lang="en-GB" sz="1100" u="none" strike="noStrike" dirty="0">
                          <a:effectLst/>
                        </a:rPr>
                        <a:t> (A1)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75033793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100" u="none" strike="noStrike">
                          <a:effectLst/>
                        </a:rPr>
                        <a:t>FA.VGL.COA2-01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 dirty="0">
                          <a:effectLst/>
                        </a:rPr>
                        <a:t>OPC UA Client (A2)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68875249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100" u="none" strike="noStrike">
                          <a:effectLst/>
                        </a:rPr>
                        <a:t>FA.VGL.DOD1-01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 dirty="0" err="1">
                          <a:effectLst/>
                        </a:rPr>
                        <a:t>Représentation</a:t>
                      </a:r>
                      <a:r>
                        <a:rPr lang="en-GB" sz="1100" u="none" strike="noStrike" dirty="0">
                          <a:effectLst/>
                        </a:rPr>
                        <a:t> spectre </a:t>
                      </a:r>
                      <a:r>
                        <a:rPr lang="en-GB" sz="1100" u="none" strike="noStrike" dirty="0" err="1">
                          <a:effectLst/>
                        </a:rPr>
                        <a:t>en</a:t>
                      </a:r>
                      <a:r>
                        <a:rPr lang="en-GB" sz="1100" u="none" strike="noStrike" dirty="0">
                          <a:effectLst/>
                        </a:rPr>
                        <a:t> cascade (D1)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66371971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t"/>
                      <a:r>
                        <a:rPr lang="en-GB" sz="1100" u="none" strike="noStrike">
                          <a:effectLst/>
                        </a:rPr>
                        <a:t>FA.VGL.DOD4-01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 dirty="0">
                          <a:effectLst/>
                        </a:rPr>
                        <a:t>Analyse de </a:t>
                      </a:r>
                      <a:r>
                        <a:rPr lang="en-GB" sz="1100" u="none" strike="noStrike" dirty="0" err="1">
                          <a:effectLst/>
                        </a:rPr>
                        <a:t>temporel</a:t>
                      </a:r>
                      <a:r>
                        <a:rPr lang="en-GB" sz="1100" u="none" strike="noStrike" dirty="0">
                          <a:effectLst/>
                        </a:rPr>
                        <a:t> long (D4)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53353019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FA.VGL.MC001-01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 dirty="0">
                          <a:effectLst/>
                        </a:rPr>
                        <a:t>Valise de transport </a:t>
                      </a:r>
                      <a:r>
                        <a:rPr lang="en-GB" sz="1100" u="none" strike="noStrike" dirty="0" err="1">
                          <a:effectLst/>
                        </a:rPr>
                        <a:t>personnalisable</a:t>
                      </a:r>
                      <a:r>
                        <a:rPr lang="en-GB" sz="1100" u="none" strike="noStrike" dirty="0">
                          <a:effectLst/>
                        </a:rPr>
                        <a:t> </a:t>
                      </a:r>
                      <a:r>
                        <a:rPr lang="en-GB" sz="1100" u="none" strike="noStrike" dirty="0" err="1">
                          <a:effectLst/>
                        </a:rPr>
                        <a:t>incluant</a:t>
                      </a:r>
                      <a:r>
                        <a:rPr lang="en-GB" sz="1100" u="none" strike="noStrike" dirty="0">
                          <a:effectLst/>
                        </a:rPr>
                        <a:t> </a:t>
                      </a:r>
                      <a:r>
                        <a:rPr lang="en-GB" sz="1100" u="none" strike="noStrike" dirty="0" err="1">
                          <a:effectLst/>
                        </a:rPr>
                        <a:t>routeur</a:t>
                      </a:r>
                      <a:r>
                        <a:rPr lang="en-GB" sz="1100" u="none" strike="noStrike" dirty="0">
                          <a:effectLst/>
                        </a:rPr>
                        <a:t> 4G/</a:t>
                      </a:r>
                      <a:r>
                        <a:rPr lang="en-GB" sz="1100" u="none" strike="noStrike" dirty="0" err="1">
                          <a:effectLst/>
                        </a:rPr>
                        <a:t>wifi</a:t>
                      </a:r>
                      <a:r>
                        <a:rPr lang="en-GB" sz="1100" u="none" strike="noStrike" dirty="0">
                          <a:effectLst/>
                        </a:rPr>
                        <a:t> et alimentation </a:t>
                      </a:r>
                      <a:r>
                        <a:rPr lang="en-GB" sz="1100" u="none" strike="noStrike" dirty="0" err="1">
                          <a:effectLst/>
                        </a:rPr>
                        <a:t>électrique</a:t>
                      </a:r>
                      <a:r>
                        <a:rPr lang="en-GB" sz="1100" u="none" strike="noStrike" dirty="0">
                          <a:effectLst/>
                        </a:rPr>
                        <a:t> (EN-C)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47920233"/>
                  </a:ext>
                </a:extLst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600" u="none" strike="noStrike">
                          <a:effectLst/>
                        </a:rPr>
                        <a:t> </a:t>
                      </a:r>
                      <a:endParaRPr lang="en-GB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GB" sz="1100" u="none" strike="noStrike">
                          <a:effectLst/>
                        </a:rPr>
                        <a:t> 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1" u="none" strike="noStrike" dirty="0">
                          <a:solidFill>
                            <a:srgbClr val="FF0000"/>
                          </a:solidFill>
                          <a:effectLst/>
                        </a:rPr>
                        <a:t>LOGICIEL INCLUS</a:t>
                      </a:r>
                      <a:endParaRPr lang="en-GB" sz="1200" b="1" i="0" u="none" strike="noStrike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 dirty="0">
                          <a:effectLst/>
                        </a:rPr>
                        <a:t> 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71103675"/>
                  </a:ext>
                </a:extLst>
              </a:tr>
            </a:tbl>
          </a:graphicData>
        </a:graphic>
      </p:graphicFrame>
      <p:pic>
        <p:nvPicPr>
          <p:cNvPr id="4" name="Picture 3">
            <a:extLst>
              <a:ext uri="{FF2B5EF4-FFF2-40B4-BE49-F238E27FC236}">
                <a16:creationId xmlns:a16="http://schemas.microsoft.com/office/drawing/2014/main" id="{2AF2720B-9578-4646-991B-8EAAC4D502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521" y="954157"/>
            <a:ext cx="3118957" cy="207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5804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333D22D-CA05-412C-BE8C-8F4DDC65BC4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8000"/>
          </a:blip>
          <a:stretch>
            <a:fillRect/>
          </a:stretch>
        </p:blipFill>
        <p:spPr>
          <a:xfrm>
            <a:off x="0" y="839755"/>
            <a:ext cx="12192000" cy="6018245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ED74001-7B2E-4498-A0F6-677EEAB600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6748077"/>
              </p:ext>
            </p:extLst>
          </p:nvPr>
        </p:nvGraphicFramePr>
        <p:xfrm>
          <a:off x="1397000" y="1197812"/>
          <a:ext cx="9398000" cy="10287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09700">
                  <a:extLst>
                    <a:ext uri="{9D8B030D-6E8A-4147-A177-3AD203B41FA5}">
                      <a16:colId xmlns:a16="http://schemas.microsoft.com/office/drawing/2014/main" val="1210761416"/>
                    </a:ext>
                  </a:extLst>
                </a:gridCol>
                <a:gridCol w="7251700">
                  <a:extLst>
                    <a:ext uri="{9D8B030D-6E8A-4147-A177-3AD203B41FA5}">
                      <a16:colId xmlns:a16="http://schemas.microsoft.com/office/drawing/2014/main" val="3801163272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3517816927"/>
                    </a:ext>
                  </a:extLst>
                </a:gridCol>
              </a:tblGrid>
              <a:tr h="266700"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>
                          <a:effectLst/>
                        </a:rPr>
                        <a:t>SDT part number</a:t>
                      </a:r>
                      <a:endParaRPr lang="en-GB" sz="14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400" u="none" strike="noStrike" dirty="0">
                          <a:effectLst/>
                        </a:rPr>
                        <a:t>Description</a:t>
                      </a:r>
                      <a:endParaRPr lang="en-GB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GB" sz="1100" u="none" strike="noStrike">
                          <a:effectLst/>
                        </a:rPr>
                        <a:t>REUP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9818164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FU.SEN.RSV.001-01   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RS 0..10V HETERODYNE THREADED SENSOR W/O CABLE - IP65 (~ VIGILANT) (RED - S/N 569 YY XXXX)  </a:t>
                      </a:r>
                      <a:endParaRPr lang="en-GB" sz="11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 €      210.00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6102098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FU.SEN.RSV.002-01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RS 0..10V HETERODYNE AIRB. SENSOR - CLOSED - W/O CABLE - IP65 (~VIGILANT) (RED - S/N 570 YY XXXX) </a:t>
                      </a:r>
                      <a:endParaRPr lang="en-GB" sz="11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 €      210.00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5386797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FU.SEN.RSV.003-01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RS 0..10V HETERODYNE AIRB. SENSOR - OPEN - W/O CABLE - IP40 (~VIGILANT) (RED - S/N 571 YY NNNN)</a:t>
                      </a:r>
                      <a:endParaRPr lang="en-GB" sz="11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 €      210.00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7207905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FU.SEN.ACC.001   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HS100  ACCELEROMETER, TOP ENTRY 100mV/g, 2 PIN MS CON., M6x1 MALE</a:t>
                      </a:r>
                      <a:endParaRPr lang="en-GB" sz="11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 dirty="0">
                          <a:effectLst/>
                        </a:rPr>
                        <a:t> €      180.00 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10271472"/>
                  </a:ext>
                </a:extLst>
              </a:tr>
            </a:tbl>
          </a:graphicData>
        </a:graphic>
      </p:graphicFrame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7D256B9-ECE1-4E9A-AF14-9EF6F67796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7345776"/>
              </p:ext>
            </p:extLst>
          </p:nvPr>
        </p:nvGraphicFramePr>
        <p:xfrm>
          <a:off x="1397000" y="2323317"/>
          <a:ext cx="9398000" cy="762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09700">
                  <a:extLst>
                    <a:ext uri="{9D8B030D-6E8A-4147-A177-3AD203B41FA5}">
                      <a16:colId xmlns:a16="http://schemas.microsoft.com/office/drawing/2014/main" val="44301845"/>
                    </a:ext>
                  </a:extLst>
                </a:gridCol>
                <a:gridCol w="7251700">
                  <a:extLst>
                    <a:ext uri="{9D8B030D-6E8A-4147-A177-3AD203B41FA5}">
                      <a16:colId xmlns:a16="http://schemas.microsoft.com/office/drawing/2014/main" val="489985455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1071403444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SIMSENSCP2MP-01-B   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MOUNTING PAD CP2 - INOX303 HEX22x10mm  </a:t>
                      </a:r>
                      <a:endParaRPr lang="en-GB" sz="11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 €           4.50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8858191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FUSEACMP1  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MOUNTING PAD-INOX-HEX22 x10mm-(PACK OF 10 PCS SIMSENSCP2MP-01-C )  </a:t>
                      </a:r>
                      <a:endParaRPr lang="en-GB" sz="11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 €         45.00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8640060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FUSEACMAG-01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Flat Magnetic Foot D24x14 - M6</a:t>
                      </a:r>
                      <a:endParaRPr lang="en-GB" sz="11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 €         30.00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7776946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FUSEACMAG-02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Curved Magnetic Foot D30x23 - M6</a:t>
                      </a:r>
                      <a:endParaRPr lang="en-GB" sz="11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 dirty="0">
                          <a:effectLst/>
                        </a:rPr>
                        <a:t> €         70.00 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99163635"/>
                  </a:ext>
                </a:extLst>
              </a:tr>
            </a:tbl>
          </a:graphicData>
        </a:graphic>
      </p:graphicFrame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6A897FE0-C1A4-43A0-99BB-9DE862FFBA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5707639"/>
              </p:ext>
            </p:extLst>
          </p:nvPr>
        </p:nvGraphicFramePr>
        <p:xfrm>
          <a:off x="1397000" y="3242382"/>
          <a:ext cx="9398000" cy="952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09700">
                  <a:extLst>
                    <a:ext uri="{9D8B030D-6E8A-4147-A177-3AD203B41FA5}">
                      <a16:colId xmlns:a16="http://schemas.microsoft.com/office/drawing/2014/main" val="4191812939"/>
                    </a:ext>
                  </a:extLst>
                </a:gridCol>
                <a:gridCol w="7251700">
                  <a:extLst>
                    <a:ext uri="{9D8B030D-6E8A-4147-A177-3AD203B41FA5}">
                      <a16:colId xmlns:a16="http://schemas.microsoft.com/office/drawing/2014/main" val="3029212674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3941527977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FU.RSC.CABL.05.015-1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SENSOR-/ACTOR CABLE M8 4PM &lt;&gt; M8 4PF 1,5m SHIELDED STRAIGHT - PUR BLACK -25°..+80°C IP65 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 €         29.60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44367099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FU.RSC.CABL.05.030-1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SENSOR-/ACTOR CABLE M8 4PM &lt;&gt; M8 4PF 3,0m SHIELDED STRAIGHT - PUR BLACK -25°..+80°C IP65 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 €         33.60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8197320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FU.RSC.CABL.05.050-1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SENSOR-/ACTOR CABLE M8 4PM &lt;&gt; M8 4PF 5,0m SHIELDED STRAIGHT - PUR BLACK -25°..+80°C IP65 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 €         41.50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014966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FU.RSC.CABL.05.100-1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SENSOR-/ACTOR CABLE M8 4PM &lt;&gt; M8 4PF 10,0m SHIELDED STRAIGHT - PUR BLACK -25°..+80°C IP65 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 €         54.10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1672817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FU.RSC.CABL.05.200-1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SENSOR-/ACTOR CABLE M8 4PM &lt;&gt; M8 4PF 20,0m SHIELDED STRAIGHT - PUR BLACK -25°..+80°C IP65 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 dirty="0">
                          <a:effectLst/>
                        </a:rPr>
                        <a:t> €         79.30 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08747349"/>
                  </a:ext>
                </a:extLst>
              </a:tr>
            </a:tbl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CCE77FD8-0158-4CC2-913B-0BE8C50B12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90588" y="3242382"/>
            <a:ext cx="1137400" cy="952500"/>
          </a:xfrm>
          <a:prstGeom prst="rect">
            <a:avLst/>
          </a:prstGeom>
        </p:spPr>
      </p:pic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0100B584-D12D-4004-AD42-E4BF908C283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7467133"/>
              </p:ext>
            </p:extLst>
          </p:nvPr>
        </p:nvGraphicFramePr>
        <p:xfrm>
          <a:off x="1397000" y="4351947"/>
          <a:ext cx="9398000" cy="952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09700">
                  <a:extLst>
                    <a:ext uri="{9D8B030D-6E8A-4147-A177-3AD203B41FA5}">
                      <a16:colId xmlns:a16="http://schemas.microsoft.com/office/drawing/2014/main" val="1635805437"/>
                    </a:ext>
                  </a:extLst>
                </a:gridCol>
                <a:gridCol w="7251700">
                  <a:extLst>
                    <a:ext uri="{9D8B030D-6E8A-4147-A177-3AD203B41FA5}">
                      <a16:colId xmlns:a16="http://schemas.microsoft.com/office/drawing/2014/main" val="2891334796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857483884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FU.RSC.CABL.06.015-1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SENSOR-/ACTOR CABLE M8 4PM &lt;&gt; M8 4PF 90° 1,5m SHIELDED - PUR BLACK -25°..+80°C IP65                 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 €         35.00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02273782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FU.RSC.CABL.06.030-1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SENSOR-/ACTOR CABLE M8 4PM &lt;&gt; M8 4PF 90° 3,0m  SHIELDED - PUR BLACK -25°..+80°C IP65                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 €         38.70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7906777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FU.RSC.CABL.06.050-1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SENSOR-/ACTOR CABLE M8 4PM &lt;&gt; M8 4PF 90° 5,0m  SHIELDED - PUR BLACK -25°..+80°C IP65                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 €         43.80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1240139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FU.RSC.CABL.06.100-1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SENSOR-/ACTOR CABLE M8 4PM &lt;&gt; M8 4PF 90° 10,0m  SHIELDED - PUR BLACK -25°..+80°C IP65 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 €         56.40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5781879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FU.RSC.CABL.06.200-1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SENSOR-/ACTOR CABLE M8 4PM &lt;&gt; M8 4PF 90° 20,0m  SHIELDED - PUR BLACK -25°..+80°C IP65 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 dirty="0">
                          <a:effectLst/>
                        </a:rPr>
                        <a:t> €         81.60 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88110209"/>
                  </a:ext>
                </a:extLst>
              </a:tr>
            </a:tbl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id="{F8359EF8-9E2E-4E53-AA90-A9077B147C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90588" y="4351947"/>
            <a:ext cx="1133476" cy="952500"/>
          </a:xfrm>
          <a:prstGeom prst="rect">
            <a:avLst/>
          </a:prstGeom>
        </p:spPr>
      </p:pic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1F1AF415-E02F-4BE6-BA15-53E5F10BC5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53215591"/>
              </p:ext>
            </p:extLst>
          </p:nvPr>
        </p:nvGraphicFramePr>
        <p:xfrm>
          <a:off x="1397000" y="5461512"/>
          <a:ext cx="9398000" cy="762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09700">
                  <a:extLst>
                    <a:ext uri="{9D8B030D-6E8A-4147-A177-3AD203B41FA5}">
                      <a16:colId xmlns:a16="http://schemas.microsoft.com/office/drawing/2014/main" val="3907576951"/>
                    </a:ext>
                  </a:extLst>
                </a:gridCol>
                <a:gridCol w="7251700">
                  <a:extLst>
                    <a:ext uri="{9D8B030D-6E8A-4147-A177-3AD203B41FA5}">
                      <a16:colId xmlns:a16="http://schemas.microsoft.com/office/drawing/2014/main" val="1715555420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3541066444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 dirty="0">
                          <a:effectLst/>
                        </a:rPr>
                        <a:t>FU.ACC.CABL.02.015-1</a:t>
                      </a:r>
                      <a:endParaRPr lang="en-GB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SENSOR-/ACTOR CABLE MS2 STRAIGHT (ACC) &lt;&gt; M8 4PM 1,5m - SHIELDED - PUR RAL7021 - -25°..+90° IP65  </a:t>
                      </a:r>
                      <a:endParaRPr lang="en-GB" sz="11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 €         58.50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20635827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FU.ACC.CABL.02.030-1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SENSOR-/ACTOR CABLE MS2 STRAIGHT (ACC) &lt;&gt; M8 4PM 3,0m - SHIELDED - PUR RAL7021 - -25°..+90° IP65  </a:t>
                      </a:r>
                      <a:endParaRPr lang="en-GB" sz="11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 €         62.20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88833372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FU.ACC.CABL.02.050-1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 dirty="0">
                          <a:effectLst/>
                        </a:rPr>
                        <a:t>SENSOR-/ACTOR CABLE MS2 STRAIGHT (ACC) &lt;&gt; M8 4PM 5,0m - SHIELDED - PUR RAL7021 - -25°..+90° IP65  </a:t>
                      </a:r>
                      <a:endParaRPr lang="en-GB" sz="1100" b="1" i="1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 €         67.10 </a:t>
                      </a:r>
                      <a:endParaRPr lang="en-GB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9409877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>
                          <a:effectLst/>
                        </a:rPr>
                        <a:t>FU.ACC.CABL.02.100-1</a:t>
                      </a:r>
                      <a:endParaRPr lang="en-GB" sz="11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GB" sz="1100" u="none" strike="noStrike">
                          <a:effectLst/>
                        </a:rPr>
                        <a:t>SENSOR-/ACTOR CABLE MS2 STRAIGHT (ACC) &lt;&gt; M8 4PM 10,0m - SHIELDED - PUR RAL7021 - -25°..+90° IP65  </a:t>
                      </a:r>
                      <a:endParaRPr lang="en-GB" sz="1100" b="1" i="1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GB" sz="1100" u="none" strike="noStrike" dirty="0">
                          <a:effectLst/>
                        </a:rPr>
                        <a:t> €         80.50 </a:t>
                      </a:r>
                      <a:endParaRPr lang="en-GB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522570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46171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6AD29E67-1D39-474C-8002-A70BA35691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06" b="5115"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231414-156D-4F8E-9039-76453F771015}"/>
              </a:ext>
            </a:extLst>
          </p:cNvPr>
          <p:cNvSpPr txBox="1"/>
          <p:nvPr/>
        </p:nvSpPr>
        <p:spPr>
          <a:xfrm>
            <a:off x="6821210" y="2232692"/>
            <a:ext cx="506599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4800" b="1" dirty="0">
                <a:solidFill>
                  <a:srgbClr val="FFC000"/>
                </a:solidFill>
              </a:rPr>
              <a:t>AUTONOME</a:t>
            </a:r>
          </a:p>
          <a:p>
            <a:pPr algn="ctr"/>
            <a:r>
              <a:rPr lang="en-GB" sz="4800" b="1" dirty="0">
                <a:solidFill>
                  <a:srgbClr val="FFC000"/>
                </a:solidFill>
              </a:rPr>
              <a:t>PERSONNALISABLE</a:t>
            </a:r>
          </a:p>
          <a:p>
            <a:pPr algn="ctr"/>
            <a:r>
              <a:rPr lang="en-GB" sz="4800" b="1" dirty="0">
                <a:solidFill>
                  <a:srgbClr val="FFC000"/>
                </a:solidFill>
              </a:rPr>
              <a:t>ABORDABLE</a:t>
            </a:r>
            <a:endParaRPr lang="en-GB" sz="4800" b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AFD6271-3A33-472E-B8E9-6CD039B553B1}"/>
              </a:ext>
            </a:extLst>
          </p:cNvPr>
          <p:cNvSpPr txBox="1"/>
          <p:nvPr/>
        </p:nvSpPr>
        <p:spPr>
          <a:xfrm>
            <a:off x="7642371" y="4541016"/>
            <a:ext cx="329687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sz="16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Une solution qui combine la polyvalence des ultrasons avec l'analyse des vibrations.</a:t>
            </a:r>
            <a:endParaRPr lang="en-GB" sz="1600" dirty="0"/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id="{C2F375F9-2443-4E2E-A23C-3930E8FA74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9579" y="917742"/>
            <a:ext cx="3326357" cy="131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634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D348C12-44FA-48BD-BF3C-4EE3464102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4362" y="2727219"/>
            <a:ext cx="4500000" cy="823912"/>
          </a:xfrm>
        </p:spPr>
        <p:txBody>
          <a:bodyPr/>
          <a:lstStyle/>
          <a:p>
            <a:pPr algn="l"/>
            <a:r>
              <a:rPr lang="fr-FR" sz="2000" b="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Surveiller les équipements jugés critiques pour la production par le département de la fiabilité</a:t>
            </a:r>
            <a:r>
              <a:rPr lang="en-GB" sz="2000" b="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endParaRPr lang="en-GB" sz="2000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0D661B7F-1C93-4135-AAA0-02EB3A68B41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02" r="18111"/>
          <a:stretch/>
        </p:blipFill>
        <p:spPr bwMode="auto">
          <a:xfrm>
            <a:off x="6949082" y="1973736"/>
            <a:ext cx="3176334" cy="2910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DFA6AEDA-6A45-4386-AB09-68BEDDE479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74" r="29274"/>
          <a:stretch/>
        </p:blipFill>
        <p:spPr bwMode="auto">
          <a:xfrm>
            <a:off x="14423800" y="1909711"/>
            <a:ext cx="1193392" cy="3282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27F246-A784-4B40-A15F-E10F3D87B726}"/>
              </a:ext>
            </a:extLst>
          </p:cNvPr>
          <p:cNvSpPr txBox="1"/>
          <p:nvPr/>
        </p:nvSpPr>
        <p:spPr>
          <a:xfrm>
            <a:off x="4735358" y="349042"/>
            <a:ext cx="74566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FFC000"/>
                </a:solidFill>
              </a:rPr>
              <a:t>AUTONOME</a:t>
            </a:r>
            <a:endParaRPr lang="en-GB" sz="2400" b="1" dirty="0"/>
          </a:p>
        </p:txBody>
      </p:sp>
      <p:pic>
        <p:nvPicPr>
          <p:cNvPr id="4" name="Graphic 3" descr="Siren with solid fill">
            <a:extLst>
              <a:ext uri="{FF2B5EF4-FFF2-40B4-BE49-F238E27FC236}">
                <a16:creationId xmlns:a16="http://schemas.microsoft.com/office/drawing/2014/main" id="{F922F50C-07FE-4526-B6D8-30E1F5B227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578635" y="2495372"/>
            <a:ext cx="1146342" cy="1146342"/>
          </a:xfrm>
          <a:prstGeom prst="rect">
            <a:avLst/>
          </a:prstGeom>
        </p:spPr>
      </p:pic>
      <p:pic>
        <p:nvPicPr>
          <p:cNvPr id="9" name="Graphic 8" descr="Siren with solid fill">
            <a:extLst>
              <a:ext uri="{FF2B5EF4-FFF2-40B4-BE49-F238E27FC236}">
                <a16:creationId xmlns:a16="http://schemas.microsoft.com/office/drawing/2014/main" id="{C1756D05-3958-46FA-8190-1AA85FA5FC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959277" y="1461039"/>
            <a:ext cx="343256" cy="343256"/>
          </a:xfrm>
          <a:prstGeom prst="rect">
            <a:avLst/>
          </a:prstGeom>
        </p:spPr>
      </p:pic>
      <p:pic>
        <p:nvPicPr>
          <p:cNvPr id="10" name="Graphic 9" descr="Siren with solid fill">
            <a:extLst>
              <a:ext uri="{FF2B5EF4-FFF2-40B4-BE49-F238E27FC236}">
                <a16:creationId xmlns:a16="http://schemas.microsoft.com/office/drawing/2014/main" id="{AB3B43FE-35C7-43BE-B317-A5DBE691C2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729315" y="1884004"/>
            <a:ext cx="242296" cy="242296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F606F79-3DE6-426E-B8AC-D8A73AC272F3}"/>
              </a:ext>
            </a:extLst>
          </p:cNvPr>
          <p:cNvCxnSpPr>
            <a:cxnSpLocks/>
            <a:endCxn id="4" idx="3"/>
          </p:cNvCxnSpPr>
          <p:nvPr/>
        </p:nvCxnSpPr>
        <p:spPr>
          <a:xfrm flipH="1">
            <a:off x="6724977" y="3050937"/>
            <a:ext cx="450700" cy="17606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EB1D8F4-6AF3-48F9-88FE-55C931873831}"/>
              </a:ext>
            </a:extLst>
          </p:cNvPr>
          <p:cNvCxnSpPr>
            <a:cxnSpLocks/>
            <a:endCxn id="9" idx="2"/>
          </p:cNvCxnSpPr>
          <p:nvPr/>
        </p:nvCxnSpPr>
        <p:spPr>
          <a:xfrm flipH="1" flipV="1">
            <a:off x="8130905" y="1804295"/>
            <a:ext cx="558126" cy="901238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09CE15E-8379-4360-91D5-DA39D2D49E45}"/>
              </a:ext>
            </a:extLst>
          </p:cNvPr>
          <p:cNvCxnSpPr>
            <a:cxnSpLocks/>
          </p:cNvCxnSpPr>
          <p:nvPr/>
        </p:nvCxnSpPr>
        <p:spPr>
          <a:xfrm flipV="1">
            <a:off x="9557687" y="2145365"/>
            <a:ext cx="171628" cy="350007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1A47F92-F32B-403B-AFE2-2A3D061B1DF2}"/>
              </a:ext>
            </a:extLst>
          </p:cNvPr>
          <p:cNvSpPr txBox="1"/>
          <p:nvPr/>
        </p:nvSpPr>
        <p:spPr>
          <a:xfrm>
            <a:off x="495347" y="3624108"/>
            <a:ext cx="394744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800" b="1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&amp; </a:t>
            </a:r>
            <a:r>
              <a:rPr lang="fr-FR" b="1" dirty="0">
                <a:solidFill>
                  <a:srgbClr val="FF0000"/>
                </a:solidFill>
              </a:rPr>
              <a:t>alerter le personnel lorsqu’il y a un changement de statut </a:t>
            </a:r>
            <a:r>
              <a:rPr lang="en-GB" sz="1800" b="1" dirty="0"/>
              <a:t>. 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24960782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54C83B87-C5C2-4267-A478-8260624B0020}"/>
              </a:ext>
            </a:extLst>
          </p:cNvPr>
          <p:cNvSpPr/>
          <p:nvPr/>
        </p:nvSpPr>
        <p:spPr>
          <a:xfrm>
            <a:off x="8995481" y="1519813"/>
            <a:ext cx="2927758" cy="2927758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1389143-EA09-4FF1-A30E-28DEEF31F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5148" y="2308484"/>
            <a:ext cx="1577038" cy="823912"/>
          </a:xfrm>
          <a:prstGeom prst="rect">
            <a:avLst/>
          </a:prstGeom>
          <a:effectLst/>
          <a:scene3d>
            <a:camera prst="perspectiveLeft"/>
            <a:lightRig rig="threePt" dir="t"/>
          </a:scene3d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D348C12-44FA-48BD-BF3C-4EE3464102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ln>
            <a:noFill/>
          </a:ln>
        </p:spPr>
        <p:txBody>
          <a:bodyPr/>
          <a:lstStyle/>
          <a:p>
            <a:pPr algn="l"/>
            <a:r>
              <a:rPr lang="en-GB" sz="2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Le </a:t>
            </a:r>
            <a:r>
              <a:rPr lang="en-GB" sz="2000" dirty="0">
                <a:solidFill>
                  <a:srgbClr val="FFC000"/>
                </a:solidFill>
              </a:rPr>
              <a:t>Vigilant</a:t>
            </a:r>
            <a:r>
              <a:rPr lang="en-GB" sz="2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 </a:t>
            </a:r>
            <a:r>
              <a:rPr lang="fr-FR" sz="2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intègre un serveur web qui fournit une interface aux utilisateurs par le </a:t>
            </a:r>
            <a:r>
              <a:rPr lang="fr-FR" sz="2000" dirty="0">
                <a:solidFill>
                  <a:schemeClr val="accent4"/>
                </a:solidFill>
              </a:rPr>
              <a:t>biais d'un navigateur web </a:t>
            </a:r>
            <a:r>
              <a:rPr lang="fr-FR" sz="2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sans avoir à installer de logiciel</a:t>
            </a:r>
            <a:r>
              <a:rPr lang="en-GB" sz="20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.</a:t>
            </a:r>
            <a:endParaRPr lang="en-GB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449687D-B3FE-4570-B0A7-0BD0EBD3F1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0123" y="2847882"/>
            <a:ext cx="1078022" cy="561786"/>
          </a:xfrm>
          <a:prstGeom prst="rect">
            <a:avLst/>
          </a:prstGeom>
          <a:effectLst>
            <a:reflection blurRad="6350" stA="50000" endA="300" endPos="90000" dist="50800" dir="5400000" sy="-100000" algn="bl" rotWithShape="0"/>
          </a:effectLst>
          <a:scene3d>
            <a:camera prst="perspectiveLeft"/>
            <a:lightRig rig="threePt" dir="t"/>
          </a:scene3d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250CDB35-B076-497C-AD0D-50DCA3F606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9410" y="2443870"/>
            <a:ext cx="1919367" cy="107964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50B2B3E-A1A2-4CDE-B003-542BCEFFAE0B}"/>
              </a:ext>
            </a:extLst>
          </p:cNvPr>
          <p:cNvSpPr txBox="1"/>
          <p:nvPr/>
        </p:nvSpPr>
        <p:spPr>
          <a:xfrm>
            <a:off x="6096000" y="349042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FFC000"/>
                </a:solidFill>
              </a:rPr>
              <a:t>AUTONOME</a:t>
            </a:r>
            <a:endParaRPr lang="en-GB" sz="2400" b="1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788C1956-8FC5-40E3-A605-C05AACDD7CAE}"/>
              </a:ext>
            </a:extLst>
          </p:cNvPr>
          <p:cNvCxnSpPr>
            <a:cxnSpLocks/>
            <a:endCxn id="2" idx="2"/>
          </p:cNvCxnSpPr>
          <p:nvPr/>
        </p:nvCxnSpPr>
        <p:spPr>
          <a:xfrm>
            <a:off x="7508147" y="2983692"/>
            <a:ext cx="1487334" cy="0"/>
          </a:xfrm>
          <a:prstGeom prst="line">
            <a:avLst/>
          </a:prstGeom>
          <a:ln w="127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>
            <a:extLst>
              <a:ext uri="{FF2B5EF4-FFF2-40B4-BE49-F238E27FC236}">
                <a16:creationId xmlns:a16="http://schemas.microsoft.com/office/drawing/2014/main" id="{B3D88502-6332-4953-AD53-4757043C21AB}"/>
              </a:ext>
            </a:extLst>
          </p:cNvPr>
          <p:cNvSpPr/>
          <p:nvPr/>
        </p:nvSpPr>
        <p:spPr>
          <a:xfrm>
            <a:off x="7441035" y="2916580"/>
            <a:ext cx="134224" cy="134224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18830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1389143-EA09-4FF1-A30E-28DEEF31F5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850"/>
          <a:stretch/>
        </p:blipFill>
        <p:spPr>
          <a:xfrm>
            <a:off x="4447722" y="1535373"/>
            <a:ext cx="7411982" cy="3607078"/>
          </a:xfrm>
          <a:prstGeom prst="rect">
            <a:avLst/>
          </a:prstGeom>
          <a:effectLst>
            <a:reflection blurRad="6350" stA="50000" endA="275" endPos="40000" dist="101600" dir="5400000" sy="-100000" algn="bl" rotWithShape="0"/>
          </a:effectLst>
          <a:scene3d>
            <a:camera prst="perspectiveLeft"/>
            <a:lightRig rig="threePt" dir="t"/>
          </a:scene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49687D-B3FE-4570-B0A7-0BD0EBD3F1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379"/>
          <a:stretch/>
        </p:blipFill>
        <p:spPr>
          <a:xfrm>
            <a:off x="6793071" y="2572603"/>
            <a:ext cx="5066633" cy="2471914"/>
          </a:xfrm>
          <a:prstGeom prst="rect">
            <a:avLst/>
          </a:prstGeom>
          <a:effectLst>
            <a:reflection blurRad="6350" stA="50000" endA="300" endPos="90000" dist="50800" dir="5400000" sy="-100000" algn="bl" rotWithShape="0"/>
          </a:effectLst>
          <a:scene3d>
            <a:camera prst="perspectiveLeft"/>
            <a:lightRig rig="threePt" dir="t"/>
          </a:scene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46A0AD7-434F-4F1D-972F-3D5FB7058939}"/>
              </a:ext>
            </a:extLst>
          </p:cNvPr>
          <p:cNvSpPr txBox="1"/>
          <p:nvPr/>
        </p:nvSpPr>
        <p:spPr>
          <a:xfrm>
            <a:off x="4690334" y="349042"/>
            <a:ext cx="75016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FFC000"/>
                </a:solidFill>
              </a:rPr>
              <a:t>AUTONOME</a:t>
            </a:r>
            <a:endParaRPr lang="en-GB" sz="2400" b="1" dirty="0"/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DDEB8DA2-E8C5-4FBD-ADFC-30081C6D74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1452" y="1395663"/>
            <a:ext cx="3850547" cy="2530385"/>
          </a:xfrm>
        </p:spPr>
        <p:txBody>
          <a:bodyPr>
            <a:noAutofit/>
          </a:bodyPr>
          <a:lstStyle/>
          <a:p>
            <a:pPr algn="l"/>
            <a:r>
              <a:rPr lang="fr-FR" sz="3200" dirty="0">
                <a:solidFill>
                  <a:srgbClr val="FFC000"/>
                </a:solidFill>
              </a:rPr>
              <a:t>Logiciel de gestion des données embarqué</a:t>
            </a:r>
          </a:p>
          <a:p>
            <a:pPr algn="l"/>
            <a:r>
              <a:rPr lang="en-CA" sz="20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Accessible </a:t>
            </a:r>
            <a:r>
              <a:rPr lang="en-CA" sz="2000" dirty="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par</a:t>
            </a:r>
            <a:endParaRPr lang="en-CA" sz="20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CA" sz="1400" dirty="0">
                <a:solidFill>
                  <a:srgbClr val="FFC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Ethernet</a:t>
            </a:r>
          </a:p>
          <a:p>
            <a:pPr lvl="1"/>
            <a:r>
              <a:rPr lang="en-GB" sz="1400" dirty="0" err="1">
                <a:solidFill>
                  <a:srgbClr val="FFC000"/>
                </a:solidFill>
              </a:rPr>
              <a:t>Wifi</a:t>
            </a:r>
            <a:endParaRPr lang="en-GB" sz="1400" dirty="0">
              <a:solidFill>
                <a:srgbClr val="FFC000"/>
              </a:solidFill>
            </a:endParaRPr>
          </a:p>
          <a:p>
            <a:pPr lvl="1"/>
            <a:r>
              <a:rPr lang="en-GB" sz="1400" dirty="0" err="1">
                <a:solidFill>
                  <a:srgbClr val="FFC000"/>
                </a:solidFill>
              </a:rPr>
              <a:t>Téléphone</a:t>
            </a:r>
            <a:endParaRPr lang="en-GB" sz="1400" dirty="0">
              <a:solidFill>
                <a:srgbClr val="FFC000"/>
              </a:solidFill>
            </a:endParaRPr>
          </a:p>
          <a:p>
            <a:pPr algn="l"/>
            <a:endParaRPr lang="en-GB" sz="2000" dirty="0">
              <a:solidFill>
                <a:srgbClr val="FFC000"/>
              </a:solidFill>
            </a:endParaRPr>
          </a:p>
          <a:p>
            <a:pPr algn="l"/>
            <a:r>
              <a:rPr lang="en-GB" sz="1400" b="0" dirty="0" err="1"/>
              <a:t>Mémoire</a:t>
            </a:r>
            <a:r>
              <a:rPr lang="en-GB" sz="1400" b="0" dirty="0"/>
              <a:t> interne : </a:t>
            </a:r>
            <a:r>
              <a:rPr lang="en-GB" sz="1400" dirty="0"/>
              <a:t>4 Gb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5145863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1389143-EA09-4FF1-A30E-28DEEF31F5B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674"/>
          <a:stretch/>
        </p:blipFill>
        <p:spPr>
          <a:xfrm>
            <a:off x="4447722" y="1528549"/>
            <a:ext cx="7411982" cy="3613902"/>
          </a:xfrm>
          <a:prstGeom prst="rect">
            <a:avLst/>
          </a:prstGeom>
          <a:effectLst/>
          <a:scene3d>
            <a:camera prst="perspectiveLeft"/>
            <a:lightRig rig="threePt" dir="t"/>
          </a:scene3d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449687D-B3FE-4570-B0A7-0BD0EBD3F1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379"/>
          <a:stretch/>
        </p:blipFill>
        <p:spPr>
          <a:xfrm>
            <a:off x="6793071" y="2572603"/>
            <a:ext cx="5066633" cy="2471914"/>
          </a:xfrm>
          <a:prstGeom prst="rect">
            <a:avLst/>
          </a:prstGeom>
          <a:effectLst>
            <a:reflection blurRad="6350" stA="50000" endA="300" endPos="90000" dist="50800" dir="5400000" sy="-100000" algn="bl" rotWithShape="0"/>
          </a:effectLst>
          <a:scene3d>
            <a:camera prst="perspectiveLeft"/>
            <a:lightRig rig="threePt" dir="t"/>
          </a:scene3d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4F21AAB1-806E-471F-B92F-1AED88594C84}"/>
              </a:ext>
            </a:extLst>
          </p:cNvPr>
          <p:cNvSpPr txBox="1">
            <a:spLocks/>
          </p:cNvSpPr>
          <p:nvPr/>
        </p:nvSpPr>
        <p:spPr>
          <a:xfrm>
            <a:off x="855676" y="2290706"/>
            <a:ext cx="3834658" cy="285174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fr-BE" sz="1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Courbes de tendance</a:t>
            </a: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fr-BE" sz="1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Spectre/Temporel</a:t>
            </a: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fr-BE" sz="1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Démodulation</a:t>
            </a: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fr-BE" sz="1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Représentation Spectres en cascade</a:t>
            </a: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fr-BE" sz="1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Analyse de temporel long</a:t>
            </a:r>
            <a:endParaRPr lang="en-GB" sz="18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46A0AD7-434F-4F1D-972F-3D5FB7058939}"/>
              </a:ext>
            </a:extLst>
          </p:cNvPr>
          <p:cNvSpPr txBox="1"/>
          <p:nvPr/>
        </p:nvSpPr>
        <p:spPr>
          <a:xfrm>
            <a:off x="4690334" y="349042"/>
            <a:ext cx="75016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FFC000"/>
                </a:solidFill>
              </a:rPr>
              <a:t>AUTONOME</a:t>
            </a:r>
            <a:endParaRPr lang="en-GB" sz="2400" b="1" dirty="0"/>
          </a:p>
        </p:txBody>
      </p:sp>
    </p:spTree>
    <p:extLst>
      <p:ext uri="{BB962C8B-B14F-4D97-AF65-F5344CB8AC3E}">
        <p14:creationId xmlns:p14="http://schemas.microsoft.com/office/powerpoint/2010/main" val="33027823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49687D-B3FE-4570-B0A7-0BD0EBD3F1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36" t="11382" r="48661" b="46695"/>
          <a:stretch/>
        </p:blipFill>
        <p:spPr>
          <a:xfrm>
            <a:off x="8657402" y="2645176"/>
            <a:ext cx="2928793" cy="130042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46A0AD7-434F-4F1D-972F-3D5FB7058939}"/>
              </a:ext>
            </a:extLst>
          </p:cNvPr>
          <p:cNvSpPr txBox="1"/>
          <p:nvPr/>
        </p:nvSpPr>
        <p:spPr>
          <a:xfrm>
            <a:off x="4690334" y="349042"/>
            <a:ext cx="750166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2400" b="1" dirty="0">
                <a:solidFill>
                  <a:srgbClr val="FFC000"/>
                </a:solidFill>
              </a:rPr>
              <a:t>AUTONOME</a:t>
            </a:r>
            <a:endParaRPr lang="en-GB" sz="2400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32CCFFD-7F04-4941-9C36-D1C4EB5920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674" t="11602" r="123" b="46475"/>
          <a:stretch/>
        </p:blipFill>
        <p:spPr>
          <a:xfrm>
            <a:off x="8657402" y="990278"/>
            <a:ext cx="2928793" cy="130042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729F968-926C-46DC-B513-19B8B20229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0754" t="55682" r="43" b="2395"/>
          <a:stretch/>
        </p:blipFill>
        <p:spPr>
          <a:xfrm>
            <a:off x="5241023" y="990278"/>
            <a:ext cx="2928793" cy="130042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2B76FC-0CEC-4CA4-BDC6-54CF0AD9C20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6" t="55722" r="49134" b="2355"/>
          <a:stretch/>
        </p:blipFill>
        <p:spPr>
          <a:xfrm>
            <a:off x="5266195" y="2645176"/>
            <a:ext cx="2903621" cy="130042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C8AB34-F8D7-472B-AB41-1FAFBF9BEDA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56" t="8537" r="49032" b="69099"/>
          <a:stretch/>
        </p:blipFill>
        <p:spPr>
          <a:xfrm>
            <a:off x="5129658" y="7470807"/>
            <a:ext cx="1932684" cy="461665"/>
          </a:xfrm>
          <a:prstGeom prst="rect">
            <a:avLst/>
          </a:prstGeom>
          <a:effectLst/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D21F17-F44F-4949-BA9D-D7759EC00A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001" t="8677" r="87" b="68959"/>
          <a:stretch/>
        </p:blipFill>
        <p:spPr>
          <a:xfrm>
            <a:off x="8657401" y="4203244"/>
            <a:ext cx="2928793" cy="69960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E46CE61-ED22-482B-8036-8F3492275EF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074" t="31150" r="14" b="46486"/>
          <a:stretch/>
        </p:blipFill>
        <p:spPr>
          <a:xfrm>
            <a:off x="5241023" y="4203244"/>
            <a:ext cx="2928794" cy="699608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97C0DAD-5AE4-43CC-94D1-411A6F4429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35117" y="5127501"/>
            <a:ext cx="2212099" cy="1248724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6E8BAE5B-05F5-40F4-AB6B-93C3E235D814}"/>
              </a:ext>
            </a:extLst>
          </p:cNvPr>
          <p:cNvSpPr txBox="1">
            <a:spLocks/>
          </p:cNvSpPr>
          <p:nvPr/>
        </p:nvSpPr>
        <p:spPr>
          <a:xfrm>
            <a:off x="855676" y="2275756"/>
            <a:ext cx="3834658" cy="2851745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fr-BE" sz="1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Courbes de tendance</a:t>
            </a: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fr-BE" sz="1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Spectre/Temporel</a:t>
            </a: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fr-BE" sz="1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Démodulation</a:t>
            </a: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fr-BE" sz="1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Représentation Spectres en cascade</a:t>
            </a:r>
          </a:p>
          <a:p>
            <a:pPr>
              <a:buClr>
                <a:srgbClr val="FFC000"/>
              </a:buClr>
              <a:buFont typeface="Wingdings" panose="05000000000000000000" pitchFamily="2" charset="2"/>
              <a:buChar char="ü"/>
            </a:pPr>
            <a:r>
              <a:rPr lang="fr-BE" sz="1800" dirty="0">
                <a:solidFill>
                  <a:schemeClr val="accent3">
                    <a:lumMod val="20000"/>
                    <a:lumOff val="80000"/>
                  </a:schemeClr>
                </a:solidFill>
              </a:rPr>
              <a:t>Analyse de temporel long</a:t>
            </a:r>
            <a:endParaRPr lang="en-GB" sz="1800" dirty="0">
              <a:solidFill>
                <a:schemeClr val="accent3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15356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2132</Words>
  <Application>Microsoft Office PowerPoint</Application>
  <PresentationFormat>Widescreen</PresentationFormat>
  <Paragraphs>346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3" baseType="lpstr">
      <vt:lpstr>Arial</vt:lpstr>
      <vt:lpstr>Calibri</vt:lpstr>
      <vt:lpstr>Calibri Light</vt:lpstr>
      <vt:lpstr>Myriad Pro</vt:lpstr>
      <vt:lpstr>Wingdings</vt:lpstr>
      <vt:lpstr>Office Theme</vt:lpstr>
      <vt:lpstr>SDT Ultrasound Solutions</vt:lpstr>
      <vt:lpstr>PowerPoint Presentation</vt:lpstr>
      <vt:lpstr>Vigilant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Comment cela fonctionne-t-il ?</vt:lpstr>
      <vt:lpstr>PowerPoint Presentation</vt:lpstr>
      <vt:lpstr>PowerPoint Presentation</vt:lpstr>
      <vt:lpstr>PowerPoint Presentation</vt:lpstr>
      <vt:lpstr>1. Permanent</vt:lpstr>
      <vt:lpstr>PowerPoint Presentation</vt:lpstr>
      <vt:lpstr>PowerPoint Presentation</vt:lpstr>
      <vt:lpstr>2. Système portable </vt:lpstr>
      <vt:lpstr>PowerPoint Presentation</vt:lpstr>
      <vt:lpstr>Capteurs &amp; câbles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Prix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Benoît DEGRAEVE</dc:creator>
  <cp:lastModifiedBy>Frédéric BOURGOIS</cp:lastModifiedBy>
  <cp:revision>175</cp:revision>
  <dcterms:created xsi:type="dcterms:W3CDTF">2020-11-16T07:18:32Z</dcterms:created>
  <dcterms:modified xsi:type="dcterms:W3CDTF">2022-05-16T08:14:21Z</dcterms:modified>
</cp:coreProperties>
</file>