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.xml" ContentType="application/vnd.openxmlformats-officedocument.presentationml.notesSlide+xml"/>
  <Override PartName="/ppt/tags/tag69.xml" ContentType="application/vnd.openxmlformats-officedocument.presentationml.tags+xml"/>
  <Override PartName="/ppt/notesSlides/notesSlide2.xml" ContentType="application/vnd.openxmlformats-officedocument.presentationml.notesSlide+xml"/>
  <Override PartName="/ppt/tags/tag70.xml" ContentType="application/vnd.openxmlformats-officedocument.presentationml.tags+xml"/>
  <Override PartName="/ppt/notesSlides/notesSlide3.xml" ContentType="application/vnd.openxmlformats-officedocument.presentationml.notesSlide+xml"/>
  <Override PartName="/ppt/tags/tag71.xml" ContentType="application/vnd.openxmlformats-officedocument.presentationml.tags+xml"/>
  <Override PartName="/ppt/notesSlides/notesSlide4.xml" ContentType="application/vnd.openxmlformats-officedocument.presentationml.notesSlide+xml"/>
  <Override PartName="/ppt/tags/tag72.xml" ContentType="application/vnd.openxmlformats-officedocument.presentationml.tags+xml"/>
  <Override PartName="/ppt/notesSlides/notesSlide5.xml" ContentType="application/vnd.openxmlformats-officedocument.presentationml.notesSlide+xml"/>
  <Override PartName="/ppt/tags/tag73.xml" ContentType="application/vnd.openxmlformats-officedocument.presentationml.tags+xml"/>
  <Override PartName="/ppt/notesSlides/notesSlide6.xml" ContentType="application/vnd.openxmlformats-officedocument.presentationml.notesSlide+xml"/>
  <Override PartName="/ppt/tags/tag74.xml" ContentType="application/vnd.openxmlformats-officedocument.presentationml.tags+xml"/>
  <Override PartName="/ppt/notesSlides/notesSlide7.xml" ContentType="application/vnd.openxmlformats-officedocument.presentationml.notesSlide+xml"/>
  <Override PartName="/ppt/tags/tag75.xml" ContentType="application/vnd.openxmlformats-officedocument.presentationml.tags+xml"/>
  <Override PartName="/ppt/notesSlides/notesSlide8.xml" ContentType="application/vnd.openxmlformats-officedocument.presentationml.notesSlide+xml"/>
  <Override PartName="/ppt/tags/tag76.xml" ContentType="application/vnd.openxmlformats-officedocument.presentationml.tags+xml"/>
  <Override PartName="/ppt/notesSlides/notesSlide9.xml" ContentType="application/vnd.openxmlformats-officedocument.presentationml.notesSlide+xml"/>
  <Override PartName="/ppt/tags/tag77.xml" ContentType="application/vnd.openxmlformats-officedocument.presentationml.tags+xml"/>
  <Override PartName="/ppt/notesSlides/notesSlide10.xml" ContentType="application/vnd.openxmlformats-officedocument.presentationml.notesSlide+xml"/>
  <Override PartName="/ppt/tags/tag78.xml" ContentType="application/vnd.openxmlformats-officedocument.presentationml.tags+xml"/>
  <Override PartName="/ppt/notesSlides/notesSlide11.xml" ContentType="application/vnd.openxmlformats-officedocument.presentationml.notesSlide+xml"/>
  <Override PartName="/ppt/tags/tag79.xml" ContentType="application/vnd.openxmlformats-officedocument.presentationml.tags+xml"/>
  <Override PartName="/ppt/notesSlides/notesSlide12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3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14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15.xml" ContentType="application/vnd.openxmlformats-officedocument.presentationml.notesSlide+xml"/>
  <Override PartName="/ppt/tags/tag86.xml" ContentType="application/vnd.openxmlformats-officedocument.presentationml.tags+xml"/>
  <Override PartName="/ppt/notesSlides/notesSlide16.xml" ContentType="application/vnd.openxmlformats-officedocument.presentationml.notesSlide+xml"/>
  <Override PartName="/ppt/tags/tag87.xml" ContentType="application/vnd.openxmlformats-officedocument.presentationml.tags+xml"/>
  <Override PartName="/ppt/notesSlides/notesSlide17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18.xml" ContentType="application/vnd.openxmlformats-officedocument.presentationml.notesSlide+xml"/>
  <Override PartName="/ppt/tags/tag90.xml" ContentType="application/vnd.openxmlformats-officedocument.presentationml.tags+xml"/>
  <Override PartName="/ppt/notesSlides/notesSlide19.xml" ContentType="application/vnd.openxmlformats-officedocument.presentationml.notesSlide+xml"/>
  <Override PartName="/ppt/tags/tag91.xml" ContentType="application/vnd.openxmlformats-officedocument.presentationml.tags+xml"/>
  <Override PartName="/ppt/notesSlides/notesSlide20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2" r:id="rId2"/>
    <p:sldId id="270" r:id="rId3"/>
    <p:sldId id="271" r:id="rId4"/>
    <p:sldId id="258" r:id="rId5"/>
    <p:sldId id="256" r:id="rId6"/>
    <p:sldId id="259" r:id="rId7"/>
    <p:sldId id="257" r:id="rId8"/>
    <p:sldId id="272" r:id="rId9"/>
    <p:sldId id="260" r:id="rId10"/>
    <p:sldId id="261" r:id="rId11"/>
    <p:sldId id="721" r:id="rId12"/>
    <p:sldId id="273" r:id="rId13"/>
    <p:sldId id="263" r:id="rId14"/>
    <p:sldId id="264" r:id="rId15"/>
    <p:sldId id="265" r:id="rId16"/>
    <p:sldId id="266" r:id="rId17"/>
    <p:sldId id="274" r:id="rId18"/>
    <p:sldId id="267" r:id="rId19"/>
    <p:sldId id="276" r:id="rId20"/>
    <p:sldId id="268" r:id="rId21"/>
    <p:sldId id="277" r:id="rId22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58" userDrawn="1">
          <p15:clr>
            <a:srgbClr val="A4A3A4"/>
          </p15:clr>
        </p15:guide>
        <p15:guide id="2" pos="39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ng" initials="b" lastIdx="0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5FF"/>
    <a:srgbClr val="FFFFFF"/>
    <a:srgbClr val="170057"/>
    <a:srgbClr val="BEBEBE"/>
    <a:srgbClr val="F7F7FA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A05C28-395F-33C2-32FD-027951058DEC}" v="2" dt="2026-07-02T14:18:53.974"/>
    <p1510:client id="{D4E953D2-D318-4289-8BE0-49CE62953462}" v="6" dt="2026-07-02T07:25:52.3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5BAC96-DEEC-46F0-9A22-002D3F39CEF9}" styleName="补充样式2 2">
    <a:wholeTbl>
      <a:tcTxStyle>
        <a:fontRef idx="none">
          <a:srgbClr val="08090C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9050" cmpd="sng">
              <a:solidFill>
                <a:srgbClr val="170057"/>
              </a:solidFill>
              <a:prstDash val="solid"/>
            </a:ln>
          </a:top>
          <a:bottom>
            <a:ln w="19050" cmpd="sng">
              <a:solidFill>
                <a:srgbClr val="170057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bg1">
              <a:lumMod val="95001"/>
            </a:schemeClr>
          </a:solidFill>
        </a:fill>
      </a:tcStyle>
    </a:band2H>
    <a:band1V>
      <a:tcTxStyle/>
      <a:tcStyle>
        <a:tcBdr/>
        <a:fill>
          <a:solidFill>
            <a:srgbClr val="F2F2F2"/>
          </a:solidFill>
        </a:fill>
      </a:tcStyle>
    </a:band1V>
    <a:lastCol>
      <a:tcTxStyle b="on">
        <a:fontRef idx="none">
          <a:srgbClr val="170057"/>
        </a:fontRef>
      </a:tcTxStyle>
      <a:tcStyle>
        <a:tcBdr/>
        <a:fill>
          <a:solidFill>
            <a:schemeClr val="bg1">
              <a:lumMod val="90002"/>
            </a:schemeClr>
          </a:solidFill>
        </a:fill>
      </a:tcStyle>
    </a:lastCol>
    <a:firstCol>
      <a:tcTxStyle b="on">
        <a:fontRef idx="none">
          <a:srgbClr val="170057"/>
        </a:fontRef>
      </a:tcTxStyle>
      <a:tcStyle>
        <a:tcBdr/>
        <a:fill>
          <a:solidFill>
            <a:schemeClr val="bg1">
              <a:lumMod val="90002"/>
            </a:schemeClr>
          </a:solidFill>
        </a:fill>
      </a:tcStyle>
    </a:firstCol>
    <a:lastRow>
      <a:tcTxStyle b="on">
        <a:fontRef idx="none">
          <a:srgbClr val="170057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9050" cmpd="sng">
              <a:solidFill>
                <a:srgbClr val="170057"/>
              </a:solidFill>
              <a:prstDash val="solid"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none">
          <a:srgbClr val="170057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9050" cmpd="sng">
              <a:solidFill>
                <a:srgbClr val="170057"/>
              </a:solidFill>
              <a:prstDash val="solid"/>
            </a:ln>
          </a:top>
          <a:bottom>
            <a:ln w="9525" cmpd="sng">
              <a:solidFill>
                <a:srgbClr val="170057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firstRow>
    <a:neCell>
      <a:tcTxStyle/>
      <a:tcStyle>
        <a:tcBdr/>
        <a:fill>
          <a:solidFill>
            <a:srgbClr val="FFFFFF"/>
          </a:solidFill>
        </a:fill>
      </a:tcStyle>
    </a:neCell>
    <a:nwCell>
      <a:tcTxStyle/>
      <a:tcStyle>
        <a:tcBdr/>
        <a:fill>
          <a:solidFill>
            <a:srgbClr val="FFFFFF"/>
          </a:solidFill>
        </a:fill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058"/>
        <p:guide pos="392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397600"/>
            <a:ext cx="9799200" cy="11052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5040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 with medium confidenc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960" y="-29086"/>
            <a:ext cx="12313920" cy="69161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线连接符 45"/>
          <p:cNvCxnSpPr/>
          <p:nvPr userDrawn="1">
            <p:custDataLst>
              <p:tags r:id="rId1"/>
            </p:custDataLst>
          </p:nvPr>
        </p:nvCxnSpPr>
        <p:spPr>
          <a:xfrm>
            <a:off x="403461" y="309637"/>
            <a:ext cx="0" cy="432000"/>
          </a:xfrm>
          <a:prstGeom prst="line">
            <a:avLst/>
          </a:prstGeom>
          <a:ln w="76200">
            <a:solidFill>
              <a:srgbClr val="1404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71170" y="351155"/>
            <a:ext cx="7176770" cy="348615"/>
          </a:xfrm>
        </p:spPr>
        <p:txBody>
          <a:bodyPr/>
          <a:lstStyle>
            <a:lvl1pPr>
              <a:defRPr sz="2000" b="0" u="none" strike="noStrike" kern="1200" cap="none" spc="0" normalizeH="0">
                <a:solidFill>
                  <a:srgbClr val="140453"/>
                </a:solidFill>
                <a:uFillTx/>
                <a:latin typeface="HarmonyOS Sans SC" panose="00000400000000000000" charset="-122"/>
                <a:ea typeface="HarmonyOS Sans SC Regular" panose="00000400000000000000" charset="-122"/>
              </a:defRPr>
            </a:lvl1pPr>
          </a:lstStyle>
          <a:p>
            <a:r>
              <a:rPr lang="en-US" altLang="zh-CN">
                <a:sym typeface="+mn-ea"/>
              </a:rPr>
              <a:t>Click here to edit the master title style</a:t>
            </a:r>
            <a:endParaRPr lang="zh-CN" altLang="en-US"/>
          </a:p>
        </p:txBody>
      </p:sp>
      <p:pic>
        <p:nvPicPr>
          <p:cNvPr id="3" name="图片 2" descr="国际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653905" y="379587"/>
            <a:ext cx="2170430" cy="292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04000"/>
            <a:ext cx="5342400" cy="4140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04000"/>
            <a:ext cx="5342400" cy="4140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20" Type="http://schemas.openxmlformats.org/officeDocument/2006/relationships/tags" Target="../tags/tag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Bart.demoor@sdtultrasound.com" TargetMode="External"/><Relationship Id="rId3" Type="http://schemas.openxmlformats.org/officeDocument/2006/relationships/tags" Target="../tags/tag68.xml"/><Relationship Id="rId7" Type="http://schemas.openxmlformats.org/officeDocument/2006/relationships/image" Target="../media/image4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31.gif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32.gif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94.xml"/><Relationship Id="rId7" Type="http://schemas.openxmlformats.org/officeDocument/2006/relationships/hyperlink" Target="mailto:Bart.demoor@sdtultrasound.com" TargetMode="Externa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/Volumes/S7/兆华电子/公司宣传/GTM/口袋机/销售ppt/素材/2.png2"/>
          <p:cNvPicPr>
            <a:picLocks noChangeAspect="1"/>
          </p:cNvPicPr>
          <p:nvPr/>
        </p:nvPicPr>
        <p:blipFill>
          <a:blip r:embed="rId6"/>
          <a:srcRect l="5" r="5"/>
          <a:stretch>
            <a:fillRect/>
          </a:stretch>
        </p:blipFill>
        <p:spPr>
          <a:xfrm>
            <a:off x="3810" y="0"/>
            <a:ext cx="12188825" cy="6858000"/>
          </a:xfrm>
          <a:prstGeom prst="rect">
            <a:avLst/>
          </a:prstGeom>
        </p:spPr>
      </p:pic>
      <p:pic>
        <p:nvPicPr>
          <p:cNvPr id="12" name="图片 11" descr="国际0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863455" y="6322921"/>
            <a:ext cx="1840230" cy="247369"/>
          </a:xfrm>
          <a:prstGeom prst="rect">
            <a:avLst/>
          </a:prstGeom>
        </p:spPr>
      </p:pic>
      <p:sp>
        <p:nvSpPr>
          <p:cNvPr id="5" name="TextBox 26"/>
          <p:cNvSpPr txBox="1"/>
          <p:nvPr>
            <p:custDataLst>
              <p:tags r:id="rId3"/>
            </p:custDataLst>
          </p:nvPr>
        </p:nvSpPr>
        <p:spPr>
          <a:xfrm>
            <a:off x="488315" y="1500505"/>
            <a:ext cx="6155055" cy="311721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altLang="zh-CN" sz="6600">
                <a:solidFill>
                  <a:schemeClr val="bg1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CRY8025 </a:t>
            </a:r>
          </a:p>
          <a:p>
            <a:pPr algn="l">
              <a:lnSpc>
                <a:spcPct val="100000"/>
              </a:lnSpc>
            </a:pPr>
            <a:r>
              <a:rPr lang="en-US" altLang="zh-CN" sz="5400" b="1">
                <a:solidFill>
                  <a:srgbClr val="00C5FF"/>
                </a:solidFill>
                <a:latin typeface="HarmonyOS Sans SC" panose="00000400000000000000" charset="-122"/>
                <a:ea typeface="HarmonyOS Sans SC"/>
                <a:sym typeface="+mn-ea"/>
              </a:rPr>
              <a:t>THE POCKET</a:t>
            </a:r>
            <a:endParaRPr lang="en-US" altLang="zh-CN" sz="6000" b="1">
              <a:solidFill>
                <a:srgbClr val="00C5FF"/>
              </a:solidFill>
              <a:latin typeface="HarmonyOS Sans SC" panose="00000400000000000000" charset="-122"/>
              <a:ea typeface="HarmonyOS Sans SC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en-US" altLang="zh-CN" sz="4800">
                <a:solidFill>
                  <a:schemeClr val="bg1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Acoustic Camera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59105" y="4878705"/>
            <a:ext cx="6096000" cy="169277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en-US" altLang="zh-CN" sz="2000">
                <a:solidFill>
                  <a:schemeClr val="bg1">
                    <a:lumMod val="85000"/>
                  </a:schemeClr>
                </a:solidFill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Measure</a:t>
            </a:r>
            <a:r>
              <a:rPr lang="nl-NL" altLang="zh-CN" sz="2000">
                <a:solidFill>
                  <a:schemeClr val="bg1">
                    <a:lumMod val="85000"/>
                  </a:schemeClr>
                </a:solidFill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 </a:t>
            </a:r>
            <a:r>
              <a:rPr lang="nl-NL" altLang="en-US" sz="2000">
                <a:solidFill>
                  <a:schemeClr val="bg1">
                    <a:lumMod val="85000"/>
                  </a:schemeClr>
                </a:solidFill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S</a:t>
            </a:r>
            <a:r>
              <a:rPr lang="en-US" altLang="zh-CN" sz="2000">
                <a:solidFill>
                  <a:schemeClr val="bg1">
                    <a:lumMod val="85000"/>
                  </a:schemeClr>
                </a:solidFill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ound</a:t>
            </a:r>
            <a:r>
              <a:rPr lang="nl-NL" altLang="en-US" sz="2000">
                <a:solidFill>
                  <a:schemeClr val="bg1">
                    <a:lumMod val="85000"/>
                  </a:schemeClr>
                </a:solidFill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 B</a:t>
            </a:r>
            <a:r>
              <a:rPr lang="en-US" altLang="zh-CN" sz="2000" err="1">
                <a:solidFill>
                  <a:schemeClr val="bg1">
                    <a:lumMod val="85000"/>
                  </a:schemeClr>
                </a:solidFill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etter</a:t>
            </a:r>
            <a:r>
              <a:rPr lang="en-US" altLang="zh-CN" sz="2000">
                <a:solidFill>
                  <a:schemeClr val="bg1">
                    <a:lumMod val="85000"/>
                  </a:schemeClr>
                </a:solidFill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.</a:t>
            </a:r>
          </a:p>
          <a:p>
            <a:pPr algn="l"/>
            <a:endParaRPr lang="en-US" altLang="zh-CN" sz="1200">
              <a:solidFill>
                <a:schemeClr val="bg1">
                  <a:lumMod val="85000"/>
                </a:schemeClr>
              </a:solidFill>
              <a:latin typeface="HarmonyOS Sans SC Light" panose="00000400000000000000" charset="-122"/>
              <a:ea typeface="HarmonyOS Sans SC Light" panose="00000400000000000000" charset="-122"/>
              <a:sym typeface="+mn-ea"/>
            </a:endParaRPr>
          </a:p>
          <a:p>
            <a:pPr algn="l"/>
            <a:endParaRPr lang="en-US" altLang="zh-CN" sz="1200">
              <a:solidFill>
                <a:schemeClr val="bg1">
                  <a:lumMod val="85000"/>
                </a:schemeClr>
              </a:solidFill>
              <a:latin typeface="HarmonyOS Sans SC Light" panose="00000400000000000000" charset="-122"/>
              <a:ea typeface="HarmonyOS Sans SC Light" panose="00000400000000000000" charset="-122"/>
              <a:sym typeface="+mn-ea"/>
            </a:endParaRPr>
          </a:p>
          <a:p>
            <a:pPr algn="l"/>
            <a:endParaRPr lang="en-US" altLang="zh-CN" sz="1200">
              <a:solidFill>
                <a:schemeClr val="bg1">
                  <a:lumMod val="85000"/>
                </a:schemeClr>
              </a:solidFill>
              <a:latin typeface="HarmonyOS Sans SC Light" panose="00000400000000000000" charset="-122"/>
              <a:ea typeface="HarmonyOS Sans SC Light" panose="00000400000000000000" charset="-122"/>
              <a:sym typeface="+mn-ea"/>
            </a:endParaRPr>
          </a:p>
          <a:p>
            <a:pPr algn="l"/>
            <a:endParaRPr lang="en-US" altLang="zh-CN" sz="1200">
              <a:solidFill>
                <a:schemeClr val="bg1">
                  <a:lumMod val="85000"/>
                </a:schemeClr>
              </a:solidFill>
              <a:latin typeface="HarmonyOS Sans SC Light" panose="00000400000000000000" charset="-122"/>
              <a:ea typeface="HarmonyOS Sans SC Light" panose="00000400000000000000" charset="-122"/>
              <a:sym typeface="+mn-ea"/>
            </a:endParaRPr>
          </a:p>
          <a:p>
            <a:pPr algn="l"/>
            <a:r>
              <a:rPr lang="en-US" altLang="zh-CN" sz="1200">
                <a:solidFill>
                  <a:schemeClr val="bg1">
                    <a:lumMod val="85000"/>
                  </a:schemeClr>
                </a:solidFill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Bart De Moor</a:t>
            </a:r>
          </a:p>
          <a:p>
            <a:pPr algn="l"/>
            <a:r>
              <a:rPr lang="en-US" altLang="zh-CN" sz="1200">
                <a:solidFill>
                  <a:schemeClr val="bg1">
                    <a:lumMod val="85000"/>
                  </a:schemeClr>
                </a:solidFill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Growth Director EMEA</a:t>
            </a:r>
          </a:p>
          <a:p>
            <a:r>
              <a:rPr lang="en-US" sz="1200">
                <a:solidFill>
                  <a:schemeClr val="bg1"/>
                </a:solidFill>
                <a:latin typeface="HarmonyOS Sans SC Light" panose="00000400000000000000" charset="-122"/>
                <a:ea typeface="HarmonyOS Sans SC Light" panose="00000400000000000000" charset="-122"/>
                <a:sym typeface="+mn-e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Bart.demoor@sdtultrasound.com</a:t>
            </a:r>
            <a:r>
              <a:rPr lang="en-US" altLang="zh-CN" sz="1200">
                <a:solidFill>
                  <a:schemeClr val="bg1">
                    <a:lumMod val="85000"/>
                  </a:schemeClr>
                </a:solidFill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 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500380" y="4471670"/>
            <a:ext cx="1199515" cy="0"/>
          </a:xfrm>
          <a:prstGeom prst="line">
            <a:avLst/>
          </a:prstGeom>
          <a:ln w="38100">
            <a:solidFill>
              <a:srgbClr val="00C5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" name="Afbeelding 3" descr="Protecting What Matters&#10;&#10;Door AI gegenereerde inhoud is mogelijk onjuist.">
            <a:extLst>
              <a:ext uri="{FF2B5EF4-FFF2-40B4-BE49-F238E27FC236}">
                <a16:creationId xmlns:a16="http://schemas.microsoft.com/office/drawing/2014/main" id="{5A83A5E6-117D-1576-2DBD-AC1412B3C7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142" y="284434"/>
            <a:ext cx="2560443" cy="9674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hatGPT Image 2026年6月18日 14_01_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36270" y="1273810"/>
            <a:ext cx="4458970" cy="1411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zh-CN" sz="4000" b="1">
                <a:solidFill>
                  <a:srgbClr val="170057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Non-Contact,</a:t>
            </a:r>
          </a:p>
          <a:p>
            <a:pPr lvl="0" algn="l">
              <a:buClrTx/>
              <a:buSzTx/>
              <a:buFontTx/>
            </a:pPr>
            <a:r>
              <a:rPr lang="zh-CN" altLang="zh-CN" sz="4000" b="1">
                <a:solidFill>
                  <a:srgbClr val="170057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Faster and Safer.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36270" y="2806065"/>
            <a:ext cx="609600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Pinpoint leak source and partial discharge without</a:t>
            </a:r>
            <a:endParaRPr lang="en-US" altLang="zh-CN">
              <a:solidFill>
                <a:schemeClr val="tx1">
                  <a:lumMod val="65000"/>
                  <a:lumOff val="35000"/>
                </a:schemeClr>
              </a:solidFill>
              <a:latin typeface="HarmonyOS Sans SC" panose="00000400000000000000" charset="-122"/>
              <a:ea typeface="HarmonyOS Sans SC" panose="00000400000000000000" charset="-122"/>
            </a:endParaRPr>
          </a:p>
          <a:p>
            <a:pPr algn="l"/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contact from close range to long distance.</a:t>
            </a:r>
            <a:endParaRPr lang="en-US" altLang="zh-CN" sz="1200">
              <a:solidFill>
                <a:schemeClr val="tx1">
                  <a:lumMod val="65000"/>
                  <a:lumOff val="35000"/>
                </a:schemeClr>
              </a:solidFill>
              <a:latin typeface="HarmonyOS Sans SC" panose="00000400000000000000" charset="-122"/>
              <a:ea typeface="HarmonyOS Sans SC" panose="0000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99870" y="4028440"/>
            <a:ext cx="194691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Real-time</a:t>
            </a:r>
            <a:endParaRPr lang="en-US" altLang="zh-CN">
              <a:solidFill>
                <a:schemeClr val="tx1">
                  <a:lumMod val="65000"/>
                  <a:lumOff val="35000"/>
                </a:schemeClr>
              </a:solidFill>
              <a:latin typeface="HarmonyOS Sans SC" panose="00000400000000000000" charset="-122"/>
              <a:ea typeface="HarmonyOS Sans SC" panose="00000400000000000000" charset="-122"/>
            </a:endParaRPr>
          </a:p>
          <a:p>
            <a:pPr algn="l"/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acoustic imaging</a:t>
            </a:r>
            <a:endParaRPr lang="en-US" altLang="zh-CN" sz="1200">
              <a:solidFill>
                <a:schemeClr val="tx1">
                  <a:lumMod val="65000"/>
                  <a:lumOff val="35000"/>
                </a:schemeClr>
              </a:solidFill>
              <a:latin typeface="HarmonyOS Sans SC" panose="00000400000000000000" charset="-122"/>
              <a:ea typeface="HarmonyOS Sans SC" panose="0000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99870" y="4829810"/>
            <a:ext cx="327977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Faster than soap tests</a:t>
            </a:r>
            <a:endParaRPr lang="en-US" altLang="zh-CN">
              <a:solidFill>
                <a:schemeClr val="tx1">
                  <a:lumMod val="65000"/>
                  <a:lumOff val="35000"/>
                </a:schemeClr>
              </a:solidFill>
              <a:latin typeface="HarmonyOS Sans SC" panose="00000400000000000000" charset="-122"/>
              <a:ea typeface="HarmonyOS Sans SC" panose="00000400000000000000" charset="-122"/>
            </a:endParaRPr>
          </a:p>
          <a:p>
            <a:pPr algn="l"/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and manual ultrasonic probes</a:t>
            </a:r>
            <a:endParaRPr lang="en-US" altLang="zh-CN" sz="1200">
              <a:solidFill>
                <a:schemeClr val="tx1">
                  <a:lumMod val="65000"/>
                  <a:lumOff val="35000"/>
                </a:schemeClr>
              </a:solidFill>
              <a:latin typeface="HarmonyOS Sans SC" panose="00000400000000000000" charset="-122"/>
              <a:ea typeface="HarmonyOS Sans SC" panose="000004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99870" y="5631180"/>
            <a:ext cx="371094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Safer inspections in</a:t>
            </a:r>
            <a:endParaRPr lang="en-US" altLang="zh-CN">
              <a:solidFill>
                <a:schemeClr val="tx1">
                  <a:lumMod val="65000"/>
                  <a:lumOff val="35000"/>
                </a:schemeClr>
              </a:solidFill>
              <a:latin typeface="HarmonyOS Sans SC" panose="00000400000000000000" charset="-122"/>
              <a:ea typeface="HarmonyOS Sans SC" panose="00000400000000000000" charset="-122"/>
            </a:endParaRPr>
          </a:p>
          <a:p>
            <a:pPr algn="l"/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complex and hard-to-reach areas</a:t>
            </a:r>
            <a:endParaRPr lang="en-US" altLang="zh-CN" sz="1200">
              <a:solidFill>
                <a:schemeClr val="tx1">
                  <a:lumMod val="65000"/>
                  <a:lumOff val="35000"/>
                </a:schemeClr>
              </a:solidFill>
              <a:latin typeface="HarmonyOS Sans SC" panose="00000400000000000000" charset="-122"/>
              <a:ea typeface="HarmonyOS Sans SC" panose="00000400000000000000" charset="-122"/>
              <a:sym typeface="+mn-ea"/>
            </a:endParaRPr>
          </a:p>
        </p:txBody>
      </p:sp>
      <p:pic>
        <p:nvPicPr>
          <p:cNvPr id="15" name="图片 14" descr="Group 5392594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530" y="5711190"/>
            <a:ext cx="526415" cy="526415"/>
          </a:xfrm>
          <a:prstGeom prst="rect">
            <a:avLst/>
          </a:prstGeom>
        </p:spPr>
      </p:pic>
      <p:pic>
        <p:nvPicPr>
          <p:cNvPr id="16" name="图片 15" descr="Group 5392579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530" y="4905375"/>
            <a:ext cx="526415" cy="526415"/>
          </a:xfrm>
          <a:prstGeom prst="rect">
            <a:avLst/>
          </a:prstGeom>
        </p:spPr>
      </p:pic>
      <p:pic>
        <p:nvPicPr>
          <p:cNvPr id="17" name="图片 16" descr="Group 5392600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1530" y="4099560"/>
            <a:ext cx="526415" cy="52641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02565" y="201930"/>
            <a:ext cx="3420745" cy="3067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zh-CN" altLang="en-US" sz="1400" b="1" cap="all">
                <a:solidFill>
                  <a:srgbClr val="170057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cs typeface="HarmonyOS Sans SC Regular" panose="00000400000000000000" charset="-122"/>
                <a:sym typeface="+mn-ea"/>
              </a:rPr>
              <a:t>｜</a:t>
            </a:r>
            <a:r>
              <a:rPr lang="en-US" altLang="zh-CN" sz="1400" cap="all">
                <a:solidFill>
                  <a:srgbClr val="170057"/>
                </a:solidFill>
                <a:latin typeface="HarmonyOS Sans SC" panose="00000400000000000000" charset="-122"/>
                <a:ea typeface="HarmonyOS Sans SC" panose="00000400000000000000" charset="-122"/>
                <a:cs typeface="HarmonyOS Sans SC Regular" panose="00000400000000000000" charset="-122"/>
                <a:sym typeface="+mn-ea"/>
              </a:rPr>
              <a:t>Advantage &amp; Benefit </a:t>
            </a:r>
            <a:endParaRPr lang="en-US" altLang="zh-CN" sz="1400" cap="all">
              <a:solidFill>
                <a:srgbClr val="170057"/>
              </a:solidFill>
              <a:uFillTx/>
              <a:latin typeface="HarmonyOS Sans SC" panose="00000400000000000000" charset="-122"/>
              <a:ea typeface="HarmonyOS Sans SC" panose="00000400000000000000" charset="-122"/>
              <a:cs typeface="HarmonyOS Sans SC Regular" panose="000004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4"/>
          <a:srcRect l="16173" r="4954"/>
          <a:stretch>
            <a:fillRect/>
          </a:stretch>
        </p:blipFill>
        <p:spPr>
          <a:xfrm>
            <a:off x="17780" y="-635"/>
            <a:ext cx="12192000" cy="68713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36270" y="1273810"/>
            <a:ext cx="5770880" cy="922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sz="4000" b="1">
                <a:solidFill>
                  <a:srgbClr val="1D005F"/>
                </a:solidFill>
                <a:latin typeface="HarmonyOS Sans SC" panose="00000400000000000000" charset="-122"/>
                <a:ea typeface="HarmonyOS Sans SC" panose="00000400000000000000" charset="-122"/>
                <a:cs typeface="Arial" panose="020B0604020202090204" pitchFamily="34" charset="-120"/>
                <a:sym typeface="+mn-ea"/>
              </a:rPr>
              <a:t>Compact and Durable</a:t>
            </a:r>
            <a:endParaRPr lang="zh-CN" altLang="zh-CN" sz="4000" b="1">
              <a:solidFill>
                <a:srgbClr val="170057"/>
              </a:solidFill>
              <a:latin typeface="HarmonyOS Sans SC" panose="00000400000000000000" charset="-122"/>
              <a:ea typeface="HarmonyOS Sans SC" panose="000004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6270" y="5332730"/>
            <a:ext cx="4953544" cy="623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Built to withstand demanding industrial</a:t>
            </a:r>
          </a:p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environments and everyday handling.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02565" y="201930"/>
            <a:ext cx="3420745" cy="3067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zh-CN" altLang="en-US" sz="1400" b="1" cap="all">
                <a:solidFill>
                  <a:srgbClr val="170057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cs typeface="HarmonyOS Sans SC Regular" panose="00000400000000000000" charset="-122"/>
                <a:sym typeface="+mn-ea"/>
              </a:rPr>
              <a:t>｜</a:t>
            </a:r>
            <a:r>
              <a:rPr lang="en-US" altLang="zh-CN" sz="1400" cap="all">
                <a:solidFill>
                  <a:srgbClr val="170057"/>
                </a:solidFill>
                <a:latin typeface="HarmonyOS Sans SC" panose="00000400000000000000" charset="-122"/>
                <a:ea typeface="HarmonyOS Sans SC" panose="00000400000000000000" charset="-122"/>
                <a:cs typeface="HarmonyOS Sans SC Regular" panose="00000400000000000000" charset="-122"/>
                <a:sym typeface="+mn-ea"/>
              </a:rPr>
              <a:t>Advantage &amp; Benefit </a:t>
            </a:r>
            <a:endParaRPr lang="en-US" altLang="zh-CN" sz="1400" cap="all">
              <a:solidFill>
                <a:srgbClr val="170057"/>
              </a:solidFill>
              <a:uFillTx/>
              <a:latin typeface="HarmonyOS Sans SC" panose="00000400000000000000" charset="-122"/>
              <a:ea typeface="HarmonyOS Sans SC" panose="00000400000000000000" charset="-122"/>
              <a:cs typeface="HarmonyOS Sans SC Regular" panose="00000400000000000000" charset="-122"/>
              <a:sym typeface="+mn-ea"/>
            </a:endParaRPr>
          </a:p>
        </p:txBody>
      </p:sp>
      <p:sp>
        <p:nvSpPr>
          <p:cNvPr id="21" name="Text 7"/>
          <p:cNvSpPr/>
          <p:nvPr/>
        </p:nvSpPr>
        <p:spPr>
          <a:xfrm>
            <a:off x="1068705" y="3868420"/>
            <a:ext cx="1107440" cy="5454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3500" b="1">
                <a:solidFill>
                  <a:srgbClr val="1D005F"/>
                </a:solidFill>
                <a:latin typeface="HarmonyOS Sans SC" panose="00000400000000000000" charset="-122"/>
                <a:ea typeface="HarmonyOS Sans SC" panose="00000400000000000000" charset="-122"/>
                <a:cs typeface="Arial" panose="020B0604020202090204" pitchFamily="34" charset="-120"/>
              </a:rPr>
              <a:t>IP54</a:t>
            </a:r>
          </a:p>
        </p:txBody>
      </p:sp>
      <p:sp>
        <p:nvSpPr>
          <p:cNvPr id="23" name="Text 8"/>
          <p:cNvSpPr txBox="1"/>
          <p:nvPr/>
        </p:nvSpPr>
        <p:spPr>
          <a:xfrm>
            <a:off x="897890" y="4538980"/>
            <a:ext cx="1449070" cy="340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Protection</a:t>
            </a:r>
          </a:p>
        </p:txBody>
      </p:sp>
      <p:sp>
        <p:nvSpPr>
          <p:cNvPr id="25" name="Text 9"/>
          <p:cNvSpPr/>
          <p:nvPr/>
        </p:nvSpPr>
        <p:spPr>
          <a:xfrm>
            <a:off x="3541078" y="3868420"/>
            <a:ext cx="1179195" cy="54546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 fontScale="82500" lnSpcReduction="10000"/>
          </a:bodyPr>
          <a:lstStyle/>
          <a:p>
            <a:pPr algn="ctr"/>
            <a:r>
              <a:rPr lang="en-US" sz="4225" b="1">
                <a:solidFill>
                  <a:srgbClr val="1D005F"/>
                </a:solidFill>
                <a:latin typeface="Arial" panose="020B0604020202090204" pitchFamily="34" charset="0"/>
                <a:ea typeface="Arial" panose="020B0604020202090204" pitchFamily="34" charset="-122"/>
                <a:cs typeface="Arial" panose="020B0604020202090204" pitchFamily="34" charset="-120"/>
              </a:rPr>
              <a:t>1.5 m</a:t>
            </a:r>
            <a:endParaRPr lang="en-US" sz="4225"/>
          </a:p>
        </p:txBody>
      </p:sp>
      <p:sp>
        <p:nvSpPr>
          <p:cNvPr id="27" name="Text 10"/>
          <p:cNvSpPr txBox="1"/>
          <p:nvPr/>
        </p:nvSpPr>
        <p:spPr>
          <a:xfrm>
            <a:off x="3211190" y="4538980"/>
            <a:ext cx="1807119" cy="340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Drop-Tested</a:t>
            </a:r>
          </a:p>
        </p:txBody>
      </p:sp>
      <p:pic>
        <p:nvPicPr>
          <p:cNvPr id="3" name="图片 2" descr="Group 53926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680" y="2662555"/>
            <a:ext cx="999490" cy="999490"/>
          </a:xfrm>
          <a:prstGeom prst="rect">
            <a:avLst/>
          </a:prstGeom>
        </p:spPr>
      </p:pic>
      <p:pic>
        <p:nvPicPr>
          <p:cNvPr id="4" name="图片 3" descr="Group 53926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0930" y="2662555"/>
            <a:ext cx="999490" cy="9994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Volumes/S7/兆华电子/公司宣传/GTM/口袋机/销售ppt/素材/5.png5"/>
          <p:cNvPicPr>
            <a:picLocks noChangeAspect="1"/>
          </p:cNvPicPr>
          <p:nvPr/>
        </p:nvPicPr>
        <p:blipFill>
          <a:blip r:embed="rId4"/>
          <a:srcRect l="5" r="5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399020" y="-2280285"/>
            <a:ext cx="4064000" cy="914400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/>
            <a:endParaRPr lang="en-US" altLang="zh-CN" sz="1600" cap="all">
              <a:solidFill>
                <a:srgbClr val="FFFFFF"/>
              </a:solidFill>
              <a:uFillTx/>
              <a:latin typeface="HarmonyOS Sans SC" panose="00000400000000000000" charset="-122"/>
              <a:ea typeface="HarmonyOS Sans SC" panose="0000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4635" y="1625600"/>
            <a:ext cx="2315845" cy="1553845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/>
            <a:r>
              <a:rPr lang="en-US" altLang="zh-CN" sz="9600" b="1" cap="all">
                <a:solidFill>
                  <a:srgbClr val="00C5FF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03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15315" y="3091815"/>
            <a:ext cx="4195445" cy="1092200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400" b="1">
                <a:solidFill>
                  <a:schemeClr val="bg1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Applications </a:t>
            </a:r>
          </a:p>
        </p:txBody>
      </p:sp>
      <p:cxnSp>
        <p:nvCxnSpPr>
          <p:cNvPr id="2" name="直接连接符 1"/>
          <p:cNvCxnSpPr/>
          <p:nvPr/>
        </p:nvCxnSpPr>
        <p:spPr>
          <a:xfrm>
            <a:off x="761365" y="4594860"/>
            <a:ext cx="786765" cy="0"/>
          </a:xfrm>
          <a:prstGeom prst="line">
            <a:avLst/>
          </a:prstGeom>
          <a:ln w="41275">
            <a:solidFill>
              <a:srgbClr val="00C5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8" name="Afbeelding 7" descr="Protecting What Matters&#10;&#10;Door AI gegenereerde inhoud is mogelijk onjuist.">
            <a:extLst>
              <a:ext uri="{FF2B5EF4-FFF2-40B4-BE49-F238E27FC236}">
                <a16:creationId xmlns:a16="http://schemas.microsoft.com/office/drawing/2014/main" id="{B1983415-67B8-0870-F19B-DCE2703252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142" y="284434"/>
            <a:ext cx="2560443" cy="9674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hatGPT Image 2026年6月18日 15_36_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75" y="-10160"/>
            <a:ext cx="12195175" cy="6868160"/>
          </a:xfrm>
          <a:prstGeom prst="rect">
            <a:avLst/>
          </a:prstGeom>
        </p:spPr>
      </p:pic>
      <p:sp>
        <p:nvSpPr>
          <p:cNvPr id="30" name="TextBox 20"/>
          <p:cNvSpPr txBox="1"/>
          <p:nvPr>
            <p:custDataLst>
              <p:tags r:id="rId2"/>
            </p:custDataLst>
          </p:nvPr>
        </p:nvSpPr>
        <p:spPr>
          <a:xfrm>
            <a:off x="347345" y="1264285"/>
            <a:ext cx="429577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zh-CN" sz="3600" b="1">
                <a:solidFill>
                  <a:schemeClr val="bg1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Partial Discharge</a:t>
            </a:r>
            <a:r>
              <a:rPr lang="en-US" altLang="zh-CN" sz="3600" b="1">
                <a:solidFill>
                  <a:schemeClr val="bg1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 </a:t>
            </a:r>
            <a:r>
              <a:rPr lang="zh-CN" altLang="zh-CN" sz="3600" b="1">
                <a:solidFill>
                  <a:schemeClr val="bg1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Screening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47345" y="2495233"/>
            <a:ext cx="207772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000">
                <a:solidFill>
                  <a:srgbClr val="00C5FF"/>
                </a:solidFill>
                <a:latin typeface="HarmonyOS Sans SC" panose="00000400000000000000" charset="-122"/>
                <a:ea typeface="HarmonyOS Sans SC" panose="00000400000000000000" charset="-122"/>
              </a:rPr>
              <a:t>Point. Scan. See.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47345" y="2997200"/>
            <a:ext cx="4195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400">
              <a:solidFill>
                <a:schemeClr val="bg1"/>
              </a:solidFill>
              <a:latin typeface="HarmonyOS Sans SC" panose="00000400000000000000" charset="-122"/>
              <a:ea typeface="HarmonyOS Sans SC" panose="000004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7345" y="3901440"/>
            <a:ext cx="3384550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>
                <a:solidFill>
                  <a:srgbClr val="00C5FF"/>
                </a:solidFill>
                <a:latin typeface="HarmonyOS Sans SC" panose="00000400000000000000" charset="-122"/>
                <a:ea typeface="HarmonyOS Sans SC" panose="00000400000000000000" charset="-122"/>
              </a:rPr>
              <a:t>Non-contact PD Inspection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200">
              <a:solidFill>
                <a:schemeClr val="bg1"/>
              </a:solidFill>
              <a:latin typeface="HarmonyOS Sans SC" panose="00000400000000000000" charset="-122"/>
              <a:ea typeface="HarmonyOS Sans SC" panose="000004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7345" y="4454525"/>
            <a:ext cx="5297805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>
                <a:solidFill>
                  <a:srgbClr val="00C5FF"/>
                </a:solidFill>
                <a:latin typeface="HarmonyOS Sans SC" panose="00000400000000000000" charset="-122"/>
                <a:ea typeface="HarmonyOS Sans SC" panose="00000400000000000000" charset="-122"/>
              </a:rPr>
              <a:t>Real-time Visualization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200">
              <a:solidFill>
                <a:schemeClr val="bg1"/>
              </a:solidFill>
              <a:latin typeface="HarmonyOS Sans SC" panose="00000400000000000000" charset="-122"/>
              <a:ea typeface="HarmonyOS Sans SC" panose="000004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915" y="1530350"/>
            <a:ext cx="7034530" cy="3957955"/>
          </a:xfrm>
          <a:prstGeom prst="rect">
            <a:avLst/>
          </a:prstGeom>
          <a:ln>
            <a:solidFill>
              <a:srgbClr val="00C5FF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347345" y="5007610"/>
            <a:ext cx="52978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>
                <a:solidFill>
                  <a:srgbClr val="00C5FF"/>
                </a:solidFill>
                <a:latin typeface="HarmonyOS Sans SC" panose="00000400000000000000" charset="-122"/>
                <a:ea typeface="HarmonyOS Sans SC" panose="00000400000000000000" charset="-122"/>
              </a:rPr>
              <a:t>Easy Problem Localization</a:t>
            </a:r>
            <a:endParaRPr lang="en-US" altLang="zh-CN" sz="1200">
              <a:solidFill>
                <a:schemeClr val="bg1"/>
              </a:solidFill>
              <a:latin typeface="HarmonyOS Sans SC" panose="00000400000000000000" charset="-122"/>
              <a:ea typeface="HarmonyOS Sans SC" panose="000004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02565" y="201930"/>
            <a:ext cx="1533525" cy="3067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zh-CN" altLang="en-US" sz="1400" b="1" cap="all">
                <a:solidFill>
                  <a:srgbClr val="00C5FF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｜</a:t>
            </a:r>
            <a:r>
              <a:rPr lang="en-US" altLang="zh-CN" sz="1400" cap="all">
                <a:solidFill>
                  <a:srgbClr val="00C5FF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Application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1281410" y="-1041400"/>
            <a:ext cx="4064000" cy="914400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/>
            <a:endParaRPr lang="en-US" altLang="zh-CN" sz="1600" cap="all">
              <a:solidFill>
                <a:srgbClr val="FFFFFF"/>
              </a:solidFill>
              <a:uFillTx/>
              <a:latin typeface="HarmonyOS Sans SC" panose="00000400000000000000" charset="-122"/>
              <a:ea typeface="HarmonyOS Sans SC" panose="000004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hatGPT Image 2026年6月18日 15_36_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75" y="-10160"/>
            <a:ext cx="12195175" cy="6868160"/>
          </a:xfrm>
          <a:prstGeom prst="rect">
            <a:avLst/>
          </a:prstGeom>
        </p:spPr>
      </p:pic>
      <p:sp>
        <p:nvSpPr>
          <p:cNvPr id="30" name="TextBox 20"/>
          <p:cNvSpPr txBox="1"/>
          <p:nvPr>
            <p:custDataLst>
              <p:tags r:id="rId2"/>
            </p:custDataLst>
          </p:nvPr>
        </p:nvSpPr>
        <p:spPr>
          <a:xfrm>
            <a:off x="357505" y="1282065"/>
            <a:ext cx="473837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3600" b="1">
                <a:solidFill>
                  <a:schemeClr val="bg1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Gas / Compressed Air / Vacuum Leak Detection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57505" y="3090545"/>
            <a:ext cx="403860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000">
                <a:solidFill>
                  <a:srgbClr val="00C5FF"/>
                </a:solidFill>
                <a:latin typeface="HarmonyOS Sans SC" panose="00000400000000000000" charset="-122"/>
                <a:ea typeface="HarmonyOS Sans SC" panose="00000400000000000000" charset="-122"/>
              </a:rPr>
              <a:t>Detect leaks earlier. Repair faster. Save energy.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57505" y="3964305"/>
            <a:ext cx="42017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>
                <a:solidFill>
                  <a:srgbClr val="00C5FF"/>
                </a:solidFill>
                <a:latin typeface="HarmonyOS Sans SC" panose="00000400000000000000" charset="-122"/>
                <a:ea typeface="HarmonyOS Sans SC" panose="00000400000000000000" charset="-122"/>
              </a:rPr>
              <a:t>Portable inspection</a:t>
            </a:r>
            <a:endParaRPr lang="en-US" altLang="zh-CN" sz="1200">
              <a:solidFill>
                <a:schemeClr val="bg1"/>
              </a:solidFill>
              <a:latin typeface="HarmonyOS Sans SC" panose="00000400000000000000" charset="-122"/>
              <a:ea typeface="HarmonyOS Sans SC" panose="000004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7505" y="4504690"/>
            <a:ext cx="4548505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>
                <a:solidFill>
                  <a:srgbClr val="00C5FF"/>
                </a:solidFill>
                <a:latin typeface="HarmonyOS Sans SC" panose="00000400000000000000" charset="-122"/>
                <a:ea typeface="HarmonyOS Sans SC" panose="00000400000000000000" charset="-122"/>
              </a:rPr>
              <a:t>Fast leak detection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200">
              <a:solidFill>
                <a:schemeClr val="bg1"/>
              </a:solidFill>
              <a:latin typeface="HarmonyOS Sans SC" panose="00000400000000000000" charset="-122"/>
              <a:ea typeface="HarmonyOS Sans SC" panose="000004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7505" y="5045075"/>
            <a:ext cx="35350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>
                <a:solidFill>
                  <a:srgbClr val="00C5FF"/>
                </a:solidFill>
                <a:latin typeface="HarmonyOS Sans SC" panose="00000400000000000000" charset="-122"/>
                <a:ea typeface="HarmonyOS Sans SC" panose="00000400000000000000" charset="-122"/>
              </a:rPr>
              <a:t>Lower energy loss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02565" y="201930"/>
            <a:ext cx="1533525" cy="3067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zh-CN" altLang="en-US" sz="1400" b="1" cap="all">
                <a:solidFill>
                  <a:srgbClr val="00C5FF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｜</a:t>
            </a:r>
            <a:r>
              <a:rPr lang="en-US" altLang="zh-CN" sz="1400" cap="all">
                <a:solidFill>
                  <a:srgbClr val="00C5FF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Application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047615" y="1452245"/>
            <a:ext cx="6775450" cy="4065905"/>
          </a:xfrm>
          <a:prstGeom prst="rect">
            <a:avLst/>
          </a:prstGeom>
          <a:ln w="12700" cap="flat" cmpd="sng">
            <a:solidFill>
              <a:srgbClr val="00C5FF"/>
            </a:solidFill>
            <a:prstDash val="solid"/>
          </a:ln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hatGPT Image 2026年6月18日 15_36_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75" y="-10160"/>
            <a:ext cx="12195175" cy="6867525"/>
          </a:xfrm>
          <a:prstGeom prst="rect">
            <a:avLst/>
          </a:prstGeom>
        </p:spPr>
      </p:pic>
      <p:sp>
        <p:nvSpPr>
          <p:cNvPr id="30" name="TextBox 20"/>
          <p:cNvSpPr txBox="1"/>
          <p:nvPr>
            <p:custDataLst>
              <p:tags r:id="rId2"/>
            </p:custDataLst>
          </p:nvPr>
        </p:nvSpPr>
        <p:spPr>
          <a:xfrm>
            <a:off x="440055" y="1397635"/>
            <a:ext cx="473837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3600" b="1">
                <a:solidFill>
                  <a:schemeClr val="bg1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Abnormal Noise Location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40055" y="2600325"/>
            <a:ext cx="403860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000">
                <a:solidFill>
                  <a:srgbClr val="00C5FF"/>
                </a:solidFill>
                <a:latin typeface="HarmonyOS Sans SC" panose="00000400000000000000" charset="-122"/>
                <a:ea typeface="HarmonyOS Sans SC" panose="00000400000000000000" charset="-122"/>
              </a:rPr>
              <a:t>Hear the issue. Pinpoint the source.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40055" y="4079875"/>
            <a:ext cx="4201795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>
                <a:solidFill>
                  <a:srgbClr val="00C5FF"/>
                </a:solidFill>
                <a:latin typeface="HarmonyOS Sans SC" panose="00000400000000000000" charset="-122"/>
                <a:ea typeface="HarmonyOS Sans SC" panose="00000400000000000000" charset="-122"/>
              </a:rPr>
              <a:t>Fast Source Localization</a:t>
            </a:r>
            <a:endParaRPr lang="en-US" altLang="zh-CN" sz="1200">
              <a:solidFill>
                <a:schemeClr val="bg1"/>
              </a:solidFill>
              <a:latin typeface="HarmonyOS Sans SC" panose="00000400000000000000" charset="-122"/>
              <a:ea typeface="HarmonyOS Sans SC" panose="00000400000000000000" charset="-12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200">
              <a:solidFill>
                <a:schemeClr val="bg1"/>
              </a:solidFill>
              <a:latin typeface="HarmonyOS Sans SC" panose="00000400000000000000" charset="-122"/>
              <a:ea typeface="HarmonyOS Sans SC" panose="000004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0055" y="4504690"/>
            <a:ext cx="4465955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>
                <a:solidFill>
                  <a:srgbClr val="00C5FF"/>
                </a:solidFill>
                <a:latin typeface="HarmonyOS Sans SC" panose="00000400000000000000" charset="-122"/>
                <a:ea typeface="HarmonyOS Sans SC" panose="00000400000000000000" charset="-122"/>
              </a:rPr>
              <a:t>Real Time Acoustic Imaging, Less Guesswork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200">
              <a:solidFill>
                <a:schemeClr val="bg1"/>
              </a:solidFill>
              <a:latin typeface="HarmonyOS Sans SC" panose="00000400000000000000" charset="-122"/>
              <a:ea typeface="HarmonyOS Sans SC" panose="000004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0055" y="5160645"/>
            <a:ext cx="4201795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>
                <a:solidFill>
                  <a:srgbClr val="00C5FF"/>
                </a:solidFill>
                <a:latin typeface="HarmonyOS Sans SC" panose="00000400000000000000" charset="-122"/>
                <a:ea typeface="HarmonyOS Sans SC" panose="00000400000000000000" charset="-122"/>
              </a:rPr>
              <a:t>More Efficient Repairs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200">
              <a:solidFill>
                <a:schemeClr val="bg1"/>
              </a:solidFill>
              <a:latin typeface="HarmonyOS Sans SC" panose="00000400000000000000" charset="-122"/>
              <a:ea typeface="HarmonyOS Sans SC" panose="000004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02565" y="201930"/>
            <a:ext cx="1533525" cy="3067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zh-CN" altLang="en-US" sz="1400" b="1" cap="all">
                <a:solidFill>
                  <a:srgbClr val="00C5FF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｜</a:t>
            </a:r>
            <a:r>
              <a:rPr lang="en-US" altLang="zh-CN" sz="1400" cap="all">
                <a:solidFill>
                  <a:srgbClr val="00C5FF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Application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728845" y="1460500"/>
            <a:ext cx="6982460" cy="4189730"/>
          </a:xfrm>
          <a:prstGeom prst="rect">
            <a:avLst/>
          </a:prstGeom>
          <a:ln>
            <a:solidFill>
              <a:srgbClr val="00C5FF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440055" y="3310890"/>
            <a:ext cx="4201160" cy="7200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en-US" altLang="zh-CN" sz="1400">
              <a:solidFill>
                <a:schemeClr val="bg1"/>
              </a:solidFill>
              <a:latin typeface="HarmonyOS Sans SC" panose="00000400000000000000" charset="-122"/>
              <a:ea typeface="HarmonyOS Sans SC" panose="000004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/Volumes/S7/兆华电子/公司宣传/GTM/口袋机/销售ppt/素材/ChatGPT Image 2026年6月22日 09_09_56.pngChatGPT Image 2026年6月22日 09_09_56"/>
          <p:cNvPicPr>
            <a:picLocks noChangeAspect="1"/>
          </p:cNvPicPr>
          <p:nvPr/>
        </p:nvPicPr>
        <p:blipFill>
          <a:blip r:embed="rId4"/>
          <a:srcRect t="423" b="423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02565" y="201930"/>
            <a:ext cx="3420745" cy="3067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zh-CN" altLang="en-US" sz="1400" b="1" cap="all">
                <a:solidFill>
                  <a:srgbClr val="170057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cs typeface="HarmonyOS Sans SC Regular" panose="00000400000000000000" charset="-122"/>
                <a:sym typeface="+mn-ea"/>
              </a:rPr>
              <a:t>｜</a:t>
            </a:r>
            <a:r>
              <a:rPr lang="en-US" altLang="zh-CN" sz="1400" cap="all">
                <a:solidFill>
                  <a:srgbClr val="170057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cs typeface="HarmonyOS Sans SC Regular" panose="00000400000000000000" charset="-122"/>
                <a:sym typeface="+mn-ea"/>
              </a:rPr>
              <a:t>Application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0" y="556895"/>
            <a:ext cx="12192000" cy="7581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zh-CN" sz="4000" b="1">
                <a:solidFill>
                  <a:srgbClr val="170057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Non-Contact Acoustic Imaging Inspection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065145" y="126936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Safer distance, faster decisions, accurate localization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27785" y="3072765"/>
            <a:ext cx="22961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Compressed Air and Vacuum Leaks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958580" y="3072765"/>
            <a:ext cx="2496185" cy="6451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Partial Discharge</a:t>
            </a:r>
          </a:p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Screening</a:t>
            </a:r>
            <a:endParaRPr lang="en-US" altLang="zh-CN" sz="1600">
              <a:solidFill>
                <a:schemeClr val="tx1">
                  <a:lumMod val="65000"/>
                  <a:lumOff val="35000"/>
                </a:schemeClr>
              </a:solidFill>
              <a:latin typeface="HarmonyOS Sans SC" panose="00000400000000000000" charset="-122"/>
              <a:ea typeface="HarmonyOS Sans SC" panose="0000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27785" y="5554980"/>
            <a:ext cx="2295525" cy="6451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HVAC</a:t>
            </a:r>
          </a:p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Troubleshooting</a:t>
            </a:r>
            <a:endParaRPr lang="en-US" altLang="zh-CN" sz="1600">
              <a:solidFill>
                <a:schemeClr val="tx1">
                  <a:lumMod val="65000"/>
                  <a:lumOff val="35000"/>
                </a:schemeClr>
              </a:solidFill>
              <a:latin typeface="HarmonyOS Sans SC" panose="00000400000000000000" charset="-122"/>
              <a:ea typeface="HarmonyOS Sans SC" panose="0000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58579" y="5554980"/>
            <a:ext cx="2172063" cy="6451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Automotive</a:t>
            </a:r>
          </a:p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Noise Diagnosis</a:t>
            </a:r>
            <a:endParaRPr lang="en-US" altLang="zh-CN" sz="1600">
              <a:solidFill>
                <a:schemeClr val="tx1">
                  <a:lumMod val="65000"/>
                  <a:lumOff val="35000"/>
                </a:schemeClr>
              </a:solidFill>
              <a:latin typeface="HarmonyOS Sans SC" panose="00000400000000000000" charset="-122"/>
              <a:ea typeface="HarmonyOS Sans SC" panose="00000400000000000000" charset="-122"/>
              <a:sym typeface="+mn-ea"/>
            </a:endParaRPr>
          </a:p>
        </p:txBody>
      </p:sp>
      <p:pic>
        <p:nvPicPr>
          <p:cNvPr id="10" name="Afbeelding 9" descr="The image shows a CRYSTALODE C2025 model camera with a built-in sound level meter, featuring a digital display and a grille with sound holes, likely used for measuring noise levels in industrial environments.&#10;&#10;Door AI gegenereerde inhoud is mogelijk onjuist.">
            <a:extLst>
              <a:ext uri="{FF2B5EF4-FFF2-40B4-BE49-F238E27FC236}">
                <a16:creationId xmlns:a16="http://schemas.microsoft.com/office/drawing/2014/main" id="{D3DC640F-19A8-5F69-0FD5-B12CB84632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90" r="2493"/>
          <a:stretch>
            <a:fillRect/>
          </a:stretch>
        </p:blipFill>
        <p:spPr>
          <a:xfrm>
            <a:off x="4149892" y="2996999"/>
            <a:ext cx="3892216" cy="215206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Volumes/S7/兆华电子/公司宣传/GTM/口袋机/销售ppt/素材/5.png5"/>
          <p:cNvPicPr>
            <a:picLocks noChangeAspect="1"/>
          </p:cNvPicPr>
          <p:nvPr/>
        </p:nvPicPr>
        <p:blipFill>
          <a:blip r:embed="rId4"/>
          <a:srcRect l="5" r="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399020" y="-2280285"/>
            <a:ext cx="4064000" cy="914400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/>
            <a:endParaRPr lang="en-US" altLang="zh-CN" sz="1600" cap="all">
              <a:solidFill>
                <a:srgbClr val="FFFFFF"/>
              </a:solidFill>
              <a:uFillTx/>
              <a:latin typeface="HarmonyOS Sans SC" panose="00000400000000000000" charset="-122"/>
              <a:ea typeface="HarmonyOS Sans SC" panose="0000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4635" y="1625600"/>
            <a:ext cx="2315845" cy="1553845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/>
            <a:r>
              <a:rPr lang="en-US" altLang="zh-CN" sz="9600" b="1" cap="all">
                <a:solidFill>
                  <a:srgbClr val="00C5FF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04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15315" y="3091815"/>
            <a:ext cx="6120130" cy="1092200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4400" b="1">
                <a:solidFill>
                  <a:schemeClr val="bg1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CRY8024 vs CRY8025</a:t>
            </a:r>
          </a:p>
        </p:txBody>
      </p:sp>
      <p:cxnSp>
        <p:nvCxnSpPr>
          <p:cNvPr id="2" name="直接连接符 1"/>
          <p:cNvCxnSpPr/>
          <p:nvPr/>
        </p:nvCxnSpPr>
        <p:spPr>
          <a:xfrm>
            <a:off x="761365" y="4594860"/>
            <a:ext cx="786765" cy="0"/>
          </a:xfrm>
          <a:prstGeom prst="line">
            <a:avLst/>
          </a:prstGeom>
          <a:ln w="41275">
            <a:solidFill>
              <a:srgbClr val="00C5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8" name="Afbeelding 7" descr="Protecting What Matters&#10;&#10;Door AI gegenereerde inhoud is mogelijk onjuist.">
            <a:extLst>
              <a:ext uri="{FF2B5EF4-FFF2-40B4-BE49-F238E27FC236}">
                <a16:creationId xmlns:a16="http://schemas.microsoft.com/office/drawing/2014/main" id="{EFFD41C4-5A16-5CE9-DA64-5580D3436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142" y="284434"/>
            <a:ext cx="2560443" cy="9674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85470" y="1805940"/>
          <a:ext cx="11036300" cy="3730371"/>
        </p:xfrm>
        <a:graphic>
          <a:graphicData uri="http://schemas.openxmlformats.org/drawingml/2006/table">
            <a:tbl>
              <a:tblPr firstRow="1" bandCol="1">
                <a:tableStyleId>{215BAC96-DEEC-46F0-9A22-002D3F39CEF9}</a:tableStyleId>
              </a:tblPr>
              <a:tblGrid>
                <a:gridCol w="335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0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95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CRY8024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CRY8025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Positioning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Quick locate + quick mobile reporting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Analysis, assessment + formal delivery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Recommended users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Frontline inspectors, self-purchased users, lightly skilled teams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Distributors, OEMs, industrial customers, technical service teams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Basic leak detection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Basic PD detection / localization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Quick mobile reporting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Leakage assessment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" panose="00000400000000000000" charset="-122"/>
                          <a:ea typeface="HarmonyOS Sans SC" panose="00000400000000000000" charset="-122"/>
                          <a:cs typeface="HarmonyOS Sans SC Regular" panose="00000400000000000000" charset="-122"/>
                        </a:rPr>
                        <a:t>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PC software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" panose="00000400000000000000" charset="-122"/>
                          <a:ea typeface="HarmonyOS Sans SC" panose="00000400000000000000" charset="-122"/>
                          <a:cs typeface="HarmonyOS Sans SC Regular" panose="00000400000000000000" charset="-122"/>
                        </a:rPr>
                        <a:t>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Professional report output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" panose="00000400000000000000" charset="-122"/>
                          <a:ea typeface="HarmonyOS Sans SC" panose="00000400000000000000" charset="-122"/>
                          <a:cs typeface="HarmonyOS Sans SC Regular" panose="00000400000000000000" charset="-122"/>
                        </a:rPr>
                        <a:t>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None/>
                      </a:pPr>
                      <a:r>
                        <a:rPr lang="en-US" altLang="zh-CN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armonyOS Sans SC Regular" panose="00000400000000000000" charset="-122"/>
                          <a:ea typeface="HarmonyOS Sans SC Regular" panose="00000400000000000000" charset="-122"/>
                        </a:rPr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6" name="图片 25" descr="FINAL_LOGOS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9025" y="230505"/>
            <a:ext cx="1856740" cy="24955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02565" y="201930"/>
            <a:ext cx="3420745" cy="3067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zh-CN" altLang="en-US" sz="1400" b="1" cap="all">
                <a:solidFill>
                  <a:srgbClr val="170057"/>
                </a:solidFill>
                <a:uFillTx/>
                <a:latin typeface="HarmonyOS Sans SC Regular" panose="00000400000000000000" charset="-122"/>
                <a:ea typeface="HarmonyOS Sans SC Regular" panose="00000400000000000000" charset="-122"/>
                <a:cs typeface="HarmonyOS Sans SC Regular" panose="00000400000000000000" charset="-122"/>
                <a:sym typeface="+mn-ea"/>
              </a:rPr>
              <a:t>｜</a:t>
            </a:r>
            <a:r>
              <a:rPr lang="en-US" altLang="zh-CN" sz="1400" cap="all">
                <a:solidFill>
                  <a:srgbClr val="170057"/>
                </a:solidFill>
                <a:uFillTx/>
                <a:latin typeface="HarmonyOS Sans SC Regular" panose="00000400000000000000" charset="-122"/>
                <a:ea typeface="HarmonyOS Sans SC Regular" panose="00000400000000000000" charset="-122"/>
                <a:cs typeface="HarmonyOS Sans SC Regular" panose="00000400000000000000" charset="-122"/>
                <a:sym typeface="+mn-ea"/>
              </a:rPr>
              <a:t>CRY8024 vs CRY8025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55625" y="681355"/>
            <a:ext cx="6084570" cy="7562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zh-CN" sz="4000" b="1">
                <a:solidFill>
                  <a:srgbClr val="170057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Choose the Right Model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77215" y="1352550"/>
            <a:ext cx="105156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 Regular" panose="00000400000000000000" charset="-122"/>
                <a:ea typeface="HarmonyOS Sans SC Regular" panose="00000400000000000000" charset="-122"/>
                <a:cs typeface="HarmonyOS Sans SC Regular" panose="00000400000000000000" charset="-122"/>
                <a:sym typeface="+mn-ea"/>
              </a:rPr>
              <a:t>Fast field inspection or professional analysis — select the workflow that fits your team.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584835" y="5938520"/>
            <a:ext cx="11036300" cy="474980"/>
            <a:chOff x="1320" y="9434"/>
            <a:chExt cx="16560" cy="748"/>
          </a:xfrm>
        </p:grpSpPr>
        <p:sp>
          <p:nvSpPr>
            <p:cNvPr id="9" name="圆角矩形 8"/>
            <p:cNvSpPr/>
            <p:nvPr/>
          </p:nvSpPr>
          <p:spPr>
            <a:xfrm>
              <a:off x="1334" y="9434"/>
              <a:ext cx="16545" cy="748"/>
            </a:xfrm>
            <a:prstGeom prst="roundRect">
              <a:avLst/>
            </a:prstGeom>
            <a:solidFill>
              <a:srgbClr val="170057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armonyOS Sans SC Regular" panose="00000400000000000000" charset="-122"/>
                <a:ea typeface="HarmonyOS Sans SC Regular" panose="00000400000000000000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20" y="9551"/>
              <a:ext cx="16560" cy="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latin typeface="HarmonyOS Sans SC Regular" panose="00000400000000000000" charset="-122"/>
                  <a:ea typeface="HarmonyOS Sans SC Regular" panose="00000400000000000000" charset="-122"/>
                </a:rPr>
                <a:t>CRY8024 for fast field work. CRY8025 for complete analysis and reporting.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Volumes/S7/兆华电子/公司宣传/GTM/口袋机/销售ppt/素材/5.png5"/>
          <p:cNvPicPr>
            <a:picLocks noChangeAspect="1"/>
          </p:cNvPicPr>
          <p:nvPr/>
        </p:nvPicPr>
        <p:blipFill>
          <a:blip r:embed="rId4"/>
          <a:srcRect l="5" r="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399020" y="-2280285"/>
            <a:ext cx="4064000" cy="914400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/>
            <a:endParaRPr lang="en-US" altLang="zh-CN" sz="1600" cap="all">
              <a:solidFill>
                <a:srgbClr val="FFFFFF"/>
              </a:solidFill>
              <a:uFillTx/>
              <a:latin typeface="HarmonyOS Sans SC" panose="00000400000000000000" charset="-122"/>
              <a:ea typeface="HarmonyOS Sans SC" panose="0000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4635" y="1625600"/>
            <a:ext cx="2315845" cy="1553845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/>
            <a:r>
              <a:rPr lang="en-US" altLang="zh-CN" sz="9600" b="1" cap="all">
                <a:solidFill>
                  <a:srgbClr val="00C5FF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04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15315" y="3091815"/>
            <a:ext cx="6120130" cy="1092200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4400" b="1">
                <a:solidFill>
                  <a:schemeClr val="bg1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Advantages</a:t>
            </a:r>
          </a:p>
        </p:txBody>
      </p:sp>
      <p:cxnSp>
        <p:nvCxnSpPr>
          <p:cNvPr id="2" name="直接连接符 1"/>
          <p:cNvCxnSpPr/>
          <p:nvPr/>
        </p:nvCxnSpPr>
        <p:spPr>
          <a:xfrm>
            <a:off x="761365" y="4594860"/>
            <a:ext cx="786765" cy="0"/>
          </a:xfrm>
          <a:prstGeom prst="line">
            <a:avLst/>
          </a:prstGeom>
          <a:ln w="41275">
            <a:solidFill>
              <a:srgbClr val="00C5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8" name="Afbeelding 7" descr="Protecting What Matters&#10;&#10;Door AI gegenereerde inhoud is mogelijk onjuist.">
            <a:extLst>
              <a:ext uri="{FF2B5EF4-FFF2-40B4-BE49-F238E27FC236}">
                <a16:creationId xmlns:a16="http://schemas.microsoft.com/office/drawing/2014/main" id="{2E6F3C58-684A-5315-F7A1-2960F201A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142" y="284434"/>
            <a:ext cx="2560443" cy="9674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13715" y="3297555"/>
            <a:ext cx="1856740" cy="869950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solidFill>
                  <a:srgbClr val="FFFFFF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Overview</a:t>
            </a:r>
            <a:endParaRPr lang="en-US" altLang="zh-CN" cap="all">
              <a:solidFill>
                <a:srgbClr val="FFFFFF"/>
              </a:solidFill>
              <a:uFillTx/>
              <a:latin typeface="HarmonyOS Sans SC" panose="00000400000000000000" charset="-122"/>
              <a:ea typeface="HarmonyOS Sans SC" panose="00000400000000000000" charset="-122"/>
              <a:cs typeface="HarmonyOS Sans SC Regular" panose="0000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28925" y="3297555"/>
            <a:ext cx="1856740" cy="869950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solidFill>
                  <a:srgbClr val="FFFFFF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cs typeface="HarmonyOS Sans SC Regular" panose="00000400000000000000" charset="-122"/>
                <a:sym typeface="+mn-ea"/>
              </a:rPr>
              <a:t>Benefit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44135" y="3297555"/>
            <a:ext cx="1856740" cy="869950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solidFill>
                  <a:srgbClr val="FFFFFF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cs typeface="HarmonyOS Sans SC Regular" panose="00000400000000000000" charset="-122"/>
                <a:sym typeface="+mn-ea"/>
              </a:rPr>
              <a:t>Application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459345" y="3297555"/>
            <a:ext cx="1856740" cy="869950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>
                <a:solidFill>
                  <a:srgbClr val="FFFFFF"/>
                </a:solidFill>
                <a:latin typeface="HarmonyOS Sans SC" panose="00000400000000000000" charset="-122"/>
                <a:ea typeface="HarmonyOS Sans SC" panose="00000400000000000000" charset="-122"/>
                <a:cs typeface="HarmonyOS Sans SC Regular" panose="00000400000000000000" charset="-122"/>
                <a:sym typeface="+mn-ea"/>
              </a:rPr>
              <a:t>Advantage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774555" y="3297555"/>
            <a:ext cx="1856740" cy="869950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solidFill>
                  <a:srgbClr val="FFFFFF"/>
                </a:solidFill>
                <a:latin typeface="HarmonyOS Sans SC" panose="00000400000000000000" charset="-122"/>
                <a:ea typeface="HarmonyOS Sans SC" panose="00000400000000000000" charset="-122"/>
                <a:cs typeface="HarmonyOS Sans SC Regular" panose="00000400000000000000" charset="-122"/>
                <a:sym typeface="+mn-ea"/>
              </a:rPr>
              <a:t>Thank you!</a:t>
            </a:r>
            <a:endParaRPr lang="en-US" altLang="zh-CN">
              <a:solidFill>
                <a:srgbClr val="FFFFFF"/>
              </a:solidFill>
              <a:uFillTx/>
              <a:latin typeface="HarmonyOS Sans SC" panose="00000400000000000000" charset="-122"/>
              <a:ea typeface="HarmonyOS Sans SC" panose="00000400000000000000" charset="-122"/>
              <a:cs typeface="HarmonyOS Sans SC Regular" panose="000004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009120" y="-918210"/>
            <a:ext cx="4064000" cy="914400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/>
            <a:endParaRPr lang="en-US" altLang="zh-CN" sz="1600" cap="all">
              <a:solidFill>
                <a:srgbClr val="FFFFFF"/>
              </a:solidFill>
              <a:uFillTx/>
              <a:latin typeface="HarmonyOS Sans SC" panose="00000400000000000000" charset="-122"/>
              <a:ea typeface="HarmonyOS Sans SC" panose="000004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2565" y="201930"/>
            <a:ext cx="3420745" cy="3067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zh-CN" altLang="en-US" sz="1400" b="1" cap="all">
                <a:solidFill>
                  <a:srgbClr val="FFFFFF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cs typeface="HarmonyOS Sans SC Regular" panose="00000400000000000000" charset="-122"/>
                <a:sym typeface="+mn-ea"/>
              </a:rPr>
              <a:t>｜</a:t>
            </a:r>
            <a:r>
              <a:rPr lang="en-US" altLang="zh-CN" sz="1400" cap="all">
                <a:solidFill>
                  <a:srgbClr val="FFFFFF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cs typeface="HarmonyOS Sans SC Regular" panose="00000400000000000000" charset="-122"/>
                <a:sym typeface="+mn-ea"/>
              </a:rPr>
              <a:t>Table of Contents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0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圆角矩形 46"/>
          <p:cNvSpPr/>
          <p:nvPr/>
        </p:nvSpPr>
        <p:spPr>
          <a:xfrm>
            <a:off x="6329680" y="853440"/>
            <a:ext cx="5459095" cy="5502275"/>
          </a:xfrm>
          <a:prstGeom prst="roundRect">
            <a:avLst>
              <a:gd name="adj" fmla="val 48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圆角矩形 45"/>
          <p:cNvSpPr/>
          <p:nvPr/>
        </p:nvSpPr>
        <p:spPr>
          <a:xfrm>
            <a:off x="391795" y="853440"/>
            <a:ext cx="5681345" cy="5502275"/>
          </a:xfrm>
          <a:prstGeom prst="roundRect">
            <a:avLst>
              <a:gd name="adj" fmla="val 4848"/>
            </a:avLst>
          </a:prstGeom>
          <a:solidFill>
            <a:schemeClr val="bg1">
              <a:lumMod val="95000"/>
            </a:schemeClr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560070" y="1077595"/>
            <a:ext cx="5359400" cy="4279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zh-CN" sz="2400" b="1">
                <a:solidFill>
                  <a:srgbClr val="170057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Real-time Leak Rate Quantification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560070" y="1847489"/>
            <a:ext cx="3564255" cy="3067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1600">
                <a:solidFill>
                  <a:srgbClr val="170057"/>
                </a:solidFill>
                <a:latin typeface="HarmonyOS Sans SC" panose="00000400000000000000" charset="-122"/>
                <a:ea typeface="HarmonyOS Sans SC" panose="00000400000000000000" charset="-122"/>
              </a:rPr>
              <a:t>Evaluate leaks. Prioritize repairs.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202565" y="201930"/>
            <a:ext cx="3420745" cy="3067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zh-CN" altLang="en-US" sz="1400" b="1" cap="all">
                <a:solidFill>
                  <a:schemeClr val="bg1"/>
                </a:solidFill>
                <a:uFillTx/>
                <a:latin typeface="HarmonyOS Sans SC Regular" panose="00000400000000000000" charset="-122"/>
                <a:ea typeface="HarmonyOS Sans SC Regular" panose="00000400000000000000" charset="-122"/>
                <a:cs typeface="HarmonyOS Sans SC Regular" panose="00000400000000000000" charset="-122"/>
                <a:sym typeface="+mn-ea"/>
              </a:rPr>
              <a:t>｜</a:t>
            </a:r>
            <a:r>
              <a:rPr lang="en-US" altLang="zh-CN" sz="1400" cap="all">
                <a:solidFill>
                  <a:schemeClr val="bg1"/>
                </a:solidFill>
                <a:uFillTx/>
                <a:latin typeface="HarmonyOS Sans SC Regular" panose="00000400000000000000" charset="-122"/>
                <a:ea typeface="HarmonyOS Sans SC Regular" panose="00000400000000000000" charset="-122"/>
                <a:cs typeface="HarmonyOS Sans SC Regular" panose="00000400000000000000" charset="-122"/>
                <a:sym typeface="+mn-ea"/>
              </a:rPr>
              <a:t>CRY8025 Advantage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6552565" y="1077595"/>
            <a:ext cx="5359400" cy="4279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>
                <a:solidFill>
                  <a:srgbClr val="170057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PC Software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6552565" y="1548130"/>
            <a:ext cx="5358765" cy="4273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1600">
                <a:solidFill>
                  <a:srgbClr val="170057"/>
                </a:solidFill>
                <a:latin typeface="HarmonyOS Sans SC" panose="00000400000000000000" charset="-122"/>
                <a:ea typeface="HarmonyOS Sans SC" panose="00000400000000000000" charset="-122"/>
              </a:rPr>
              <a:t>Post-process data and deliver professional reports.</a:t>
            </a:r>
          </a:p>
        </p:txBody>
      </p:sp>
      <p:pic>
        <p:nvPicPr>
          <p:cNvPr id="48" name="图片 47" descr="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85" y="2265549"/>
            <a:ext cx="240030" cy="240030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924560" y="2224591"/>
            <a:ext cx="3564255" cy="3067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</a:rPr>
              <a:t>Evaluate leaks. Prioritize repairs.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924560" y="2486211"/>
            <a:ext cx="4100195" cy="3060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</a:rPr>
              <a:t>Get precise leak rate data for every detected gas leak.</a:t>
            </a:r>
          </a:p>
        </p:txBody>
      </p:sp>
      <p:pic>
        <p:nvPicPr>
          <p:cNvPr id="51" name="图片 50" descr="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85" y="2896739"/>
            <a:ext cx="240030" cy="240030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924560" y="2846256"/>
            <a:ext cx="4241165" cy="3067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</a:rPr>
              <a:t>Estimate economic loss automatically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918845" y="3126926"/>
            <a:ext cx="4676775" cy="3060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</a:rPr>
              <a:t>Calculate annual energy cost based on real operating data.</a:t>
            </a:r>
          </a:p>
        </p:txBody>
      </p:sp>
      <p:pic>
        <p:nvPicPr>
          <p:cNvPr id="55" name="图片 54" descr="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85" y="3520944"/>
            <a:ext cx="240030" cy="240030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913130" y="3467921"/>
            <a:ext cx="4241165" cy="3067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</a:rPr>
              <a:t>Support repair prioritization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918845" y="3742241"/>
            <a:ext cx="4676775" cy="3060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</a:rPr>
              <a:t>Focus on high-impact leaks and maximize returns.</a:t>
            </a:r>
          </a:p>
        </p:txBody>
      </p:sp>
      <p:sp>
        <p:nvSpPr>
          <p:cNvPr id="59" name="圆角矩形 58"/>
          <p:cNvSpPr/>
          <p:nvPr/>
        </p:nvSpPr>
        <p:spPr>
          <a:xfrm>
            <a:off x="665480" y="4145280"/>
            <a:ext cx="5133975" cy="1539240"/>
          </a:xfrm>
          <a:prstGeom prst="roundRect">
            <a:avLst>
              <a:gd name="adj" fmla="val 4848"/>
            </a:avLst>
          </a:prstGeom>
          <a:solidFill>
            <a:srgbClr val="170057">
              <a:alpha val="11000"/>
            </a:srgbClr>
          </a:solidFill>
          <a:ln w="12700" cap="flat" cmpd="sng">
            <a:solidFill>
              <a:srgbClr val="170057">
                <a:alpha val="59000"/>
              </a:srgbClr>
            </a:solidFill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0" name="直接连接符 59"/>
          <p:cNvCxnSpPr/>
          <p:nvPr/>
        </p:nvCxnSpPr>
        <p:spPr>
          <a:xfrm>
            <a:off x="2251075" y="4718685"/>
            <a:ext cx="0" cy="792000"/>
          </a:xfrm>
          <a:prstGeom prst="line">
            <a:avLst/>
          </a:prstGeom>
          <a:ln>
            <a:solidFill>
              <a:srgbClr val="17005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4041140" y="4705985"/>
            <a:ext cx="0" cy="792000"/>
          </a:xfrm>
          <a:prstGeom prst="line">
            <a:avLst/>
          </a:prstGeom>
          <a:ln>
            <a:solidFill>
              <a:srgbClr val="17005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3" name="文本框 62"/>
          <p:cNvSpPr txBox="1"/>
          <p:nvPr/>
        </p:nvSpPr>
        <p:spPr>
          <a:xfrm>
            <a:off x="769620" y="4209415"/>
            <a:ext cx="3564255" cy="3067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1600">
                <a:solidFill>
                  <a:srgbClr val="170057"/>
                </a:solidFill>
                <a:latin typeface="HarmonyOS Sans SC" panose="00000400000000000000" charset="-122"/>
                <a:ea typeface="HarmonyOS Sans SC" panose="00000400000000000000" charset="-122"/>
              </a:rPr>
              <a:t>Example Annual Impact*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769620" y="4602480"/>
            <a:ext cx="1287780" cy="4279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</a:rPr>
              <a:t>Estimated Annual Loss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769620" y="5105400"/>
            <a:ext cx="1288415" cy="3695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altLang="zh-CN" sz="2000" b="1">
                <a:solidFill>
                  <a:srgbClr val="170057"/>
                </a:solidFill>
                <a:latin typeface="HarmonyOS Sans SC" panose="00000400000000000000" charset="-122"/>
                <a:ea typeface="HarmonyOS Sans SC" panose="00000400000000000000" charset="-122"/>
              </a:rPr>
              <a:t>€ 40,000</a:t>
            </a:r>
          </a:p>
        </p:txBody>
      </p:sp>
      <p:sp>
        <p:nvSpPr>
          <p:cNvPr id="66" name="文本框 65"/>
          <p:cNvSpPr txBox="1"/>
          <p:nvPr/>
        </p:nvSpPr>
        <p:spPr>
          <a:xfrm>
            <a:off x="2501900" y="4602480"/>
            <a:ext cx="1287780" cy="4279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</a:rPr>
              <a:t>Estimated Repair Cost</a:t>
            </a:r>
          </a:p>
        </p:txBody>
      </p:sp>
      <p:sp>
        <p:nvSpPr>
          <p:cNvPr id="67" name="文本框 66"/>
          <p:cNvSpPr txBox="1"/>
          <p:nvPr/>
        </p:nvSpPr>
        <p:spPr>
          <a:xfrm>
            <a:off x="2501900" y="5105400"/>
            <a:ext cx="1288415" cy="3695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altLang="zh-CN" sz="2000" b="1">
                <a:solidFill>
                  <a:srgbClr val="170057"/>
                </a:solidFill>
                <a:latin typeface="HarmonyOS Sans SC" panose="00000400000000000000" charset="-122"/>
                <a:ea typeface="HarmonyOS Sans SC" panose="00000400000000000000" charset="-122"/>
              </a:rPr>
              <a:t>€ 6,800</a:t>
            </a:r>
          </a:p>
        </p:txBody>
      </p:sp>
      <p:sp>
        <p:nvSpPr>
          <p:cNvPr id="68" name="文本框 67"/>
          <p:cNvSpPr txBox="1"/>
          <p:nvPr/>
        </p:nvSpPr>
        <p:spPr>
          <a:xfrm>
            <a:off x="4264749" y="4656910"/>
            <a:ext cx="1390011" cy="4279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</a:rPr>
              <a:t>Estimated Annual Savings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4291965" y="5105400"/>
            <a:ext cx="1288415" cy="3695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altLang="zh-CN" sz="2000" b="1">
                <a:solidFill>
                  <a:srgbClr val="170057"/>
                </a:solidFill>
                <a:latin typeface="HarmonyOS Sans SC" panose="00000400000000000000" charset="-122"/>
                <a:ea typeface="HarmonyOS Sans SC" panose="00000400000000000000" charset="-122"/>
              </a:rPr>
              <a:t>€ 33,200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667385" y="5821045"/>
            <a:ext cx="5131435" cy="3060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11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</a:rPr>
              <a:t>*Actual results vary based on system conditions and local energy costs.</a:t>
            </a:r>
          </a:p>
        </p:txBody>
      </p:sp>
      <p:grpSp>
        <p:nvGrpSpPr>
          <p:cNvPr id="80" name="组合 79"/>
          <p:cNvGrpSpPr/>
          <p:nvPr/>
        </p:nvGrpSpPr>
        <p:grpSpPr>
          <a:xfrm>
            <a:off x="6642735" y="4208145"/>
            <a:ext cx="4928235" cy="1823720"/>
            <a:chOff x="1113" y="3567"/>
            <a:chExt cx="7761" cy="2872"/>
          </a:xfrm>
        </p:grpSpPr>
        <p:pic>
          <p:nvPicPr>
            <p:cNvPr id="71" name="图片 70" descr="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3" y="3632"/>
              <a:ext cx="378" cy="378"/>
            </a:xfrm>
            <a:prstGeom prst="rect">
              <a:avLst/>
            </a:prstGeom>
          </p:spPr>
        </p:pic>
        <p:sp>
          <p:nvSpPr>
            <p:cNvPr id="72" name="文本框 71"/>
            <p:cNvSpPr txBox="1"/>
            <p:nvPr/>
          </p:nvSpPr>
          <p:spPr>
            <a:xfrm>
              <a:off x="1518" y="3567"/>
              <a:ext cx="5613" cy="483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altLang="zh-C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HarmonyOS Sans SC" panose="00000400000000000000" charset="-122"/>
                  <a:ea typeface="HarmonyOS Sans SC" panose="00000400000000000000" charset="-122"/>
                </a:rPr>
                <a:t>Import via Wi-Fi or USB-C</a:t>
              </a: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1518" y="3979"/>
              <a:ext cx="6457" cy="482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altLang="zh-CN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armonyOS Sans SC" panose="00000400000000000000" charset="-122"/>
                  <a:ea typeface="HarmonyOS Sans SC" panose="00000400000000000000" charset="-122"/>
                </a:rPr>
                <a:t>Transfer acoustic imaging data seamlessly.</a:t>
              </a:r>
            </a:p>
          </p:txBody>
        </p:sp>
        <p:pic>
          <p:nvPicPr>
            <p:cNvPr id="74" name="图片 73" descr="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3" y="4626"/>
              <a:ext cx="378" cy="378"/>
            </a:xfrm>
            <a:prstGeom prst="rect">
              <a:avLst/>
            </a:prstGeom>
          </p:spPr>
        </p:pic>
        <p:sp>
          <p:nvSpPr>
            <p:cNvPr id="75" name="文本框 74"/>
            <p:cNvSpPr txBox="1"/>
            <p:nvPr/>
          </p:nvSpPr>
          <p:spPr>
            <a:xfrm>
              <a:off x="1518" y="4546"/>
              <a:ext cx="6679" cy="483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altLang="zh-C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HarmonyOS Sans SC" panose="00000400000000000000" charset="-122"/>
                  <a:ea typeface="HarmonyOS Sans SC" panose="00000400000000000000" charset="-122"/>
                </a:rPr>
                <a:t>Edit reports in real time</a:t>
              </a: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1509" y="4988"/>
              <a:ext cx="7365" cy="482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altLang="zh-CN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armonyOS Sans SC" panose="00000400000000000000" charset="-122"/>
                  <a:ea typeface="HarmonyOS Sans SC" panose="00000400000000000000" charset="-122"/>
                </a:rPr>
                <a:t>Review and adjust results directly in the software.</a:t>
              </a:r>
            </a:p>
          </p:txBody>
        </p:sp>
        <p:pic>
          <p:nvPicPr>
            <p:cNvPr id="77" name="图片 76" descr="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3" y="5609"/>
              <a:ext cx="378" cy="378"/>
            </a:xfrm>
            <a:prstGeom prst="rect">
              <a:avLst/>
            </a:prstGeom>
          </p:spPr>
        </p:pic>
        <p:sp>
          <p:nvSpPr>
            <p:cNvPr id="78" name="文本框 77"/>
            <p:cNvSpPr txBox="1"/>
            <p:nvPr/>
          </p:nvSpPr>
          <p:spPr>
            <a:xfrm>
              <a:off x="1500" y="5525"/>
              <a:ext cx="6679" cy="483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altLang="zh-C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HarmonyOS Sans SC" panose="00000400000000000000" charset="-122"/>
                  <a:ea typeface="HarmonyOS Sans SC" panose="00000400000000000000" charset="-122"/>
                </a:rPr>
                <a:t>Generate professional report output</a:t>
              </a: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1509" y="5957"/>
              <a:ext cx="7365" cy="482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altLang="zh-CN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HarmonyOS Sans SC" panose="00000400000000000000" charset="-122"/>
                  <a:ea typeface="HarmonyOS Sans SC" panose="00000400000000000000" charset="-122"/>
                </a:rPr>
                <a:t>Export leak images, data, annotations, and loss estimates—ready to share and act on.</a:t>
              </a:r>
            </a:p>
          </p:txBody>
        </p:sp>
      </p:grpSp>
      <p:pic>
        <p:nvPicPr>
          <p:cNvPr id="81" name="图片 80" descr="cry8124-acoustic-imaging-camera-8-8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500" y="1895306"/>
            <a:ext cx="4357370" cy="2270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/Volumes/S7/兆华电子/公司宣传/GTM/口袋机/销售ppt/素材/2.png2"/>
          <p:cNvPicPr>
            <a:picLocks noChangeAspect="1"/>
          </p:cNvPicPr>
          <p:nvPr/>
        </p:nvPicPr>
        <p:blipFill>
          <a:blip r:embed="rId6"/>
          <a:srcRect l="5" r="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26"/>
          <p:cNvSpPr txBox="1"/>
          <p:nvPr>
            <p:custDataLst>
              <p:tags r:id="rId2"/>
            </p:custDataLst>
          </p:nvPr>
        </p:nvSpPr>
        <p:spPr>
          <a:xfrm>
            <a:off x="488315" y="2524760"/>
            <a:ext cx="6155055" cy="123634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6600" b="1">
                <a:solidFill>
                  <a:schemeClr val="bg1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THANK YOU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88315" y="6181089"/>
            <a:ext cx="3283586" cy="36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/>
            <a:r>
              <a:rPr lang="en-US" altLang="zh-CN" sz="1400">
                <a:solidFill>
                  <a:schemeClr val="bg1"/>
                </a:solidFill>
                <a:latin typeface="HarmonyOS Sans SC Light" panose="00000400000000000000" charset="-122"/>
                <a:ea typeface="HarmonyOS Sans SC Light" panose="00000400000000000000" charset="-122"/>
                <a:sym typeface="+mn-e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Bart.demoor@sdtultrasound.com</a:t>
            </a:r>
            <a:endParaRPr lang="en-US" altLang="en-US" sz="1400">
              <a:solidFill>
                <a:schemeClr val="bg1"/>
              </a:solidFill>
              <a:latin typeface="HarmonyOS Sans SC Light" panose="00000400000000000000" charset="-122"/>
              <a:ea typeface="HarmonyOS Sans SC Light" panose="0000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9105" y="3780155"/>
            <a:ext cx="6096000" cy="52197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en-US" altLang="zh-CN" sz="2800">
                <a:solidFill>
                  <a:schemeClr val="bg1">
                    <a:lumMod val="85000"/>
                  </a:schemeClr>
                </a:solidFill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Measure</a:t>
            </a:r>
            <a:r>
              <a:rPr lang="nl-NL" altLang="zh-CN" sz="2800">
                <a:solidFill>
                  <a:schemeClr val="bg1">
                    <a:lumMod val="85000"/>
                  </a:schemeClr>
                </a:solidFill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 </a:t>
            </a:r>
            <a:r>
              <a:rPr lang="nl-NL" altLang="en-US" sz="2800">
                <a:solidFill>
                  <a:schemeClr val="bg1">
                    <a:lumMod val="85000"/>
                  </a:schemeClr>
                </a:solidFill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S</a:t>
            </a:r>
            <a:r>
              <a:rPr lang="en-US" altLang="zh-CN" sz="2800">
                <a:solidFill>
                  <a:schemeClr val="bg1">
                    <a:lumMod val="85000"/>
                  </a:schemeClr>
                </a:solidFill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ound</a:t>
            </a:r>
            <a:r>
              <a:rPr lang="nl-NL" altLang="en-US" sz="2800">
                <a:solidFill>
                  <a:schemeClr val="bg1">
                    <a:lumMod val="85000"/>
                  </a:schemeClr>
                </a:solidFill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 B</a:t>
            </a:r>
            <a:r>
              <a:rPr lang="en-US" altLang="zh-CN" sz="2800">
                <a:solidFill>
                  <a:schemeClr val="bg1">
                    <a:lumMod val="85000"/>
                  </a:schemeClr>
                </a:solidFill>
                <a:latin typeface="HarmonyOS Sans SC Light" panose="00000400000000000000" charset="-122"/>
                <a:ea typeface="HarmonyOS Sans SC Light" panose="00000400000000000000" charset="-122"/>
                <a:sym typeface="+mn-ea"/>
              </a:rPr>
              <a:t>etter 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544195" y="4661535"/>
            <a:ext cx="1199515" cy="0"/>
          </a:xfrm>
          <a:prstGeom prst="line">
            <a:avLst/>
          </a:prstGeom>
          <a:ln w="38100">
            <a:solidFill>
              <a:srgbClr val="00C5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0" name="图片 11" descr="国际01">
            <a:extLst>
              <a:ext uri="{FF2B5EF4-FFF2-40B4-BE49-F238E27FC236}">
                <a16:creationId xmlns:a16="http://schemas.microsoft.com/office/drawing/2014/main" id="{6BFBC356-BC9E-3F97-F7CA-FBB1FDADB6B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750643" y="6237404"/>
            <a:ext cx="1840230" cy="247369"/>
          </a:xfrm>
          <a:prstGeom prst="rect">
            <a:avLst/>
          </a:prstGeom>
        </p:spPr>
      </p:pic>
      <p:pic>
        <p:nvPicPr>
          <p:cNvPr id="3" name="Afbeelding 2" descr="Protecting What Matters&#10;&#10;Door AI gegenereerde inhoud is mogelijk onjuist.">
            <a:extLst>
              <a:ext uri="{FF2B5EF4-FFF2-40B4-BE49-F238E27FC236}">
                <a16:creationId xmlns:a16="http://schemas.microsoft.com/office/drawing/2014/main" id="{BF592C28-E33E-F831-AC82-349387D003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142" y="284434"/>
            <a:ext cx="2560443" cy="9674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399020" y="-2280285"/>
            <a:ext cx="4064000" cy="914400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/>
            <a:endParaRPr lang="en-US" altLang="zh-CN" sz="1600" cap="all">
              <a:solidFill>
                <a:srgbClr val="FFFFFF"/>
              </a:solidFill>
              <a:uFillTx/>
              <a:latin typeface="HarmonyOS Sans SC" panose="00000400000000000000" charset="-122"/>
              <a:ea typeface="HarmonyOS Sans SC" panose="0000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4635" y="1625600"/>
            <a:ext cx="2315845" cy="1553845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/>
            <a:r>
              <a:rPr lang="en-US" altLang="zh-CN" sz="9600" b="1" cap="all">
                <a:solidFill>
                  <a:srgbClr val="00C5FF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01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15315" y="3091815"/>
            <a:ext cx="6490335" cy="1092200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400" b="1">
                <a:solidFill>
                  <a:schemeClr val="bg1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Overview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761365" y="4594860"/>
            <a:ext cx="786765" cy="0"/>
          </a:xfrm>
          <a:prstGeom prst="line">
            <a:avLst/>
          </a:prstGeom>
          <a:ln w="41275">
            <a:solidFill>
              <a:srgbClr val="00C5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Afbeelding 2" descr="Protecting What Matters&#10;&#10;Door AI gegenereerde inhoud is mogelijk onjuist.">
            <a:extLst>
              <a:ext uri="{FF2B5EF4-FFF2-40B4-BE49-F238E27FC236}">
                <a16:creationId xmlns:a16="http://schemas.microsoft.com/office/drawing/2014/main" id="{AD64172E-FF2D-D217-BCFF-A775DAEFB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142" y="284434"/>
            <a:ext cx="2560443" cy="9674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hatGPT Image 2026年6月17日 16_59_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5015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1330" y="807085"/>
            <a:ext cx="9969500" cy="922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25000"/>
              </a:lnSpc>
              <a:buClrTx/>
              <a:buSzTx/>
              <a:buFontTx/>
            </a:pPr>
            <a:r>
              <a:rPr lang="zh-CN" altLang="zh-CN" sz="4800" b="1">
                <a:solidFill>
                  <a:srgbClr val="170057"/>
                </a:solidFill>
                <a:latin typeface="HarmonyOS Sans SC" panose="00000400000000000000" charset="-122"/>
                <a:ea typeface="HarmonyOS Sans SC" panose="00000400000000000000" charset="-122"/>
                <a:sym typeface="思源黑体 CN Normal" pitchFamily="34" charset="-122"/>
              </a:rPr>
              <a:t>Pocket-Portable, Field-Ready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81329" y="2030730"/>
            <a:ext cx="6735899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Ultra-portable acoustic imaging for daily inspection</a:t>
            </a:r>
            <a:endParaRPr lang="zh-CN" altLang="zh-CN">
              <a:solidFill>
                <a:srgbClr val="170057"/>
              </a:solidFill>
              <a:latin typeface="HarmonyOS Sans SC" panose="00000400000000000000" charset="-122"/>
              <a:ea typeface="HarmonyOS Sans SC" panose="0000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49400" y="2867025"/>
            <a:ext cx="24320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cs typeface="OPPOSans Regular" panose="00020600040101010101" charset="-122"/>
                <a:sym typeface="+mn-lt"/>
              </a:rPr>
              <a:t>2k to 65k Hz bandwidth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549400" y="3589020"/>
            <a:ext cx="2513330" cy="2940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cs typeface="OPPOSans Regular" panose="00020600040101010101" charset="-122"/>
                <a:sym typeface="+mn-lt"/>
              </a:rPr>
              <a:t>64 MEMS microphone array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549400" y="4298315"/>
            <a:ext cx="2188210" cy="2940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cs typeface="OPPOSans Regular" panose="00020600040101010101" charset="-122"/>
                <a:sym typeface="+mn-lt"/>
              </a:rPr>
              <a:t>4.3 inches touch screen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549400" y="4949825"/>
            <a:ext cx="2800350" cy="2940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fr-BE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cs typeface="OPPOSans Regular" panose="00020600040101010101" charset="-122"/>
                <a:sym typeface="+mn-lt"/>
              </a:rPr>
              <a:t>Field of view : 66° (H) × 52° (V) 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549400" y="5588000"/>
            <a:ext cx="2922905" cy="2940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cs typeface="OPPOSans Regular" panose="00020600040101010101" charset="-122"/>
                <a:sym typeface="+mn-lt"/>
              </a:rPr>
              <a:t>Display</a:t>
            </a:r>
            <a:r>
              <a:rPr lang="fr-BE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cs typeface="OPPOSans Regular" panose="00020600040101010101" charset="-122"/>
                <a:sym typeface="+mn-lt"/>
              </a:rPr>
              <a:t> : 4.3 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cs typeface="OPPOSans Regular" panose="00020600040101010101" charset="-122"/>
                <a:sym typeface="+mn-lt"/>
              </a:rPr>
              <a:t>inches touch screen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066280" y="2907030"/>
            <a:ext cx="183324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BE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cs typeface="OPPOSans Regular" panose="00020600040101010101" charset="-122"/>
                <a:sym typeface="+mn-lt"/>
              </a:rPr>
              <a:t>Camera : 5M 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cs typeface="OPPOSans Regular" panose="00020600040101010101" charset="-122"/>
                <a:sym typeface="+mn-lt"/>
              </a:rPr>
              <a:t>pixels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7066280" y="3683635"/>
            <a:ext cx="1710690" cy="2933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cs typeface="OPPOSans Regular" panose="00020600040101010101" charset="-122"/>
                <a:sym typeface="+mn-lt"/>
              </a:rPr>
              <a:t>Storage</a:t>
            </a:r>
            <a:r>
              <a:rPr lang="fr-BE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cs typeface="OPPOSans Regular" panose="00020600040101010101" charset="-122"/>
                <a:sym typeface="+mn-lt"/>
              </a:rPr>
              <a:t> : 32 GB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7066280" y="4528185"/>
            <a:ext cx="37401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cs typeface="OPPOSans Regular" panose="00020600040101010101" charset="-122"/>
                <a:sym typeface="+mn-lt"/>
              </a:rPr>
              <a:t>Data </a:t>
            </a:r>
            <a:r>
              <a:rPr lang="fr-BE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cs typeface="OPPOSans Regular" panose="00020600040101010101" charset="-122"/>
                <a:sym typeface="+mn-lt"/>
              </a:rPr>
              <a:t>Exchange: USB-C and W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cs typeface="OPPOSans Regular" panose="00020600040101010101" charset="-122"/>
                <a:sym typeface="+mn-lt"/>
              </a:rPr>
              <a:t>i-Fi</a:t>
            </a:r>
            <a:endParaRPr lang="fr-BE" altLang="zh-CN" sz="1400">
              <a:solidFill>
                <a:schemeClr val="tx1">
                  <a:lumMod val="65000"/>
                  <a:lumOff val="35000"/>
                </a:schemeClr>
              </a:solidFill>
              <a:latin typeface="HarmonyOS Sans SC" panose="00000400000000000000" charset="-122"/>
              <a:ea typeface="HarmonyOS Sans SC" panose="00000400000000000000" charset="-122"/>
              <a:cs typeface="OPPOSans Regular" panose="00020600040101010101" charset="-122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066280" y="5386070"/>
            <a:ext cx="338391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cs typeface="OPPOSans Regular" panose="00020600040101010101" charset="-122"/>
                <a:sym typeface="+mn-lt"/>
              </a:rPr>
              <a:t>Battery Operating Time</a:t>
            </a:r>
            <a:r>
              <a:rPr lang="fr-BE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cs typeface="OPPOSans Regular" panose="00020600040101010101" charset="-122"/>
                <a:sym typeface="+mn-lt"/>
              </a:rPr>
              <a:t> : 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cs typeface="OPPOSans Regular" panose="00020600040101010101" charset="-122"/>
                <a:sym typeface="+mn-lt"/>
              </a:rPr>
              <a:t>up to 3 hours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202565" y="201930"/>
            <a:ext cx="3420745" cy="3067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zh-CN" altLang="en-US" sz="1400" b="1" cap="all">
                <a:solidFill>
                  <a:srgbClr val="170057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cs typeface="HarmonyOS Sans SC Regular" panose="00000400000000000000" charset="-122"/>
                <a:sym typeface="+mn-ea"/>
              </a:rPr>
              <a:t>｜</a:t>
            </a:r>
            <a:r>
              <a:rPr lang="en-US" altLang="zh-CN" sz="1400" cap="all">
                <a:solidFill>
                  <a:srgbClr val="170057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Overview of CRY8025</a:t>
            </a:r>
            <a:endParaRPr lang="en-US" altLang="zh-CN" sz="1400" cap="all">
              <a:solidFill>
                <a:srgbClr val="170057"/>
              </a:solidFill>
              <a:uFillTx/>
              <a:latin typeface="HarmonyOS Sans SC" panose="00000400000000000000" charset="-122"/>
              <a:ea typeface="HarmonyOS Sans SC" panose="00000400000000000000" charset="-122"/>
              <a:cs typeface="HarmonyOS Sans SC Regular" panose="000004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qqqqqq"/>
          <p:cNvPicPr>
            <a:picLocks noChangeAspect="1"/>
          </p:cNvPicPr>
          <p:nvPr/>
        </p:nvPicPr>
        <p:blipFill>
          <a:blip r:embed="rId4"/>
          <a:srcRect l="870" t="1369" r="3123" b="57723"/>
          <a:stretch>
            <a:fillRect/>
          </a:stretch>
        </p:blipFill>
        <p:spPr>
          <a:xfrm>
            <a:off x="850265" y="0"/>
            <a:ext cx="11341735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1330" y="1299210"/>
            <a:ext cx="6649085" cy="19246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25000"/>
              </a:lnSpc>
            </a:pPr>
            <a:r>
              <a:rPr lang="zh-CN" altLang="zh-CN" sz="4800" b="1">
                <a:solidFill>
                  <a:srgbClr val="170057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270g for</a:t>
            </a:r>
            <a:endParaRPr lang="zh-CN" altLang="zh-CN" sz="4800" b="1">
              <a:solidFill>
                <a:srgbClr val="170057"/>
              </a:solidFill>
              <a:latin typeface="HarmonyOS Sans SC" panose="00000400000000000000" charset="-122"/>
              <a:ea typeface="HarmonyOS Sans SC" panose="00000400000000000000" charset="-122"/>
            </a:endParaRPr>
          </a:p>
          <a:p>
            <a:pPr indent="0" fontAlgn="auto">
              <a:lnSpc>
                <a:spcPct val="125000"/>
              </a:lnSpc>
            </a:pPr>
            <a:r>
              <a:rPr lang="zh-CN" altLang="zh-CN" sz="4800" b="1">
                <a:solidFill>
                  <a:srgbClr val="170057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Daily Field Inspection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454660" y="4522470"/>
            <a:ext cx="2696845" cy="1609090"/>
            <a:chOff x="1179" y="7122"/>
            <a:chExt cx="4247" cy="2534"/>
          </a:xfrm>
        </p:grpSpPr>
        <p:sp>
          <p:nvSpPr>
            <p:cNvPr id="11" name="圆角矩形 10"/>
            <p:cNvSpPr/>
            <p:nvPr/>
          </p:nvSpPr>
          <p:spPr>
            <a:xfrm>
              <a:off x="2737" y="7122"/>
              <a:ext cx="1077" cy="1077"/>
            </a:xfrm>
            <a:prstGeom prst="roundRect">
              <a:avLst/>
            </a:prstGeom>
            <a:solidFill>
              <a:srgbClr val="170057"/>
            </a:solidFill>
            <a:ln>
              <a:solidFill>
                <a:srgbClr val="170057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179" y="8294"/>
              <a:ext cx="4247" cy="13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zh-CN" sz="1800" b="1">
                  <a:solidFill>
                    <a:srgbClr val="170057"/>
                  </a:solidFill>
                  <a:latin typeface="HarmonyOS Sans SC" panose="00000400000000000000" charset="-122"/>
                  <a:ea typeface="HarmonyOS Sans SC" panose="00000400000000000000" charset="-122"/>
                </a:rPr>
                <a:t>150 × 83 × 27.5 mm</a:t>
              </a:r>
              <a:endParaRPr lang="en-US" altLang="zh-CN" sz="1600">
                <a:solidFill>
                  <a:srgbClr val="170057"/>
                </a:solidFill>
                <a:latin typeface="HarmonyOS Sans SC" panose="00000400000000000000" charset="-122"/>
                <a:ea typeface="HarmonyOS Sans SC" panose="00000400000000000000" charset="-122"/>
              </a:endParaRPr>
            </a:p>
            <a:p>
              <a:pPr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zh-CN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HarmonyOS Sans SC" panose="00000400000000000000" charset="-122"/>
                  <a:ea typeface="HarmonyOS Sans SC" panose="00000400000000000000" charset="-122"/>
                </a:rPr>
                <a:t>Pocket Size</a:t>
              </a:r>
            </a:p>
          </p:txBody>
        </p:sp>
        <p:pic>
          <p:nvPicPr>
            <p:cNvPr id="8" name="图片 7" descr="259体积、空间-线性"/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32" y="7232"/>
              <a:ext cx="871" cy="871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3319780" y="4522470"/>
            <a:ext cx="1691640" cy="1609090"/>
            <a:chOff x="6173" y="7122"/>
            <a:chExt cx="2664" cy="2534"/>
          </a:xfrm>
        </p:grpSpPr>
        <p:sp>
          <p:nvSpPr>
            <p:cNvPr id="13" name="圆角矩形 12"/>
            <p:cNvSpPr/>
            <p:nvPr/>
          </p:nvSpPr>
          <p:spPr>
            <a:xfrm>
              <a:off x="6898" y="7122"/>
              <a:ext cx="1077" cy="1077"/>
            </a:xfrm>
            <a:prstGeom prst="roundRect">
              <a:avLst/>
            </a:prstGeom>
            <a:solidFill>
              <a:srgbClr val="170057"/>
            </a:solidFill>
            <a:ln>
              <a:solidFill>
                <a:srgbClr val="170057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173" y="8294"/>
              <a:ext cx="2664" cy="136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zh-CN" sz="1800" b="1">
                  <a:solidFill>
                    <a:srgbClr val="170057"/>
                  </a:solidFill>
                  <a:latin typeface="HarmonyOS Sans SC" panose="00000400000000000000" charset="-122"/>
                  <a:ea typeface="HarmonyOS Sans SC" panose="00000400000000000000" charset="-122"/>
                  <a:sym typeface="+mn-ea"/>
                </a:rPr>
                <a:t>270g</a:t>
              </a:r>
              <a:endParaRPr lang="zh-CN" altLang="zh-CN" sz="900">
                <a:solidFill>
                  <a:srgbClr val="170057"/>
                </a:solidFill>
              </a:endParaRPr>
            </a:p>
            <a:p>
              <a:pPr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zh-CN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HarmonyOS Sans SC" panose="00000400000000000000" charset="-122"/>
                  <a:ea typeface="HarmonyOS Sans SC" panose="00000400000000000000" charset="-122"/>
                  <a:sym typeface="+mn-ea"/>
                </a:rPr>
                <a:t>Lightweight</a:t>
              </a:r>
            </a:p>
          </p:txBody>
        </p:sp>
        <p:pic>
          <p:nvPicPr>
            <p:cNvPr id="9" name="图片 8" descr="Vector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bg1">
                  <a:tint val="45000"/>
                  <a:satMod val="400000"/>
                </a:schemeClr>
              </a:duotone>
              <a:lum bright="100000" contrast="18000"/>
            </a:blip>
            <a:stretch>
              <a:fillRect/>
            </a:stretch>
          </p:blipFill>
          <p:spPr>
            <a:xfrm>
              <a:off x="7099" y="7312"/>
              <a:ext cx="674" cy="696"/>
            </a:xfrm>
            <a:prstGeom prst="rect">
              <a:avLst/>
            </a:prstGeom>
          </p:spPr>
        </p:pic>
      </p:grpSp>
      <p:sp>
        <p:nvSpPr>
          <p:cNvPr id="27" name="文本框 26"/>
          <p:cNvSpPr txBox="1"/>
          <p:nvPr/>
        </p:nvSpPr>
        <p:spPr>
          <a:xfrm>
            <a:off x="202565" y="201930"/>
            <a:ext cx="3420745" cy="3067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zh-CN" altLang="en-US" sz="1400" b="1" cap="all">
                <a:solidFill>
                  <a:srgbClr val="170057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cs typeface="HarmonyOS Sans SC Regular" panose="00000400000000000000" charset="-122"/>
                <a:sym typeface="+mn-ea"/>
              </a:rPr>
              <a:t>｜</a:t>
            </a:r>
            <a:r>
              <a:rPr lang="en-US" altLang="zh-CN" sz="1400" cap="all">
                <a:solidFill>
                  <a:srgbClr val="170057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Overview of CRY8025</a:t>
            </a:r>
            <a:endParaRPr lang="en-US" altLang="zh-CN" sz="1400" cap="all">
              <a:solidFill>
                <a:srgbClr val="170057"/>
              </a:solidFill>
              <a:uFillTx/>
              <a:latin typeface="HarmonyOS Sans SC" panose="00000400000000000000" charset="-122"/>
              <a:ea typeface="HarmonyOS Sans SC" panose="00000400000000000000" charset="-122"/>
              <a:cs typeface="HarmonyOS Sans SC Regular" panose="000004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hatGPT Image 2026年6月17日 17_10_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49300" y="782499"/>
            <a:ext cx="5346065" cy="22263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25000"/>
              </a:lnSpc>
              <a:buClrTx/>
              <a:buSzTx/>
              <a:buFontTx/>
            </a:pPr>
            <a:r>
              <a:rPr lang="zh-CN" altLang="zh-CN" sz="4800" b="1">
                <a:solidFill>
                  <a:schemeClr val="bg1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Point. </a:t>
            </a:r>
            <a:endParaRPr lang="nl-BE" altLang="zh-CN" sz="4800" b="1">
              <a:solidFill>
                <a:schemeClr val="bg1"/>
              </a:solidFill>
              <a:latin typeface="HarmonyOS Sans SC" panose="00000400000000000000" charset="-122"/>
              <a:ea typeface="HarmonyOS Sans SC" panose="00000400000000000000" charset="-122"/>
              <a:sym typeface="+mn-ea"/>
            </a:endParaRPr>
          </a:p>
          <a:p>
            <a:pPr lvl="0" algn="l">
              <a:lnSpc>
                <a:spcPct val="125000"/>
              </a:lnSpc>
              <a:buClrTx/>
              <a:buSzTx/>
              <a:buFontTx/>
            </a:pPr>
            <a:r>
              <a:rPr lang="zh-CN" altLang="zh-CN" sz="4800" b="1">
                <a:solidFill>
                  <a:schemeClr val="bg1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Scan. </a:t>
            </a:r>
            <a:endParaRPr lang="nl-BE" altLang="zh-CN" sz="4800" b="1">
              <a:solidFill>
                <a:schemeClr val="bg1"/>
              </a:solidFill>
              <a:latin typeface="HarmonyOS Sans SC" panose="00000400000000000000" charset="-122"/>
              <a:ea typeface="HarmonyOS Sans SC" panose="00000400000000000000" charset="-122"/>
              <a:sym typeface="+mn-ea"/>
            </a:endParaRPr>
          </a:p>
          <a:p>
            <a:pPr lvl="0" algn="l">
              <a:lnSpc>
                <a:spcPct val="125000"/>
              </a:lnSpc>
              <a:buClrTx/>
              <a:buSzTx/>
              <a:buFontTx/>
            </a:pPr>
            <a:r>
              <a:rPr lang="zh-CN" altLang="zh-CN" sz="4800" b="1">
                <a:solidFill>
                  <a:schemeClr val="bg1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Locate.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89305" y="3555365"/>
            <a:ext cx="2509066" cy="306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zh-CN">
                <a:solidFill>
                  <a:srgbClr val="00C5FF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Find hidden problems in seconds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770219" y="4575810"/>
            <a:ext cx="1453264" cy="1611920"/>
            <a:chOff x="1306" y="4743"/>
            <a:chExt cx="1954" cy="2167"/>
          </a:xfrm>
        </p:grpSpPr>
        <p:sp>
          <p:nvSpPr>
            <p:cNvPr id="8" name="文本框 7"/>
            <p:cNvSpPr txBox="1"/>
            <p:nvPr/>
          </p:nvSpPr>
          <p:spPr>
            <a:xfrm>
              <a:off x="1306" y="6125"/>
              <a:ext cx="1954" cy="7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zh-CN" sz="1600">
                  <a:solidFill>
                    <a:schemeClr val="bg1"/>
                  </a:solidFill>
                  <a:latin typeface="HarmonyOS Sans SC" panose="00000400000000000000" charset="-122"/>
                  <a:ea typeface="HarmonyOS Sans SC" panose="00000400000000000000" charset="-122"/>
                  <a:sym typeface="+mn-ea"/>
                </a:rPr>
                <a:t>Compressed</a:t>
              </a:r>
              <a:endParaRPr lang="zh-CN" altLang="zh-CN" sz="1600">
                <a:solidFill>
                  <a:schemeClr val="bg1"/>
                </a:solidFill>
                <a:latin typeface="HarmonyOS Sans SC" panose="00000400000000000000" charset="-122"/>
                <a:ea typeface="HarmonyOS Sans SC" panose="00000400000000000000" charset="-122"/>
              </a:endParaRPr>
            </a:p>
            <a:p>
              <a:pPr algn="ctr"/>
              <a:r>
                <a:rPr lang="zh-CN" altLang="zh-CN" sz="1600">
                  <a:solidFill>
                    <a:schemeClr val="bg1"/>
                  </a:solidFill>
                  <a:latin typeface="HarmonyOS Sans SC" panose="00000400000000000000" charset="-122"/>
                  <a:ea typeface="HarmonyOS Sans SC" panose="00000400000000000000" charset="-122"/>
                  <a:sym typeface="+mn-ea"/>
                </a:rPr>
                <a:t>air leaks</a:t>
              </a:r>
            </a:p>
          </p:txBody>
        </p:sp>
        <p:pic>
          <p:nvPicPr>
            <p:cNvPr id="13" name="图片 12" descr="气体泄漏"/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05" y="4743"/>
              <a:ext cx="1556" cy="1556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4862544" y="4753610"/>
            <a:ext cx="1031875" cy="1360388"/>
            <a:chOff x="1609" y="7546"/>
            <a:chExt cx="1387" cy="1828"/>
          </a:xfrm>
        </p:grpSpPr>
        <p:sp>
          <p:nvSpPr>
            <p:cNvPr id="9" name="文本框 8"/>
            <p:cNvSpPr txBox="1"/>
            <p:nvPr/>
          </p:nvSpPr>
          <p:spPr>
            <a:xfrm>
              <a:off x="1609" y="8667"/>
              <a:ext cx="1387" cy="707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zh-CN" altLang="zh-CN" sz="1600">
                  <a:solidFill>
                    <a:schemeClr val="bg1"/>
                  </a:solidFill>
                  <a:latin typeface="HarmonyOS Sans SC" panose="00000400000000000000" charset="-122"/>
                  <a:ea typeface="HarmonyOS Sans SC" panose="00000400000000000000" charset="-122"/>
                  <a:sym typeface="+mn-ea"/>
                </a:rPr>
                <a:t>Vacuum</a:t>
              </a:r>
              <a:endParaRPr lang="zh-CN" altLang="zh-CN" sz="1600">
                <a:solidFill>
                  <a:schemeClr val="bg1"/>
                </a:solidFill>
                <a:latin typeface="HarmonyOS Sans SC" panose="00000400000000000000" charset="-122"/>
                <a:ea typeface="HarmonyOS Sans SC" panose="00000400000000000000" charset="-122"/>
              </a:endParaRPr>
            </a:p>
            <a:p>
              <a:pPr algn="ctr"/>
              <a:r>
                <a:rPr lang="zh-CN" altLang="zh-CN" sz="1600">
                  <a:solidFill>
                    <a:schemeClr val="bg1"/>
                  </a:solidFill>
                  <a:latin typeface="HarmonyOS Sans SC" panose="00000400000000000000" charset="-122"/>
                  <a:ea typeface="HarmonyOS Sans SC" panose="00000400000000000000" charset="-122"/>
                  <a:sym typeface="+mn-ea"/>
                </a:rPr>
                <a:t>leaks</a:t>
              </a:r>
            </a:p>
          </p:txBody>
        </p:sp>
        <p:pic>
          <p:nvPicPr>
            <p:cNvPr id="14" name="图片 13" descr="真空"/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4" y="7546"/>
              <a:ext cx="1018" cy="1018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2883249" y="4890770"/>
            <a:ext cx="1319530" cy="1119505"/>
            <a:chOff x="4706" y="5239"/>
            <a:chExt cx="1774" cy="1505"/>
          </a:xfrm>
        </p:grpSpPr>
        <p:sp>
          <p:nvSpPr>
            <p:cNvPr id="11" name="文本框 10"/>
            <p:cNvSpPr txBox="1"/>
            <p:nvPr/>
          </p:nvSpPr>
          <p:spPr>
            <a:xfrm>
              <a:off x="4706" y="6139"/>
              <a:ext cx="1774" cy="60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zh-CN" altLang="zh-CN" sz="1600">
                  <a:solidFill>
                    <a:schemeClr val="bg1"/>
                  </a:solidFill>
                  <a:latin typeface="HarmonyOS Sans SC" panose="00000400000000000000" charset="-122"/>
                  <a:ea typeface="HarmonyOS Sans SC" panose="00000400000000000000" charset="-122"/>
                  <a:sym typeface="+mn-ea"/>
                </a:rPr>
                <a:t>Mechanical</a:t>
              </a:r>
              <a:endParaRPr lang="zh-CN" altLang="zh-CN" sz="1600">
                <a:solidFill>
                  <a:schemeClr val="bg1"/>
                </a:solidFill>
                <a:latin typeface="HarmonyOS Sans SC" panose="00000400000000000000" charset="-122"/>
                <a:ea typeface="HarmonyOS Sans SC" panose="00000400000000000000" charset="-122"/>
              </a:endParaRPr>
            </a:p>
            <a:p>
              <a:pPr algn="ctr"/>
              <a:r>
                <a:rPr lang="zh-CN" altLang="zh-CN" sz="1600">
                  <a:solidFill>
                    <a:schemeClr val="bg1"/>
                  </a:solidFill>
                  <a:latin typeface="HarmonyOS Sans SC" panose="00000400000000000000" charset="-122"/>
                  <a:ea typeface="HarmonyOS Sans SC" panose="00000400000000000000" charset="-122"/>
                  <a:sym typeface="+mn-ea"/>
                </a:rPr>
                <a:t>anomalies</a:t>
              </a:r>
            </a:p>
          </p:txBody>
        </p:sp>
        <p:pic>
          <p:nvPicPr>
            <p:cNvPr id="15" name="图片 14" descr="机械租赁"/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04" y="5239"/>
              <a:ext cx="779" cy="779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6554184" y="4911725"/>
            <a:ext cx="1009015" cy="1174224"/>
            <a:chOff x="5044" y="7795"/>
            <a:chExt cx="1356" cy="1578"/>
          </a:xfrm>
        </p:grpSpPr>
        <p:sp>
          <p:nvSpPr>
            <p:cNvPr id="5" name="文本框 4"/>
            <p:cNvSpPr txBox="1"/>
            <p:nvPr/>
          </p:nvSpPr>
          <p:spPr>
            <a:xfrm>
              <a:off x="5044" y="8666"/>
              <a:ext cx="1356" cy="70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zh-CN" sz="1600">
                  <a:solidFill>
                    <a:schemeClr val="bg1"/>
                  </a:solidFill>
                  <a:latin typeface="HarmonyOS Sans SC" panose="00000400000000000000" charset="-122"/>
                  <a:ea typeface="HarmonyOS Sans SC" panose="00000400000000000000" charset="-122"/>
                </a:rPr>
                <a:t>Electrical</a:t>
              </a:r>
            </a:p>
            <a:p>
              <a:pPr algn="ctr"/>
              <a:r>
                <a:rPr lang="zh-CN" altLang="zh-CN" sz="1600">
                  <a:solidFill>
                    <a:schemeClr val="bg1"/>
                  </a:solidFill>
                  <a:latin typeface="HarmonyOS Sans SC" panose="00000400000000000000" charset="-122"/>
                  <a:ea typeface="HarmonyOS Sans SC" panose="00000400000000000000" charset="-122"/>
                </a:rPr>
                <a:t>discharge</a:t>
              </a:r>
            </a:p>
          </p:txBody>
        </p:sp>
        <p:pic>
          <p:nvPicPr>
            <p:cNvPr id="16" name="图片 15" descr="电"/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42" y="7795"/>
              <a:ext cx="760" cy="760"/>
            </a:xfrm>
            <a:prstGeom prst="rect">
              <a:avLst/>
            </a:prstGeom>
          </p:spPr>
        </p:pic>
      </p:grpSp>
      <p:sp>
        <p:nvSpPr>
          <p:cNvPr id="27" name="文本框 26"/>
          <p:cNvSpPr txBox="1"/>
          <p:nvPr/>
        </p:nvSpPr>
        <p:spPr>
          <a:xfrm>
            <a:off x="202565" y="201930"/>
            <a:ext cx="3420745" cy="3067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zh-CN" altLang="en-US" sz="1400" b="1" cap="all">
                <a:solidFill>
                  <a:srgbClr val="FFFFFF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cs typeface="HarmonyOS Sans SC Regular" panose="00000400000000000000" charset="-122"/>
                <a:sym typeface="+mn-ea"/>
              </a:rPr>
              <a:t>｜</a:t>
            </a:r>
            <a:r>
              <a:rPr lang="en-US" altLang="zh-CN" sz="1400" cap="all">
                <a:solidFill>
                  <a:srgbClr val="FFFFFF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Overview of CRY8025</a:t>
            </a:r>
            <a:endParaRPr lang="en-US" altLang="zh-CN" sz="1400" cap="all">
              <a:solidFill>
                <a:srgbClr val="FFFFFF"/>
              </a:solidFill>
              <a:uFillTx/>
              <a:latin typeface="HarmonyOS Sans SC" panose="00000400000000000000" charset="-122"/>
              <a:ea typeface="HarmonyOS Sans SC" panose="00000400000000000000" charset="-122"/>
              <a:cs typeface="HarmonyOS Sans SC Regular" panose="000004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/Volumes/S7/兆华电子/公司宣传/GTM/口袋机/销售ppt/ChatGPT Image 2026年6月18日 11_00_02.pngChatGPT Image 2026年6月18日 11_00_02"/>
          <p:cNvPicPr>
            <a:picLocks noChangeAspect="1"/>
          </p:cNvPicPr>
          <p:nvPr/>
        </p:nvPicPr>
        <p:blipFill>
          <a:blip r:embed="rId4"/>
          <a:srcRect l="5" r="5"/>
          <a:stretch>
            <a:fillRect/>
          </a:stretch>
        </p:blipFill>
        <p:spPr>
          <a:xfrm>
            <a:off x="0" y="635"/>
            <a:ext cx="12192000" cy="68681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869555" y="600075"/>
            <a:ext cx="419735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zh-CN" sz="4000" b="1">
                <a:solidFill>
                  <a:srgbClr val="170057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Share Detection</a:t>
            </a:r>
            <a:r>
              <a:rPr lang="en-US" altLang="zh-CN" sz="4000" b="1">
                <a:solidFill>
                  <a:srgbClr val="170057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 </a:t>
            </a:r>
          </a:p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zh-CN" sz="4000" b="1">
                <a:solidFill>
                  <a:srgbClr val="170057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Data Instantly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676005" y="4754245"/>
            <a:ext cx="2911838" cy="1322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zh-CN" sz="1600" b="1">
                <a:solidFill>
                  <a:srgbClr val="170057"/>
                </a:solidFill>
                <a:latin typeface="HarmonyOS Sans SC" panose="00000400000000000000" charset="-122"/>
                <a:ea typeface="HarmonyOS Sans SC" panose="00000400000000000000" charset="-122"/>
              </a:rPr>
              <a:t>Share Before You Leave the Site</a:t>
            </a:r>
          </a:p>
          <a:p>
            <a:pPr algn="l"/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</a:rPr>
              <a:t>Share </a:t>
            </a:r>
            <a:r>
              <a:rPr lang="zh-CN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</a:rPr>
              <a:t>reports to your team instantly,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</a:rPr>
              <a:t> </a:t>
            </a:r>
            <a:r>
              <a:rPr lang="zh-CN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</a:rPr>
              <a:t>improving efficiency and decision-making.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7869555" y="2521585"/>
            <a:ext cx="41973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Cable-Free Reporting in Seconds, </a:t>
            </a:r>
          </a:p>
          <a:p>
            <a:pPr lvl="0" algn="l">
              <a:buClrTx/>
              <a:buSzTx/>
              <a:buFontTx/>
            </a:pPr>
            <a:r>
              <a:rPr lang="zh-CN" altLang="zh-CN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Perfect for Work Collaboration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676005" y="3484245"/>
            <a:ext cx="26479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5000"/>
              </a:lnSpc>
              <a:buClrTx/>
              <a:buSzTx/>
              <a:buFontTx/>
            </a:pPr>
            <a:r>
              <a:rPr lang="zh-CN" altLang="zh-CN" sz="1600" b="1">
                <a:solidFill>
                  <a:srgbClr val="170057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Direct to Smartphone</a:t>
            </a:r>
            <a:endParaRPr lang="zh-CN" altLang="zh-CN" sz="1600" b="1">
              <a:solidFill>
                <a:srgbClr val="170057"/>
              </a:solidFill>
              <a:latin typeface="HarmonyOS Sans SC" panose="00000400000000000000" charset="-122"/>
              <a:ea typeface="HarmonyOS Sans SC" panose="00000400000000000000" charset="-122"/>
            </a:endParaRPr>
          </a:p>
          <a:p>
            <a:pPr algn="l"/>
            <a:r>
              <a:rPr lang="zh-CN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Send 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data </a:t>
            </a:r>
            <a:r>
              <a:rPr lang="zh-CN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wirelessly to your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 </a:t>
            </a:r>
            <a:r>
              <a:rPr lang="zh-CN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phone in a tap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 via Wi-Fi</a:t>
            </a:r>
            <a:r>
              <a:rPr lang="zh-CN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.</a:t>
            </a:r>
          </a:p>
        </p:txBody>
      </p:sp>
      <p:pic>
        <p:nvPicPr>
          <p:cNvPr id="26" name="图片 25" descr="手机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8605" y="3667125"/>
            <a:ext cx="647065" cy="647065"/>
          </a:xfrm>
          <a:prstGeom prst="rect">
            <a:avLst/>
          </a:prstGeom>
        </p:spPr>
      </p:pic>
      <p:pic>
        <p:nvPicPr>
          <p:cNvPr id="27" name="图片 26" descr="分享 (1)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04480" y="5041900"/>
            <a:ext cx="588010" cy="6470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2565" y="201930"/>
            <a:ext cx="3420745" cy="3067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zh-CN" altLang="en-US" sz="1400" b="1" cap="all">
                <a:solidFill>
                  <a:srgbClr val="170057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cs typeface="HarmonyOS Sans SC Regular" panose="00000400000000000000" charset="-122"/>
                <a:sym typeface="+mn-ea"/>
              </a:rPr>
              <a:t>｜</a:t>
            </a:r>
            <a:r>
              <a:rPr lang="en-US" altLang="zh-CN" sz="1400" cap="all">
                <a:solidFill>
                  <a:srgbClr val="170057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Overview of CRY8025</a:t>
            </a:r>
            <a:endParaRPr lang="en-US" altLang="zh-CN" sz="1400" cap="all">
              <a:solidFill>
                <a:srgbClr val="170057"/>
              </a:solidFill>
              <a:uFillTx/>
              <a:latin typeface="HarmonyOS Sans SC" panose="00000400000000000000" charset="-122"/>
              <a:ea typeface="HarmonyOS Sans SC" panose="00000400000000000000" charset="-122"/>
              <a:cs typeface="HarmonyOS Sans SC Regular" panose="000004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399020" y="-2280285"/>
            <a:ext cx="4064000" cy="914400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/>
            <a:endParaRPr lang="en-US" altLang="zh-CN" sz="1600" cap="all">
              <a:solidFill>
                <a:srgbClr val="FFFFFF"/>
              </a:solidFill>
              <a:uFillTx/>
              <a:latin typeface="HarmonyOS Sans SC" panose="00000400000000000000" charset="-122"/>
              <a:ea typeface="HarmonyOS Sans SC" panose="0000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4635" y="1625600"/>
            <a:ext cx="2315845" cy="1553845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/>
            <a:r>
              <a:rPr lang="en-US" altLang="zh-CN" sz="9600" b="1" cap="all">
                <a:solidFill>
                  <a:srgbClr val="00C5FF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02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15315" y="3091815"/>
            <a:ext cx="6309995" cy="1047115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400" b="1">
                <a:solidFill>
                  <a:schemeClr val="bg1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Benefits 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761365" y="4594860"/>
            <a:ext cx="786765" cy="0"/>
          </a:xfrm>
          <a:prstGeom prst="line">
            <a:avLst/>
          </a:prstGeom>
          <a:ln w="41275">
            <a:solidFill>
              <a:srgbClr val="00C5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8" name="Afbeelding 7" descr="Protecting What Matters&#10;&#10;Door AI gegenereerde inhoud is mogelijk onjuist.">
            <a:extLst>
              <a:ext uri="{FF2B5EF4-FFF2-40B4-BE49-F238E27FC236}">
                <a16:creationId xmlns:a16="http://schemas.microsoft.com/office/drawing/2014/main" id="{2A65EDA3-44E0-44A7-8824-DD70D2C05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142" y="284434"/>
            <a:ext cx="2560443" cy="9674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hatGPT Image 2026年6月18日 11_58_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1330" y="972820"/>
            <a:ext cx="709803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5000"/>
              </a:lnSpc>
              <a:buClrTx/>
              <a:buSzTx/>
              <a:buFontTx/>
            </a:pPr>
            <a:r>
              <a:rPr lang="zh-CN" altLang="zh-CN" sz="4800" b="1">
                <a:solidFill>
                  <a:schemeClr val="bg1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See More，Move Less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81330" y="2023110"/>
            <a:ext cx="3224530" cy="67881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zh-CN">
                <a:solidFill>
                  <a:srgbClr val="00C5FF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Wide Field of View Captures</a:t>
            </a:r>
          </a:p>
          <a:p>
            <a:pPr lvl="0" algn="l">
              <a:buClrTx/>
              <a:buSzTx/>
              <a:buFontTx/>
            </a:pPr>
            <a:r>
              <a:rPr lang="zh-CN" altLang="zh-CN">
                <a:solidFill>
                  <a:srgbClr val="00C5FF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Larger Areas in a Single Scan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769100" y="3088005"/>
            <a:ext cx="2770505" cy="1014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lnSpc>
                <a:spcPct val="125000"/>
              </a:lnSpc>
              <a:buClrTx/>
              <a:buSzTx/>
              <a:buFontTx/>
            </a:pPr>
            <a:r>
              <a:rPr lang="zh-CN" altLang="zh-CN" sz="4800" b="1">
                <a:solidFill>
                  <a:schemeClr val="bg1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66° × 52°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182495" y="5715635"/>
            <a:ext cx="2133600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400" b="1">
                <a:solidFill>
                  <a:schemeClr val="bg1"/>
                </a:solidFill>
                <a:latin typeface="HarmonyOS Sans SC" panose="00000400000000000000" charset="-122"/>
                <a:ea typeface="HarmonyOS Sans SC" panose="00000400000000000000" charset="-122"/>
                <a:cs typeface="HarmonyOS Sans SC" panose="00000400000000000000" charset="-122"/>
                <a:sym typeface="+mn-ea"/>
              </a:rPr>
              <a:t>66° × 52°</a:t>
            </a:r>
            <a:endParaRPr lang="en-US" altLang="zh-CN" sz="2400" b="1">
              <a:solidFill>
                <a:schemeClr val="bg1"/>
              </a:solidFill>
              <a:latin typeface="HarmonyOS Sans SC" panose="00000400000000000000" charset="-122"/>
              <a:ea typeface="HarmonyOS Sans SC" panose="00000400000000000000" charset="-122"/>
              <a:cs typeface="HarmonyOS Sans SC" panose="00000400000000000000" charset="-122"/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  <a:latin typeface="HarmonyOS Sans SC" panose="00000400000000000000" charset="-122"/>
                <a:ea typeface="HarmonyOS Sans SC" panose="00000400000000000000" charset="-122"/>
                <a:sym typeface="+mn-ea"/>
              </a:rPr>
              <a:t>Wide Field of View</a:t>
            </a:r>
            <a:endParaRPr lang="en-US" altLang="zh-CN" sz="1200">
              <a:solidFill>
                <a:schemeClr val="bg1"/>
              </a:solidFill>
              <a:latin typeface="HarmonyOS Sans SC" panose="00000400000000000000" charset="-122"/>
              <a:ea typeface="HarmonyOS Sans SC" panose="00000400000000000000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02565" y="201930"/>
            <a:ext cx="3420745" cy="3067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zh-CN" altLang="en-US" sz="1400" b="1" cap="all">
                <a:solidFill>
                  <a:schemeClr val="bg1"/>
                </a:solidFill>
                <a:uFillTx/>
                <a:latin typeface="HarmonyOS Sans SC" panose="00000400000000000000" charset="-122"/>
                <a:ea typeface="HarmonyOS Sans SC" panose="00000400000000000000" charset="-122"/>
                <a:cs typeface="HarmonyOS Sans SC Regular" panose="00000400000000000000" charset="-122"/>
                <a:sym typeface="+mn-ea"/>
              </a:rPr>
              <a:t>｜</a:t>
            </a:r>
            <a:r>
              <a:rPr lang="en-US" altLang="zh-CN" sz="1400" cap="all">
                <a:solidFill>
                  <a:schemeClr val="bg1"/>
                </a:solidFill>
                <a:latin typeface="HarmonyOS Sans SC" panose="00000400000000000000" charset="-122"/>
                <a:ea typeface="HarmonyOS Sans SC" panose="00000400000000000000" charset="-122"/>
                <a:cs typeface="HarmonyOS Sans SC Regular" panose="00000400000000000000" charset="-122"/>
                <a:sym typeface="+mn-ea"/>
              </a:rPr>
              <a:t>Advantage &amp; Benefit </a:t>
            </a:r>
            <a:endParaRPr lang="en-US" altLang="zh-CN" sz="1400" cap="all">
              <a:solidFill>
                <a:schemeClr val="bg1"/>
              </a:solidFill>
              <a:uFillTx/>
              <a:latin typeface="HarmonyOS Sans SC" panose="00000400000000000000" charset="-122"/>
              <a:ea typeface="HarmonyOS Sans SC" panose="00000400000000000000" charset="-122"/>
              <a:cs typeface="HarmonyOS Sans SC Regular" panose="000004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29&quot;:[50053017,50053008,50053368,50053044,50053376,50049410,50000047,50053164,50052423,50052445,50000177,50000135,50000205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29&quot;:[50053017,50053008,50053368,50053044,50053376,50049410,50000047,50053164,50052423,50052445,50000177,50000135,50000205],&quot;65&quot;:[20205081]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28*313"/>
  <p:tag name="TABLE_ENDDRAG_RECT" val="66*149*828*3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anchor="t">
        <a:noAutofit/>
      </a:bodyPr>
      <a:lstStyle>
        <a:defPPr algn="ctr">
          <a:defRPr lang="en-US" altLang="zh-CN" sz="1600" cap="all" dirty="0">
            <a:solidFill>
              <a:srgbClr val="FFFFFF"/>
            </a:solidFill>
            <a:uFillTx/>
            <a:latin typeface="HarmonyOS Sans SC" panose="00000400000000000000" charset="-122"/>
            <a:ea typeface="HarmonyOS Sans SC" panose="00000400000000000000" charset="-122"/>
            <a:sym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21</Slides>
  <Notes>21</Notes>
  <HiddenSlides>2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Bart De Moor</dc:creator>
  <cp:revision>2</cp:revision>
  <dcterms:created xsi:type="dcterms:W3CDTF">2026-06-23T09:08:24Z</dcterms:created>
  <dcterms:modified xsi:type="dcterms:W3CDTF">2026-07-03T07:49:55Z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2052-12.1.25205.25205</vt:lpwstr>
  </property>
  <property fmtid="{D5CDD505-2E9C-101B-9397-08002B2CF9AE}" pid="3" name="ICV">
    <vt:lpwstr>A5AACCC89030A2CB7E3F3A6AC0F7848E_43</vt:lpwstr>
  </property>
</Properties>
</file>