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g" ContentType="vide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362" r:id="rId2"/>
    <p:sldId id="364" r:id="rId3"/>
    <p:sldId id="365" r:id="rId4"/>
    <p:sldId id="366" r:id="rId5"/>
    <p:sldId id="367" r:id="rId6"/>
    <p:sldId id="368" r:id="rId7"/>
    <p:sldId id="369" r:id="rId8"/>
    <p:sldId id="370" r:id="rId9"/>
    <p:sldId id="371" r:id="rId10"/>
    <p:sldId id="372" r:id="rId11"/>
    <p:sldId id="373" r:id="rId12"/>
    <p:sldId id="374" r:id="rId13"/>
    <p:sldId id="375" r:id="rId14"/>
    <p:sldId id="376" r:id="rId15"/>
    <p:sldId id="377" r:id="rId16"/>
    <p:sldId id="378" r:id="rId17"/>
    <p:sldId id="379" r:id="rId18"/>
    <p:sldId id="429" r:id="rId19"/>
    <p:sldId id="430" r:id="rId20"/>
    <p:sldId id="380" r:id="rId21"/>
    <p:sldId id="381" r:id="rId22"/>
    <p:sldId id="382" r:id="rId23"/>
    <p:sldId id="383" r:id="rId24"/>
    <p:sldId id="384" r:id="rId25"/>
    <p:sldId id="385" r:id="rId26"/>
    <p:sldId id="386" r:id="rId27"/>
    <p:sldId id="387" r:id="rId28"/>
    <p:sldId id="388" r:id="rId29"/>
    <p:sldId id="389" r:id="rId30"/>
    <p:sldId id="431" r:id="rId31"/>
    <p:sldId id="432" r:id="rId32"/>
    <p:sldId id="433" r:id="rId33"/>
    <p:sldId id="434" r:id="rId34"/>
    <p:sldId id="391" r:id="rId35"/>
    <p:sldId id="392" r:id="rId36"/>
    <p:sldId id="393" r:id="rId37"/>
    <p:sldId id="394" r:id="rId38"/>
    <p:sldId id="395" r:id="rId39"/>
    <p:sldId id="396" r:id="rId40"/>
    <p:sldId id="397" r:id="rId41"/>
    <p:sldId id="398" r:id="rId42"/>
    <p:sldId id="399" r:id="rId43"/>
    <p:sldId id="435" r:id="rId44"/>
    <p:sldId id="436" r:id="rId45"/>
    <p:sldId id="448" r:id="rId46"/>
    <p:sldId id="449" r:id="rId47"/>
    <p:sldId id="400" r:id="rId48"/>
    <p:sldId id="401" r:id="rId49"/>
    <p:sldId id="402" r:id="rId50"/>
    <p:sldId id="403" r:id="rId51"/>
    <p:sldId id="404" r:id="rId52"/>
    <p:sldId id="405" r:id="rId53"/>
    <p:sldId id="406" r:id="rId54"/>
    <p:sldId id="437" r:id="rId55"/>
    <p:sldId id="438" r:id="rId56"/>
    <p:sldId id="439" r:id="rId57"/>
    <p:sldId id="407" r:id="rId58"/>
    <p:sldId id="408" r:id="rId59"/>
    <p:sldId id="440" r:id="rId60"/>
    <p:sldId id="409" r:id="rId61"/>
    <p:sldId id="410" r:id="rId62"/>
    <p:sldId id="411" r:id="rId63"/>
    <p:sldId id="412" r:id="rId64"/>
    <p:sldId id="413" r:id="rId65"/>
    <p:sldId id="414" r:id="rId66"/>
  </p:sldIdLst>
  <p:sldSz cx="9906000" cy="6858000" type="A4"/>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7725"/>
    <a:srgbClr val="003C5A"/>
    <a:srgbClr val="004B85"/>
    <a:srgbClr val="6BC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6217" autoAdjust="0"/>
    <p:restoredTop sz="94673" autoAdjust="0"/>
  </p:normalViewPr>
  <p:slideViewPr>
    <p:cSldViewPr>
      <p:cViewPr varScale="1">
        <p:scale>
          <a:sx n="115" d="100"/>
          <a:sy n="115" d="100"/>
        </p:scale>
        <p:origin x="648" y="102"/>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diagrams/_rels/data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C5C9F5-2DD5-4430-AF88-60BD68A0FFBF}"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7FC6C448-9C8D-4917-93FC-EFE743162B51}">
      <dgm:prSet phldrT="[Text]"/>
      <dgm:spPr>
        <a:solidFill>
          <a:schemeClr val="bg2">
            <a:lumMod val="50000"/>
          </a:schemeClr>
        </a:solidFill>
      </dgm:spPr>
      <dgm:t>
        <a:bodyPr/>
        <a:lstStyle/>
        <a:p>
          <a:r>
            <a:rPr lang="en-US" dirty="0">
              <a:solidFill>
                <a:srgbClr val="FFC000"/>
              </a:solidFill>
            </a:rPr>
            <a:t>Air compressed/</a:t>
          </a:r>
          <a:r>
            <a:rPr lang="en-US" dirty="0" err="1">
              <a:solidFill>
                <a:srgbClr val="FFC000"/>
              </a:solidFill>
            </a:rPr>
            <a:t>vaccum</a:t>
          </a:r>
          <a:r>
            <a:rPr lang="en-US" dirty="0">
              <a:solidFill>
                <a:srgbClr val="FFC000"/>
              </a:solidFill>
            </a:rPr>
            <a:t>/gas</a:t>
          </a:r>
        </a:p>
      </dgm:t>
    </dgm:pt>
    <dgm:pt modelId="{4D84963F-55E4-4F54-829D-22FC70623304}" type="parTrans" cxnId="{1AE51FB8-80D8-4EAE-99C9-5BE6D1E2503D}">
      <dgm:prSet/>
      <dgm:spPr/>
      <dgm:t>
        <a:bodyPr/>
        <a:lstStyle/>
        <a:p>
          <a:endParaRPr lang="en-US"/>
        </a:p>
      </dgm:t>
    </dgm:pt>
    <dgm:pt modelId="{8BB624A3-2EAC-43D7-8161-433AFD034847}" type="sibTrans" cxnId="{1AE51FB8-80D8-4EAE-99C9-5BE6D1E2503D}">
      <dgm:prSet/>
      <dgm:spPr/>
      <dgm:t>
        <a:bodyPr/>
        <a:lstStyle/>
        <a:p>
          <a:endParaRPr lang="en-US"/>
        </a:p>
      </dgm:t>
    </dgm:pt>
    <dgm:pt modelId="{6AD8A76B-B770-4959-BF37-79D8595E1697}">
      <dgm:prSet phldrT="[Text]"/>
      <dgm:spPr>
        <a:solidFill>
          <a:schemeClr val="bg2">
            <a:lumMod val="50000"/>
          </a:schemeClr>
        </a:solidFill>
      </dgm:spPr>
      <dgm:t>
        <a:bodyPr/>
        <a:lstStyle/>
        <a:p>
          <a:r>
            <a:rPr lang="en-US" dirty="0">
              <a:solidFill>
                <a:srgbClr val="FFC000"/>
              </a:solidFill>
            </a:rPr>
            <a:t>Steam traps/valves</a:t>
          </a:r>
        </a:p>
      </dgm:t>
    </dgm:pt>
    <dgm:pt modelId="{A17C6522-40D8-4CC0-9B29-97453FC622A6}" type="parTrans" cxnId="{49AEEE89-80D4-4D27-8F11-71565E981776}">
      <dgm:prSet/>
      <dgm:spPr/>
      <dgm:t>
        <a:bodyPr/>
        <a:lstStyle/>
        <a:p>
          <a:endParaRPr lang="en-US"/>
        </a:p>
      </dgm:t>
    </dgm:pt>
    <dgm:pt modelId="{FDF3BCC4-162B-4859-86B5-CB159E726CDE}" type="sibTrans" cxnId="{49AEEE89-80D4-4D27-8F11-71565E981776}">
      <dgm:prSet/>
      <dgm:spPr/>
      <dgm:t>
        <a:bodyPr/>
        <a:lstStyle/>
        <a:p>
          <a:endParaRPr lang="en-US"/>
        </a:p>
      </dgm:t>
    </dgm:pt>
    <dgm:pt modelId="{7C57C858-FCEC-4847-ACC4-F70D2A13A2D9}">
      <dgm:prSet phldrT="[Text]"/>
      <dgm:spPr>
        <a:solidFill>
          <a:schemeClr val="bg2">
            <a:lumMod val="50000"/>
          </a:schemeClr>
        </a:solidFill>
      </dgm:spPr>
      <dgm:t>
        <a:bodyPr/>
        <a:lstStyle/>
        <a:p>
          <a:r>
            <a:rPr lang="en-US" dirty="0">
              <a:solidFill>
                <a:srgbClr val="FFC000"/>
              </a:solidFill>
            </a:rPr>
            <a:t>Lubrication</a:t>
          </a:r>
        </a:p>
      </dgm:t>
    </dgm:pt>
    <dgm:pt modelId="{AA71F92C-964B-4CF2-9FF1-9139D6CE6402}" type="parTrans" cxnId="{251AECF3-B7E4-48E8-9470-677109EFE41D}">
      <dgm:prSet/>
      <dgm:spPr/>
      <dgm:t>
        <a:bodyPr/>
        <a:lstStyle/>
        <a:p>
          <a:endParaRPr lang="en-US"/>
        </a:p>
      </dgm:t>
    </dgm:pt>
    <dgm:pt modelId="{DDC3507C-F609-4CC5-A10E-402FFA5B9378}" type="sibTrans" cxnId="{251AECF3-B7E4-48E8-9470-677109EFE41D}">
      <dgm:prSet/>
      <dgm:spPr/>
      <dgm:t>
        <a:bodyPr/>
        <a:lstStyle/>
        <a:p>
          <a:endParaRPr lang="en-US"/>
        </a:p>
      </dgm:t>
    </dgm:pt>
    <dgm:pt modelId="{4A220F79-1F29-43CF-BD1D-26AB9450D430}">
      <dgm:prSet phldrT="[Text]"/>
      <dgm:spPr>
        <a:solidFill>
          <a:schemeClr val="bg2">
            <a:lumMod val="50000"/>
          </a:schemeClr>
        </a:solidFill>
      </dgm:spPr>
      <dgm:t>
        <a:bodyPr/>
        <a:lstStyle/>
        <a:p>
          <a:r>
            <a:rPr lang="en-US" dirty="0">
              <a:solidFill>
                <a:srgbClr val="FFC000"/>
              </a:solidFill>
            </a:rPr>
            <a:t>Mechanical</a:t>
          </a:r>
        </a:p>
      </dgm:t>
    </dgm:pt>
    <dgm:pt modelId="{DA83CF50-A923-45EC-A448-4A45D56BBBCB}" type="parTrans" cxnId="{56553212-0BF5-40C7-9B5E-06639CE336C3}">
      <dgm:prSet/>
      <dgm:spPr/>
      <dgm:t>
        <a:bodyPr/>
        <a:lstStyle/>
        <a:p>
          <a:endParaRPr lang="en-US"/>
        </a:p>
      </dgm:t>
    </dgm:pt>
    <dgm:pt modelId="{6CC2AD7B-B2EE-46ED-9570-CE4F167616F3}" type="sibTrans" cxnId="{56553212-0BF5-40C7-9B5E-06639CE336C3}">
      <dgm:prSet/>
      <dgm:spPr/>
      <dgm:t>
        <a:bodyPr/>
        <a:lstStyle/>
        <a:p>
          <a:endParaRPr lang="en-US"/>
        </a:p>
      </dgm:t>
    </dgm:pt>
    <dgm:pt modelId="{62ADBB6C-D8BB-4EA5-B8D4-3025F9C5F2E9}">
      <dgm:prSet phldrT="[Text]"/>
      <dgm:spPr>
        <a:solidFill>
          <a:schemeClr val="bg2">
            <a:lumMod val="50000"/>
          </a:schemeClr>
        </a:solidFill>
      </dgm:spPr>
      <dgm:t>
        <a:bodyPr/>
        <a:lstStyle/>
        <a:p>
          <a:r>
            <a:rPr lang="en-US" dirty="0">
              <a:solidFill>
                <a:srgbClr val="FFC000"/>
              </a:solidFill>
            </a:rPr>
            <a:t>Electrical</a:t>
          </a:r>
        </a:p>
      </dgm:t>
    </dgm:pt>
    <dgm:pt modelId="{50B14294-D3C5-4DC0-8AF2-F9405D55EB13}" type="parTrans" cxnId="{F3824588-7477-421E-BFC0-7F6C09BF7D59}">
      <dgm:prSet/>
      <dgm:spPr/>
      <dgm:t>
        <a:bodyPr/>
        <a:lstStyle/>
        <a:p>
          <a:endParaRPr lang="en-US"/>
        </a:p>
      </dgm:t>
    </dgm:pt>
    <dgm:pt modelId="{8E8EE6FA-1649-44AB-8C8F-1E706EDAB6B0}" type="sibTrans" cxnId="{F3824588-7477-421E-BFC0-7F6C09BF7D59}">
      <dgm:prSet/>
      <dgm:spPr/>
      <dgm:t>
        <a:bodyPr/>
        <a:lstStyle/>
        <a:p>
          <a:endParaRPr lang="en-US"/>
        </a:p>
      </dgm:t>
    </dgm:pt>
    <dgm:pt modelId="{4DB848EC-F32C-4AD2-A4CA-CDC4B5E82401}">
      <dgm:prSet phldrT="[Text]"/>
      <dgm:spPr>
        <a:solidFill>
          <a:schemeClr val="bg2">
            <a:lumMod val="50000"/>
          </a:schemeClr>
        </a:solidFill>
      </dgm:spPr>
      <dgm:t>
        <a:bodyPr/>
        <a:lstStyle/>
        <a:p>
          <a:r>
            <a:rPr lang="en-US" dirty="0">
              <a:solidFill>
                <a:srgbClr val="FFC000"/>
              </a:solidFill>
            </a:rPr>
            <a:t>Control of t</a:t>
          </a:r>
          <a:r>
            <a:rPr lang="fr-BE" dirty="0" err="1">
              <a:solidFill>
                <a:srgbClr val="FFC000"/>
              </a:solidFill>
            </a:rPr>
            <a:t>ightness</a:t>
          </a:r>
          <a:r>
            <a:rPr lang="fr-BE" dirty="0">
              <a:solidFill>
                <a:srgbClr val="FFC000"/>
              </a:solidFill>
            </a:rPr>
            <a:t> </a:t>
          </a:r>
          <a:endParaRPr lang="en-US" dirty="0">
            <a:solidFill>
              <a:srgbClr val="FFC000"/>
            </a:solidFill>
          </a:endParaRPr>
        </a:p>
      </dgm:t>
    </dgm:pt>
    <dgm:pt modelId="{4ABAC06C-80BA-4D35-9F25-67BFA0FE9422}" type="parTrans" cxnId="{859C5DE8-0016-4E79-9145-4B34F9103465}">
      <dgm:prSet/>
      <dgm:spPr/>
      <dgm:t>
        <a:bodyPr/>
        <a:lstStyle/>
        <a:p>
          <a:endParaRPr lang="fr-BE"/>
        </a:p>
      </dgm:t>
    </dgm:pt>
    <dgm:pt modelId="{2CC7ABFC-8CE7-4875-93A3-748058C993BC}" type="sibTrans" cxnId="{859C5DE8-0016-4E79-9145-4B34F9103465}">
      <dgm:prSet/>
      <dgm:spPr/>
      <dgm:t>
        <a:bodyPr/>
        <a:lstStyle/>
        <a:p>
          <a:endParaRPr lang="fr-BE"/>
        </a:p>
      </dgm:t>
    </dgm:pt>
    <dgm:pt modelId="{285E0622-772A-4B90-8953-59B6BC933C0E}" type="pres">
      <dgm:prSet presAssocID="{89C5C9F5-2DD5-4430-AF88-60BD68A0FFBF}" presName="linear" presStyleCnt="0">
        <dgm:presLayoutVars>
          <dgm:dir/>
          <dgm:resizeHandles val="exact"/>
        </dgm:presLayoutVars>
      </dgm:prSet>
      <dgm:spPr/>
    </dgm:pt>
    <dgm:pt modelId="{DC4A41E0-5AB9-4D52-BA21-44D37F36CB7C}" type="pres">
      <dgm:prSet presAssocID="{7FC6C448-9C8D-4917-93FC-EFE743162B51}" presName="comp" presStyleCnt="0"/>
      <dgm:spPr/>
    </dgm:pt>
    <dgm:pt modelId="{603BE6A2-1FE9-4720-BE05-E7DA577B179C}" type="pres">
      <dgm:prSet presAssocID="{7FC6C448-9C8D-4917-93FC-EFE743162B51}" presName="box" presStyleLbl="node1" presStyleIdx="0" presStyleCnt="6" custScaleX="70866" custScaleY="37461" custLinFactNeighborX="-6794"/>
      <dgm:spPr/>
    </dgm:pt>
    <dgm:pt modelId="{FBA9EE8D-0A97-4540-B151-6E101A4CB33D}" type="pres">
      <dgm:prSet presAssocID="{7FC6C448-9C8D-4917-93FC-EFE743162B51}" presName="img" presStyleLbl="fgImgPlace1" presStyleIdx="0" presStyleCnt="6" custScaleX="88583" custScaleY="6545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2000" b="-22000"/>
          </a:stretch>
        </a:blipFill>
      </dgm:spPr>
    </dgm:pt>
    <dgm:pt modelId="{C00DA999-7DB1-48E6-A365-261EA84402AE}" type="pres">
      <dgm:prSet presAssocID="{7FC6C448-9C8D-4917-93FC-EFE743162B51}" presName="text" presStyleLbl="node1" presStyleIdx="0" presStyleCnt="6">
        <dgm:presLayoutVars>
          <dgm:bulletEnabled val="1"/>
        </dgm:presLayoutVars>
      </dgm:prSet>
      <dgm:spPr/>
    </dgm:pt>
    <dgm:pt modelId="{B29D7DFC-95F9-4C0F-9A0D-FBC7C1BBB704}" type="pres">
      <dgm:prSet presAssocID="{8BB624A3-2EAC-43D7-8161-433AFD034847}" presName="spacer" presStyleCnt="0"/>
      <dgm:spPr/>
    </dgm:pt>
    <dgm:pt modelId="{9593FA83-12C5-4258-A393-0C9CA29BC14A}" type="pres">
      <dgm:prSet presAssocID="{6AD8A76B-B770-4959-BF37-79D8595E1697}" presName="comp" presStyleCnt="0"/>
      <dgm:spPr/>
    </dgm:pt>
    <dgm:pt modelId="{B6BAFED5-CFD4-49E7-A9B6-6071C0832295}" type="pres">
      <dgm:prSet presAssocID="{6AD8A76B-B770-4959-BF37-79D8595E1697}" presName="box" presStyleLbl="node1" presStyleIdx="1" presStyleCnt="6" custScaleX="70866" custScaleY="37461" custLinFactNeighborX="-6794"/>
      <dgm:spPr/>
    </dgm:pt>
    <dgm:pt modelId="{8C25147D-E2AE-4FF3-A87A-773D88CECC26}" type="pres">
      <dgm:prSet presAssocID="{6AD8A76B-B770-4959-BF37-79D8595E1697}" presName="img" presStyleLbl="fgImgPlace1" presStyleIdx="1" presStyleCnt="6" custScaleX="88583" custScaleY="6545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2000" b="-12000"/>
          </a:stretch>
        </a:blipFill>
      </dgm:spPr>
    </dgm:pt>
    <dgm:pt modelId="{341287FC-639C-40A0-A07C-60973A0A07E6}" type="pres">
      <dgm:prSet presAssocID="{6AD8A76B-B770-4959-BF37-79D8595E1697}" presName="text" presStyleLbl="node1" presStyleIdx="1" presStyleCnt="6">
        <dgm:presLayoutVars>
          <dgm:bulletEnabled val="1"/>
        </dgm:presLayoutVars>
      </dgm:prSet>
      <dgm:spPr/>
    </dgm:pt>
    <dgm:pt modelId="{58D88EE8-0C56-4EA6-B28A-0F3218E4D375}" type="pres">
      <dgm:prSet presAssocID="{FDF3BCC4-162B-4859-86B5-CB159E726CDE}" presName="spacer" presStyleCnt="0"/>
      <dgm:spPr/>
    </dgm:pt>
    <dgm:pt modelId="{7F93DE80-88CD-4245-ABB9-E98CE87D77B2}" type="pres">
      <dgm:prSet presAssocID="{7C57C858-FCEC-4847-ACC4-F70D2A13A2D9}" presName="comp" presStyleCnt="0"/>
      <dgm:spPr/>
    </dgm:pt>
    <dgm:pt modelId="{99D8003A-59C0-49DC-9D1A-88276000AE7F}" type="pres">
      <dgm:prSet presAssocID="{7C57C858-FCEC-4847-ACC4-F70D2A13A2D9}" presName="box" presStyleLbl="node1" presStyleIdx="2" presStyleCnt="6" custScaleX="70866" custScaleY="37461" custLinFactNeighborX="-7776" custLinFactNeighborY="-3036"/>
      <dgm:spPr/>
    </dgm:pt>
    <dgm:pt modelId="{25175686-A61A-4220-99DE-1CDE6AA887A2}" type="pres">
      <dgm:prSet presAssocID="{7C57C858-FCEC-4847-ACC4-F70D2A13A2D9}" presName="img" presStyleLbl="fgImgPlace1" presStyleIdx="2" presStyleCnt="6" custScaleX="88583" custScaleY="6545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0000" b="-20000"/>
          </a:stretch>
        </a:blipFill>
      </dgm:spPr>
    </dgm:pt>
    <dgm:pt modelId="{0A5393F5-8D8F-439C-BB49-C1D8D55AC606}" type="pres">
      <dgm:prSet presAssocID="{7C57C858-FCEC-4847-ACC4-F70D2A13A2D9}" presName="text" presStyleLbl="node1" presStyleIdx="2" presStyleCnt="6">
        <dgm:presLayoutVars>
          <dgm:bulletEnabled val="1"/>
        </dgm:presLayoutVars>
      </dgm:prSet>
      <dgm:spPr/>
    </dgm:pt>
    <dgm:pt modelId="{8FD5AFBD-7025-4849-89DD-351D5855CD67}" type="pres">
      <dgm:prSet presAssocID="{DDC3507C-F609-4CC5-A10E-402FFA5B9378}" presName="spacer" presStyleCnt="0"/>
      <dgm:spPr/>
    </dgm:pt>
    <dgm:pt modelId="{762B0D87-0A1D-424B-B275-D7F25CD59A72}" type="pres">
      <dgm:prSet presAssocID="{4A220F79-1F29-43CF-BD1D-26AB9450D430}" presName="comp" presStyleCnt="0"/>
      <dgm:spPr/>
    </dgm:pt>
    <dgm:pt modelId="{648C2BDB-9403-4918-BE18-A246FCB8EC27}" type="pres">
      <dgm:prSet presAssocID="{4A220F79-1F29-43CF-BD1D-26AB9450D430}" presName="box" presStyleLbl="node1" presStyleIdx="3" presStyleCnt="6" custScaleX="70866" custScaleY="37461" custLinFactNeighborX="-6595" custLinFactNeighborY="-830"/>
      <dgm:spPr/>
    </dgm:pt>
    <dgm:pt modelId="{CC7C16A7-DE36-41A8-91D9-2D472D18569F}" type="pres">
      <dgm:prSet presAssocID="{4A220F79-1F29-43CF-BD1D-26AB9450D430}" presName="img" presStyleLbl="fgImgPlace1" presStyleIdx="3" presStyleCnt="6" custScaleX="88583" custScaleY="6545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dgm:spPr>
    </dgm:pt>
    <dgm:pt modelId="{610AF838-CEA8-456E-A2F9-0E331C0E7D1D}" type="pres">
      <dgm:prSet presAssocID="{4A220F79-1F29-43CF-BD1D-26AB9450D430}" presName="text" presStyleLbl="node1" presStyleIdx="3" presStyleCnt="6">
        <dgm:presLayoutVars>
          <dgm:bulletEnabled val="1"/>
        </dgm:presLayoutVars>
      </dgm:prSet>
      <dgm:spPr/>
    </dgm:pt>
    <dgm:pt modelId="{F65E97E7-610A-42F3-B5F6-DD04C045194E}" type="pres">
      <dgm:prSet presAssocID="{6CC2AD7B-B2EE-46ED-9570-CE4F167616F3}" presName="spacer" presStyleCnt="0"/>
      <dgm:spPr/>
    </dgm:pt>
    <dgm:pt modelId="{BCA504B5-537B-4E52-950B-08BD1E240B64}" type="pres">
      <dgm:prSet presAssocID="{62ADBB6C-D8BB-4EA5-B8D4-3025F9C5F2E9}" presName="comp" presStyleCnt="0"/>
      <dgm:spPr/>
    </dgm:pt>
    <dgm:pt modelId="{FBD7572C-EF13-4F81-BCC6-DEBA67A3C2B0}" type="pres">
      <dgm:prSet presAssocID="{62ADBB6C-D8BB-4EA5-B8D4-3025F9C5F2E9}" presName="box" presStyleLbl="node1" presStyleIdx="4" presStyleCnt="6" custScaleX="70866" custScaleY="37461" custLinFactNeighborX="-6794"/>
      <dgm:spPr/>
    </dgm:pt>
    <dgm:pt modelId="{BFBE41E5-1958-44E7-8AED-96F7C763019B}" type="pres">
      <dgm:prSet presAssocID="{62ADBB6C-D8BB-4EA5-B8D4-3025F9C5F2E9}" presName="img" presStyleLbl="fgImgPlace1" presStyleIdx="4" presStyleCnt="6" custScaleX="88583" custScaleY="65452"/>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4000" b="-4000"/>
          </a:stretch>
        </a:blipFill>
      </dgm:spPr>
    </dgm:pt>
    <dgm:pt modelId="{4445A523-2C41-4A7F-A27F-3BBE54B7E085}" type="pres">
      <dgm:prSet presAssocID="{62ADBB6C-D8BB-4EA5-B8D4-3025F9C5F2E9}" presName="text" presStyleLbl="node1" presStyleIdx="4" presStyleCnt="6">
        <dgm:presLayoutVars>
          <dgm:bulletEnabled val="1"/>
        </dgm:presLayoutVars>
      </dgm:prSet>
      <dgm:spPr/>
    </dgm:pt>
    <dgm:pt modelId="{4B91AC17-E75C-4379-AEAE-6760C0594A80}" type="pres">
      <dgm:prSet presAssocID="{8E8EE6FA-1649-44AB-8C8F-1E706EDAB6B0}" presName="spacer" presStyleCnt="0"/>
      <dgm:spPr/>
    </dgm:pt>
    <dgm:pt modelId="{97E20869-04A6-4DE4-BCC2-AD48343845D6}" type="pres">
      <dgm:prSet presAssocID="{4DB848EC-F32C-4AD2-A4CA-CDC4B5E82401}" presName="comp" presStyleCnt="0"/>
      <dgm:spPr/>
    </dgm:pt>
    <dgm:pt modelId="{34FD2C23-1FE3-4FDA-B1D8-33F2A89ECC0E}" type="pres">
      <dgm:prSet presAssocID="{4DB848EC-F32C-4AD2-A4CA-CDC4B5E82401}" presName="box" presStyleLbl="node1" presStyleIdx="5" presStyleCnt="6" custScaleX="70866" custScaleY="37461" custLinFactNeighborX="-6794"/>
      <dgm:spPr/>
    </dgm:pt>
    <dgm:pt modelId="{ED2679A6-395C-40C6-BBCA-DCCFD4DE2017}" type="pres">
      <dgm:prSet presAssocID="{4DB848EC-F32C-4AD2-A4CA-CDC4B5E82401}" presName="img" presStyleLbl="fgImgPlace1" presStyleIdx="5" presStyleCnt="6" custScaleX="88583" custScaleY="65452"/>
      <dgm:spPr>
        <a:blipFill rotWithShape="1">
          <a:blip xmlns:r="http://schemas.openxmlformats.org/officeDocument/2006/relationships" r:embed="rId6"/>
          <a:stretch>
            <a:fillRect/>
          </a:stretch>
        </a:blipFill>
      </dgm:spPr>
    </dgm:pt>
    <dgm:pt modelId="{BB4789CD-04D9-4886-89B1-CABBA1061245}" type="pres">
      <dgm:prSet presAssocID="{4DB848EC-F32C-4AD2-A4CA-CDC4B5E82401}" presName="text" presStyleLbl="node1" presStyleIdx="5" presStyleCnt="6">
        <dgm:presLayoutVars>
          <dgm:bulletEnabled val="1"/>
        </dgm:presLayoutVars>
      </dgm:prSet>
      <dgm:spPr/>
    </dgm:pt>
  </dgm:ptLst>
  <dgm:cxnLst>
    <dgm:cxn modelId="{56553212-0BF5-40C7-9B5E-06639CE336C3}" srcId="{89C5C9F5-2DD5-4430-AF88-60BD68A0FFBF}" destId="{4A220F79-1F29-43CF-BD1D-26AB9450D430}" srcOrd="3" destOrd="0" parTransId="{DA83CF50-A923-45EC-A448-4A45D56BBBCB}" sibTransId="{6CC2AD7B-B2EE-46ED-9570-CE4F167616F3}"/>
    <dgm:cxn modelId="{AC4AAE30-5FC0-4D1E-A102-E682024B10D0}" type="presOf" srcId="{4DB848EC-F32C-4AD2-A4CA-CDC4B5E82401}" destId="{BB4789CD-04D9-4886-89B1-CABBA1061245}" srcOrd="1" destOrd="0" presId="urn:microsoft.com/office/officeart/2005/8/layout/vList4"/>
    <dgm:cxn modelId="{1506E538-5022-4646-AC38-A08B946C48B5}" type="presOf" srcId="{6AD8A76B-B770-4959-BF37-79D8595E1697}" destId="{341287FC-639C-40A0-A07C-60973A0A07E6}" srcOrd="1" destOrd="0" presId="urn:microsoft.com/office/officeart/2005/8/layout/vList4"/>
    <dgm:cxn modelId="{DD294D3E-2D76-4FA0-92C4-8F6C1BB8A2C8}" type="presOf" srcId="{7C57C858-FCEC-4847-ACC4-F70D2A13A2D9}" destId="{0A5393F5-8D8F-439C-BB49-C1D8D55AC606}" srcOrd="1" destOrd="0" presId="urn:microsoft.com/office/officeart/2005/8/layout/vList4"/>
    <dgm:cxn modelId="{4C3A1160-0EA6-46DD-A2B5-CB58CF47949A}" type="presOf" srcId="{6AD8A76B-B770-4959-BF37-79D8595E1697}" destId="{B6BAFED5-CFD4-49E7-A9B6-6071C0832295}" srcOrd="0" destOrd="0" presId="urn:microsoft.com/office/officeart/2005/8/layout/vList4"/>
    <dgm:cxn modelId="{1B125368-DAC5-4C3F-8170-4E414095EAA7}" type="presOf" srcId="{7C57C858-FCEC-4847-ACC4-F70D2A13A2D9}" destId="{99D8003A-59C0-49DC-9D1A-88276000AE7F}" srcOrd="0" destOrd="0" presId="urn:microsoft.com/office/officeart/2005/8/layout/vList4"/>
    <dgm:cxn modelId="{75D19E4B-B6EA-4157-9A38-84860F908094}" type="presOf" srcId="{4DB848EC-F32C-4AD2-A4CA-CDC4B5E82401}" destId="{34FD2C23-1FE3-4FDA-B1D8-33F2A89ECC0E}" srcOrd="0" destOrd="0" presId="urn:microsoft.com/office/officeart/2005/8/layout/vList4"/>
    <dgm:cxn modelId="{4A28BE54-A18D-427E-9B06-1F0749CABF4A}" type="presOf" srcId="{4A220F79-1F29-43CF-BD1D-26AB9450D430}" destId="{610AF838-CEA8-456E-A2F9-0E331C0E7D1D}" srcOrd="1" destOrd="0" presId="urn:microsoft.com/office/officeart/2005/8/layout/vList4"/>
    <dgm:cxn modelId="{F3824588-7477-421E-BFC0-7F6C09BF7D59}" srcId="{89C5C9F5-2DD5-4430-AF88-60BD68A0FFBF}" destId="{62ADBB6C-D8BB-4EA5-B8D4-3025F9C5F2E9}" srcOrd="4" destOrd="0" parTransId="{50B14294-D3C5-4DC0-8AF2-F9405D55EB13}" sibTransId="{8E8EE6FA-1649-44AB-8C8F-1E706EDAB6B0}"/>
    <dgm:cxn modelId="{49AEEE89-80D4-4D27-8F11-71565E981776}" srcId="{89C5C9F5-2DD5-4430-AF88-60BD68A0FFBF}" destId="{6AD8A76B-B770-4959-BF37-79D8595E1697}" srcOrd="1" destOrd="0" parTransId="{A17C6522-40D8-4CC0-9B29-97453FC622A6}" sibTransId="{FDF3BCC4-162B-4859-86B5-CB159E726CDE}"/>
    <dgm:cxn modelId="{FC1B9096-6FF8-41BE-91CD-402C2DA14F86}" type="presOf" srcId="{4A220F79-1F29-43CF-BD1D-26AB9450D430}" destId="{648C2BDB-9403-4918-BE18-A246FCB8EC27}" srcOrd="0" destOrd="0" presId="urn:microsoft.com/office/officeart/2005/8/layout/vList4"/>
    <dgm:cxn modelId="{146D78B2-0344-49D6-BBED-02FD6085140B}" type="presOf" srcId="{7FC6C448-9C8D-4917-93FC-EFE743162B51}" destId="{C00DA999-7DB1-48E6-A365-261EA84402AE}" srcOrd="1" destOrd="0" presId="urn:microsoft.com/office/officeart/2005/8/layout/vList4"/>
    <dgm:cxn modelId="{AD2DBDB4-C6B0-401E-B209-EC179A6838BE}" type="presOf" srcId="{89C5C9F5-2DD5-4430-AF88-60BD68A0FFBF}" destId="{285E0622-772A-4B90-8953-59B6BC933C0E}" srcOrd="0" destOrd="0" presId="urn:microsoft.com/office/officeart/2005/8/layout/vList4"/>
    <dgm:cxn modelId="{1AE51FB8-80D8-4EAE-99C9-5BE6D1E2503D}" srcId="{89C5C9F5-2DD5-4430-AF88-60BD68A0FFBF}" destId="{7FC6C448-9C8D-4917-93FC-EFE743162B51}" srcOrd="0" destOrd="0" parTransId="{4D84963F-55E4-4F54-829D-22FC70623304}" sibTransId="{8BB624A3-2EAC-43D7-8161-433AFD034847}"/>
    <dgm:cxn modelId="{977DCDE6-C940-4AA2-A490-C6AE6AA57EEC}" type="presOf" srcId="{7FC6C448-9C8D-4917-93FC-EFE743162B51}" destId="{603BE6A2-1FE9-4720-BE05-E7DA577B179C}" srcOrd="0" destOrd="0" presId="urn:microsoft.com/office/officeart/2005/8/layout/vList4"/>
    <dgm:cxn modelId="{859C5DE8-0016-4E79-9145-4B34F9103465}" srcId="{89C5C9F5-2DD5-4430-AF88-60BD68A0FFBF}" destId="{4DB848EC-F32C-4AD2-A4CA-CDC4B5E82401}" srcOrd="5" destOrd="0" parTransId="{4ABAC06C-80BA-4D35-9F25-67BFA0FE9422}" sibTransId="{2CC7ABFC-8CE7-4875-93A3-748058C993BC}"/>
    <dgm:cxn modelId="{61D14AE8-F480-4EB5-8C82-750F93AAD237}" type="presOf" srcId="{62ADBB6C-D8BB-4EA5-B8D4-3025F9C5F2E9}" destId="{4445A523-2C41-4A7F-A27F-3BBE54B7E085}" srcOrd="1" destOrd="0" presId="urn:microsoft.com/office/officeart/2005/8/layout/vList4"/>
    <dgm:cxn modelId="{251AECF3-B7E4-48E8-9470-677109EFE41D}" srcId="{89C5C9F5-2DD5-4430-AF88-60BD68A0FFBF}" destId="{7C57C858-FCEC-4847-ACC4-F70D2A13A2D9}" srcOrd="2" destOrd="0" parTransId="{AA71F92C-964B-4CF2-9FF1-9139D6CE6402}" sibTransId="{DDC3507C-F609-4CC5-A10E-402FFA5B9378}"/>
    <dgm:cxn modelId="{C04C10FB-C57A-4F5E-B0F7-A37B705B0547}" type="presOf" srcId="{62ADBB6C-D8BB-4EA5-B8D4-3025F9C5F2E9}" destId="{FBD7572C-EF13-4F81-BCC6-DEBA67A3C2B0}" srcOrd="0" destOrd="0" presId="urn:microsoft.com/office/officeart/2005/8/layout/vList4"/>
    <dgm:cxn modelId="{FA0B2763-FC04-47DB-B4F3-830141B4B894}" type="presParOf" srcId="{285E0622-772A-4B90-8953-59B6BC933C0E}" destId="{DC4A41E0-5AB9-4D52-BA21-44D37F36CB7C}" srcOrd="0" destOrd="0" presId="urn:microsoft.com/office/officeart/2005/8/layout/vList4"/>
    <dgm:cxn modelId="{B5535504-7CDE-4284-A2B2-585BB5363061}" type="presParOf" srcId="{DC4A41E0-5AB9-4D52-BA21-44D37F36CB7C}" destId="{603BE6A2-1FE9-4720-BE05-E7DA577B179C}" srcOrd="0" destOrd="0" presId="urn:microsoft.com/office/officeart/2005/8/layout/vList4"/>
    <dgm:cxn modelId="{76C0FC24-53FE-4438-815A-E82D5E90FD6F}" type="presParOf" srcId="{DC4A41E0-5AB9-4D52-BA21-44D37F36CB7C}" destId="{FBA9EE8D-0A97-4540-B151-6E101A4CB33D}" srcOrd="1" destOrd="0" presId="urn:microsoft.com/office/officeart/2005/8/layout/vList4"/>
    <dgm:cxn modelId="{5C936AE7-A3C3-4606-ADB7-1A4F7F58C79B}" type="presParOf" srcId="{DC4A41E0-5AB9-4D52-BA21-44D37F36CB7C}" destId="{C00DA999-7DB1-48E6-A365-261EA84402AE}" srcOrd="2" destOrd="0" presId="urn:microsoft.com/office/officeart/2005/8/layout/vList4"/>
    <dgm:cxn modelId="{4E2356E3-21B0-491C-9A25-3E313072692E}" type="presParOf" srcId="{285E0622-772A-4B90-8953-59B6BC933C0E}" destId="{B29D7DFC-95F9-4C0F-9A0D-FBC7C1BBB704}" srcOrd="1" destOrd="0" presId="urn:microsoft.com/office/officeart/2005/8/layout/vList4"/>
    <dgm:cxn modelId="{37D5AC9B-606F-40EE-8AFC-92D6BF49B170}" type="presParOf" srcId="{285E0622-772A-4B90-8953-59B6BC933C0E}" destId="{9593FA83-12C5-4258-A393-0C9CA29BC14A}" srcOrd="2" destOrd="0" presId="urn:microsoft.com/office/officeart/2005/8/layout/vList4"/>
    <dgm:cxn modelId="{F71D5693-B792-4C67-A5F5-ECE51D5007B2}" type="presParOf" srcId="{9593FA83-12C5-4258-A393-0C9CA29BC14A}" destId="{B6BAFED5-CFD4-49E7-A9B6-6071C0832295}" srcOrd="0" destOrd="0" presId="urn:microsoft.com/office/officeart/2005/8/layout/vList4"/>
    <dgm:cxn modelId="{5FFFAFD2-F5F9-4955-A142-F0B3BF465C46}" type="presParOf" srcId="{9593FA83-12C5-4258-A393-0C9CA29BC14A}" destId="{8C25147D-E2AE-4FF3-A87A-773D88CECC26}" srcOrd="1" destOrd="0" presId="urn:microsoft.com/office/officeart/2005/8/layout/vList4"/>
    <dgm:cxn modelId="{4D6B6A86-443E-4A0C-AEE7-B50F960C659A}" type="presParOf" srcId="{9593FA83-12C5-4258-A393-0C9CA29BC14A}" destId="{341287FC-639C-40A0-A07C-60973A0A07E6}" srcOrd="2" destOrd="0" presId="urn:microsoft.com/office/officeart/2005/8/layout/vList4"/>
    <dgm:cxn modelId="{BE469C87-F498-461D-8CFF-F51099134FDD}" type="presParOf" srcId="{285E0622-772A-4B90-8953-59B6BC933C0E}" destId="{58D88EE8-0C56-4EA6-B28A-0F3218E4D375}" srcOrd="3" destOrd="0" presId="urn:microsoft.com/office/officeart/2005/8/layout/vList4"/>
    <dgm:cxn modelId="{6A400E42-2FEB-4DA9-BC03-313EF119D6A8}" type="presParOf" srcId="{285E0622-772A-4B90-8953-59B6BC933C0E}" destId="{7F93DE80-88CD-4245-ABB9-E98CE87D77B2}" srcOrd="4" destOrd="0" presId="urn:microsoft.com/office/officeart/2005/8/layout/vList4"/>
    <dgm:cxn modelId="{F9694658-5831-4CD4-8B02-94DFD42F65D6}" type="presParOf" srcId="{7F93DE80-88CD-4245-ABB9-E98CE87D77B2}" destId="{99D8003A-59C0-49DC-9D1A-88276000AE7F}" srcOrd="0" destOrd="0" presId="urn:microsoft.com/office/officeart/2005/8/layout/vList4"/>
    <dgm:cxn modelId="{E64B42DA-FC39-488B-8AC7-70EB9F95EDD2}" type="presParOf" srcId="{7F93DE80-88CD-4245-ABB9-E98CE87D77B2}" destId="{25175686-A61A-4220-99DE-1CDE6AA887A2}" srcOrd="1" destOrd="0" presId="urn:microsoft.com/office/officeart/2005/8/layout/vList4"/>
    <dgm:cxn modelId="{7DE69061-BEDB-4C2E-B173-891540F9217F}" type="presParOf" srcId="{7F93DE80-88CD-4245-ABB9-E98CE87D77B2}" destId="{0A5393F5-8D8F-439C-BB49-C1D8D55AC606}" srcOrd="2" destOrd="0" presId="urn:microsoft.com/office/officeart/2005/8/layout/vList4"/>
    <dgm:cxn modelId="{B2F40D83-D988-4604-9305-4BE6802E12B2}" type="presParOf" srcId="{285E0622-772A-4B90-8953-59B6BC933C0E}" destId="{8FD5AFBD-7025-4849-89DD-351D5855CD67}" srcOrd="5" destOrd="0" presId="urn:microsoft.com/office/officeart/2005/8/layout/vList4"/>
    <dgm:cxn modelId="{4199BE3E-D681-43AB-9008-67E5EE5BFB06}" type="presParOf" srcId="{285E0622-772A-4B90-8953-59B6BC933C0E}" destId="{762B0D87-0A1D-424B-B275-D7F25CD59A72}" srcOrd="6" destOrd="0" presId="urn:microsoft.com/office/officeart/2005/8/layout/vList4"/>
    <dgm:cxn modelId="{A4831F66-596A-4801-AE1E-76BB4846238B}" type="presParOf" srcId="{762B0D87-0A1D-424B-B275-D7F25CD59A72}" destId="{648C2BDB-9403-4918-BE18-A246FCB8EC27}" srcOrd="0" destOrd="0" presId="urn:microsoft.com/office/officeart/2005/8/layout/vList4"/>
    <dgm:cxn modelId="{9309ADEA-7E7B-4072-BC2E-2E703DF9A9EE}" type="presParOf" srcId="{762B0D87-0A1D-424B-B275-D7F25CD59A72}" destId="{CC7C16A7-DE36-41A8-91D9-2D472D18569F}" srcOrd="1" destOrd="0" presId="urn:microsoft.com/office/officeart/2005/8/layout/vList4"/>
    <dgm:cxn modelId="{5B53D5B5-F90B-447E-AE99-E5539B7218D1}" type="presParOf" srcId="{762B0D87-0A1D-424B-B275-D7F25CD59A72}" destId="{610AF838-CEA8-456E-A2F9-0E331C0E7D1D}" srcOrd="2" destOrd="0" presId="urn:microsoft.com/office/officeart/2005/8/layout/vList4"/>
    <dgm:cxn modelId="{9D671F07-EA14-4A3A-9FE4-3792919C88C3}" type="presParOf" srcId="{285E0622-772A-4B90-8953-59B6BC933C0E}" destId="{F65E97E7-610A-42F3-B5F6-DD04C045194E}" srcOrd="7" destOrd="0" presId="urn:microsoft.com/office/officeart/2005/8/layout/vList4"/>
    <dgm:cxn modelId="{402E9E4D-3363-43E8-8943-B2256A70CD5C}" type="presParOf" srcId="{285E0622-772A-4B90-8953-59B6BC933C0E}" destId="{BCA504B5-537B-4E52-950B-08BD1E240B64}" srcOrd="8" destOrd="0" presId="urn:microsoft.com/office/officeart/2005/8/layout/vList4"/>
    <dgm:cxn modelId="{B54435C3-51E9-4F9F-BD09-FAF10618E253}" type="presParOf" srcId="{BCA504B5-537B-4E52-950B-08BD1E240B64}" destId="{FBD7572C-EF13-4F81-BCC6-DEBA67A3C2B0}" srcOrd="0" destOrd="0" presId="urn:microsoft.com/office/officeart/2005/8/layout/vList4"/>
    <dgm:cxn modelId="{41F4AAE6-32F3-42E1-8111-12473F4282BC}" type="presParOf" srcId="{BCA504B5-537B-4E52-950B-08BD1E240B64}" destId="{BFBE41E5-1958-44E7-8AED-96F7C763019B}" srcOrd="1" destOrd="0" presId="urn:microsoft.com/office/officeart/2005/8/layout/vList4"/>
    <dgm:cxn modelId="{35E224B0-3B1F-4174-9A51-4AF76FC25B52}" type="presParOf" srcId="{BCA504B5-537B-4E52-950B-08BD1E240B64}" destId="{4445A523-2C41-4A7F-A27F-3BBE54B7E085}" srcOrd="2" destOrd="0" presId="urn:microsoft.com/office/officeart/2005/8/layout/vList4"/>
    <dgm:cxn modelId="{FAD54847-21EF-4D6F-B1C1-60F9F0122A47}" type="presParOf" srcId="{285E0622-772A-4B90-8953-59B6BC933C0E}" destId="{4B91AC17-E75C-4379-AEAE-6760C0594A80}" srcOrd="9" destOrd="0" presId="urn:microsoft.com/office/officeart/2005/8/layout/vList4"/>
    <dgm:cxn modelId="{664F9CB5-45EE-494E-ACB5-F8295B68B3CC}" type="presParOf" srcId="{285E0622-772A-4B90-8953-59B6BC933C0E}" destId="{97E20869-04A6-4DE4-BCC2-AD48343845D6}" srcOrd="10" destOrd="0" presId="urn:microsoft.com/office/officeart/2005/8/layout/vList4"/>
    <dgm:cxn modelId="{F7E1E353-1F40-44DF-9834-783D1E8EAAC8}" type="presParOf" srcId="{97E20869-04A6-4DE4-BCC2-AD48343845D6}" destId="{34FD2C23-1FE3-4FDA-B1D8-33F2A89ECC0E}" srcOrd="0" destOrd="0" presId="urn:microsoft.com/office/officeart/2005/8/layout/vList4"/>
    <dgm:cxn modelId="{3227B674-0353-4FA4-B34C-335BFA4AF2BF}" type="presParOf" srcId="{97E20869-04A6-4DE4-BCC2-AD48343845D6}" destId="{ED2679A6-395C-40C6-BBCA-DCCFD4DE2017}" srcOrd="1" destOrd="0" presId="urn:microsoft.com/office/officeart/2005/8/layout/vList4"/>
    <dgm:cxn modelId="{614E1C3C-CC1F-4BB7-BCD3-3AF1ECF67FF1}" type="presParOf" srcId="{97E20869-04A6-4DE4-BCC2-AD48343845D6}" destId="{BB4789CD-04D9-4886-89B1-CABBA1061245}"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C5C9F5-2DD5-4430-AF88-60BD68A0FFBF}"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7C57C858-FCEC-4847-ACC4-F70D2A13A2D9}">
      <dgm:prSet phldrT="[Text]"/>
      <dgm:spPr>
        <a:solidFill>
          <a:schemeClr val="bg2">
            <a:lumMod val="50000"/>
          </a:schemeClr>
        </a:solidFill>
      </dgm:spPr>
      <dgm:t>
        <a:bodyPr/>
        <a:lstStyle/>
        <a:p>
          <a:r>
            <a:rPr lang="en-US" dirty="0">
              <a:solidFill>
                <a:srgbClr val="FFC000"/>
              </a:solidFill>
            </a:rPr>
            <a:t>Lubrication</a:t>
          </a:r>
        </a:p>
      </dgm:t>
    </dgm:pt>
    <dgm:pt modelId="{AA71F92C-964B-4CF2-9FF1-9139D6CE6402}" type="parTrans" cxnId="{251AECF3-B7E4-48E8-9470-677109EFE41D}">
      <dgm:prSet/>
      <dgm:spPr/>
      <dgm:t>
        <a:bodyPr/>
        <a:lstStyle/>
        <a:p>
          <a:endParaRPr lang="en-US"/>
        </a:p>
      </dgm:t>
    </dgm:pt>
    <dgm:pt modelId="{DDC3507C-F609-4CC5-A10E-402FFA5B9378}" type="sibTrans" cxnId="{251AECF3-B7E4-48E8-9470-677109EFE41D}">
      <dgm:prSet/>
      <dgm:spPr/>
      <dgm:t>
        <a:bodyPr/>
        <a:lstStyle/>
        <a:p>
          <a:endParaRPr lang="en-US"/>
        </a:p>
      </dgm:t>
    </dgm:pt>
    <dgm:pt modelId="{4A220F79-1F29-43CF-BD1D-26AB9450D430}">
      <dgm:prSet phldrT="[Text]"/>
      <dgm:spPr>
        <a:solidFill>
          <a:schemeClr val="bg2">
            <a:lumMod val="50000"/>
          </a:schemeClr>
        </a:solidFill>
      </dgm:spPr>
      <dgm:t>
        <a:bodyPr/>
        <a:lstStyle/>
        <a:p>
          <a:r>
            <a:rPr lang="en-US" dirty="0">
              <a:solidFill>
                <a:srgbClr val="FFC000"/>
              </a:solidFill>
            </a:rPr>
            <a:t>Mechanical</a:t>
          </a:r>
        </a:p>
      </dgm:t>
    </dgm:pt>
    <dgm:pt modelId="{DA83CF50-A923-45EC-A448-4A45D56BBBCB}" type="parTrans" cxnId="{56553212-0BF5-40C7-9B5E-06639CE336C3}">
      <dgm:prSet/>
      <dgm:spPr/>
      <dgm:t>
        <a:bodyPr/>
        <a:lstStyle/>
        <a:p>
          <a:endParaRPr lang="en-US"/>
        </a:p>
      </dgm:t>
    </dgm:pt>
    <dgm:pt modelId="{6CC2AD7B-B2EE-46ED-9570-CE4F167616F3}" type="sibTrans" cxnId="{56553212-0BF5-40C7-9B5E-06639CE336C3}">
      <dgm:prSet/>
      <dgm:spPr/>
      <dgm:t>
        <a:bodyPr/>
        <a:lstStyle/>
        <a:p>
          <a:endParaRPr lang="en-US"/>
        </a:p>
      </dgm:t>
    </dgm:pt>
    <dgm:pt modelId="{62ADBB6C-D8BB-4EA5-B8D4-3025F9C5F2E9}">
      <dgm:prSet phldrT="[Text]"/>
      <dgm:spPr>
        <a:solidFill>
          <a:schemeClr val="bg2">
            <a:lumMod val="50000"/>
          </a:schemeClr>
        </a:solidFill>
      </dgm:spPr>
      <dgm:t>
        <a:bodyPr/>
        <a:lstStyle/>
        <a:p>
          <a:r>
            <a:rPr lang="en-US" dirty="0">
              <a:solidFill>
                <a:srgbClr val="FFC000"/>
              </a:solidFill>
            </a:rPr>
            <a:t>Electrical</a:t>
          </a:r>
        </a:p>
      </dgm:t>
    </dgm:pt>
    <dgm:pt modelId="{50B14294-D3C5-4DC0-8AF2-F9405D55EB13}" type="parTrans" cxnId="{F3824588-7477-421E-BFC0-7F6C09BF7D59}">
      <dgm:prSet/>
      <dgm:spPr/>
      <dgm:t>
        <a:bodyPr/>
        <a:lstStyle/>
        <a:p>
          <a:endParaRPr lang="en-US"/>
        </a:p>
      </dgm:t>
    </dgm:pt>
    <dgm:pt modelId="{8E8EE6FA-1649-44AB-8C8F-1E706EDAB6B0}" type="sibTrans" cxnId="{F3824588-7477-421E-BFC0-7F6C09BF7D59}">
      <dgm:prSet/>
      <dgm:spPr/>
      <dgm:t>
        <a:bodyPr/>
        <a:lstStyle/>
        <a:p>
          <a:endParaRPr lang="en-US"/>
        </a:p>
      </dgm:t>
    </dgm:pt>
    <dgm:pt modelId="{285E0622-772A-4B90-8953-59B6BC933C0E}" type="pres">
      <dgm:prSet presAssocID="{89C5C9F5-2DD5-4430-AF88-60BD68A0FFBF}" presName="linear" presStyleCnt="0">
        <dgm:presLayoutVars>
          <dgm:dir/>
          <dgm:resizeHandles val="exact"/>
        </dgm:presLayoutVars>
      </dgm:prSet>
      <dgm:spPr/>
    </dgm:pt>
    <dgm:pt modelId="{7F93DE80-88CD-4245-ABB9-E98CE87D77B2}" type="pres">
      <dgm:prSet presAssocID="{7C57C858-FCEC-4847-ACC4-F70D2A13A2D9}" presName="comp" presStyleCnt="0"/>
      <dgm:spPr/>
    </dgm:pt>
    <dgm:pt modelId="{99D8003A-59C0-49DC-9D1A-88276000AE7F}" type="pres">
      <dgm:prSet presAssocID="{7C57C858-FCEC-4847-ACC4-F70D2A13A2D9}" presName="box" presStyleLbl="node1" presStyleIdx="0" presStyleCnt="3" custScaleX="70866" custScaleY="37461" custLinFactNeighborX="-6794"/>
      <dgm:spPr/>
    </dgm:pt>
    <dgm:pt modelId="{25175686-A61A-4220-99DE-1CDE6AA887A2}" type="pres">
      <dgm:prSet presAssocID="{7C57C858-FCEC-4847-ACC4-F70D2A13A2D9}" presName="img" presStyleLbl="fgImgPlace1" presStyleIdx="0" presStyleCnt="3" custScaleX="88583" custScaleY="6545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dgm:spPr>
    </dgm:pt>
    <dgm:pt modelId="{0A5393F5-8D8F-439C-BB49-C1D8D55AC606}" type="pres">
      <dgm:prSet presAssocID="{7C57C858-FCEC-4847-ACC4-F70D2A13A2D9}" presName="text" presStyleLbl="node1" presStyleIdx="0" presStyleCnt="3">
        <dgm:presLayoutVars>
          <dgm:bulletEnabled val="1"/>
        </dgm:presLayoutVars>
      </dgm:prSet>
      <dgm:spPr/>
    </dgm:pt>
    <dgm:pt modelId="{8FD5AFBD-7025-4849-89DD-351D5855CD67}" type="pres">
      <dgm:prSet presAssocID="{DDC3507C-F609-4CC5-A10E-402FFA5B9378}" presName="spacer" presStyleCnt="0"/>
      <dgm:spPr/>
    </dgm:pt>
    <dgm:pt modelId="{762B0D87-0A1D-424B-B275-D7F25CD59A72}" type="pres">
      <dgm:prSet presAssocID="{4A220F79-1F29-43CF-BD1D-26AB9450D430}" presName="comp" presStyleCnt="0"/>
      <dgm:spPr/>
    </dgm:pt>
    <dgm:pt modelId="{648C2BDB-9403-4918-BE18-A246FCB8EC27}" type="pres">
      <dgm:prSet presAssocID="{4A220F79-1F29-43CF-BD1D-26AB9450D430}" presName="box" presStyleLbl="node1" presStyleIdx="1" presStyleCnt="3" custScaleX="70866" custScaleY="37461" custLinFactNeighborX="-6794"/>
      <dgm:spPr/>
    </dgm:pt>
    <dgm:pt modelId="{CC7C16A7-DE36-41A8-91D9-2D472D18569F}" type="pres">
      <dgm:prSet presAssocID="{4A220F79-1F29-43CF-BD1D-26AB9450D430}" presName="img" presStyleLbl="fgImgPlace1" presStyleIdx="1" presStyleCnt="3" custScaleX="88583" custScaleY="6545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pt>
    <dgm:pt modelId="{610AF838-CEA8-456E-A2F9-0E331C0E7D1D}" type="pres">
      <dgm:prSet presAssocID="{4A220F79-1F29-43CF-BD1D-26AB9450D430}" presName="text" presStyleLbl="node1" presStyleIdx="1" presStyleCnt="3">
        <dgm:presLayoutVars>
          <dgm:bulletEnabled val="1"/>
        </dgm:presLayoutVars>
      </dgm:prSet>
      <dgm:spPr/>
    </dgm:pt>
    <dgm:pt modelId="{F65E97E7-610A-42F3-B5F6-DD04C045194E}" type="pres">
      <dgm:prSet presAssocID="{6CC2AD7B-B2EE-46ED-9570-CE4F167616F3}" presName="spacer" presStyleCnt="0"/>
      <dgm:spPr/>
    </dgm:pt>
    <dgm:pt modelId="{BCA504B5-537B-4E52-950B-08BD1E240B64}" type="pres">
      <dgm:prSet presAssocID="{62ADBB6C-D8BB-4EA5-B8D4-3025F9C5F2E9}" presName="comp" presStyleCnt="0"/>
      <dgm:spPr/>
    </dgm:pt>
    <dgm:pt modelId="{FBD7572C-EF13-4F81-BCC6-DEBA67A3C2B0}" type="pres">
      <dgm:prSet presAssocID="{62ADBB6C-D8BB-4EA5-B8D4-3025F9C5F2E9}" presName="box" presStyleLbl="node1" presStyleIdx="2" presStyleCnt="3" custScaleX="70866" custScaleY="37461" custLinFactNeighborX="-6794"/>
      <dgm:spPr/>
    </dgm:pt>
    <dgm:pt modelId="{BFBE41E5-1958-44E7-8AED-96F7C763019B}" type="pres">
      <dgm:prSet presAssocID="{62ADBB6C-D8BB-4EA5-B8D4-3025F9C5F2E9}" presName="img" presStyleLbl="fgImgPlace1" presStyleIdx="2" presStyleCnt="3" custScaleX="88583" custScaleY="6545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dgm:spPr>
    </dgm:pt>
    <dgm:pt modelId="{4445A523-2C41-4A7F-A27F-3BBE54B7E085}" type="pres">
      <dgm:prSet presAssocID="{62ADBB6C-D8BB-4EA5-B8D4-3025F9C5F2E9}" presName="text" presStyleLbl="node1" presStyleIdx="2" presStyleCnt="3">
        <dgm:presLayoutVars>
          <dgm:bulletEnabled val="1"/>
        </dgm:presLayoutVars>
      </dgm:prSet>
      <dgm:spPr/>
    </dgm:pt>
  </dgm:ptLst>
  <dgm:cxnLst>
    <dgm:cxn modelId="{059C0A04-2983-4F9A-8025-75DD18CBD00C}" type="presOf" srcId="{7C57C858-FCEC-4847-ACC4-F70D2A13A2D9}" destId="{0A5393F5-8D8F-439C-BB49-C1D8D55AC606}" srcOrd="1" destOrd="0" presId="urn:microsoft.com/office/officeart/2005/8/layout/vList4"/>
    <dgm:cxn modelId="{56553212-0BF5-40C7-9B5E-06639CE336C3}" srcId="{89C5C9F5-2DD5-4430-AF88-60BD68A0FFBF}" destId="{4A220F79-1F29-43CF-BD1D-26AB9450D430}" srcOrd="1" destOrd="0" parTransId="{DA83CF50-A923-45EC-A448-4A45D56BBBCB}" sibTransId="{6CC2AD7B-B2EE-46ED-9570-CE4F167616F3}"/>
    <dgm:cxn modelId="{95613615-C727-4E03-8A10-AE4C5F4E4A8F}" type="presOf" srcId="{4A220F79-1F29-43CF-BD1D-26AB9450D430}" destId="{648C2BDB-9403-4918-BE18-A246FCB8EC27}" srcOrd="0" destOrd="0" presId="urn:microsoft.com/office/officeart/2005/8/layout/vList4"/>
    <dgm:cxn modelId="{4BE06C37-5341-4ECB-BA73-F96CFF984CD4}" type="presOf" srcId="{62ADBB6C-D8BB-4EA5-B8D4-3025F9C5F2E9}" destId="{FBD7572C-EF13-4F81-BCC6-DEBA67A3C2B0}" srcOrd="0" destOrd="0" presId="urn:microsoft.com/office/officeart/2005/8/layout/vList4"/>
    <dgm:cxn modelId="{BD60DB85-0D7F-4DC6-9A11-91F5B7E818E4}" type="presOf" srcId="{89C5C9F5-2DD5-4430-AF88-60BD68A0FFBF}" destId="{285E0622-772A-4B90-8953-59B6BC933C0E}" srcOrd="0" destOrd="0" presId="urn:microsoft.com/office/officeart/2005/8/layout/vList4"/>
    <dgm:cxn modelId="{F3824588-7477-421E-BFC0-7F6C09BF7D59}" srcId="{89C5C9F5-2DD5-4430-AF88-60BD68A0FFBF}" destId="{62ADBB6C-D8BB-4EA5-B8D4-3025F9C5F2E9}" srcOrd="2" destOrd="0" parTransId="{50B14294-D3C5-4DC0-8AF2-F9405D55EB13}" sibTransId="{8E8EE6FA-1649-44AB-8C8F-1E706EDAB6B0}"/>
    <dgm:cxn modelId="{C4227B8F-901F-4B9C-BDD9-ECB7A04E2C97}" type="presOf" srcId="{4A220F79-1F29-43CF-BD1D-26AB9450D430}" destId="{610AF838-CEA8-456E-A2F9-0E331C0E7D1D}" srcOrd="1" destOrd="0" presId="urn:microsoft.com/office/officeart/2005/8/layout/vList4"/>
    <dgm:cxn modelId="{B727B6DD-A0A4-4C46-A237-10721BEFAA03}" type="presOf" srcId="{7C57C858-FCEC-4847-ACC4-F70D2A13A2D9}" destId="{99D8003A-59C0-49DC-9D1A-88276000AE7F}" srcOrd="0" destOrd="0" presId="urn:microsoft.com/office/officeart/2005/8/layout/vList4"/>
    <dgm:cxn modelId="{188D87E0-C376-48BA-8C17-430C9BC98B94}" type="presOf" srcId="{62ADBB6C-D8BB-4EA5-B8D4-3025F9C5F2E9}" destId="{4445A523-2C41-4A7F-A27F-3BBE54B7E085}" srcOrd="1" destOrd="0" presId="urn:microsoft.com/office/officeart/2005/8/layout/vList4"/>
    <dgm:cxn modelId="{251AECF3-B7E4-48E8-9470-677109EFE41D}" srcId="{89C5C9F5-2DD5-4430-AF88-60BD68A0FFBF}" destId="{7C57C858-FCEC-4847-ACC4-F70D2A13A2D9}" srcOrd="0" destOrd="0" parTransId="{AA71F92C-964B-4CF2-9FF1-9139D6CE6402}" sibTransId="{DDC3507C-F609-4CC5-A10E-402FFA5B9378}"/>
    <dgm:cxn modelId="{D71CC8E2-C80A-476D-B888-958B11132E3F}" type="presParOf" srcId="{285E0622-772A-4B90-8953-59B6BC933C0E}" destId="{7F93DE80-88CD-4245-ABB9-E98CE87D77B2}" srcOrd="0" destOrd="0" presId="urn:microsoft.com/office/officeart/2005/8/layout/vList4"/>
    <dgm:cxn modelId="{29AFFB7E-93AE-4F7F-873F-DEFBD8457F43}" type="presParOf" srcId="{7F93DE80-88CD-4245-ABB9-E98CE87D77B2}" destId="{99D8003A-59C0-49DC-9D1A-88276000AE7F}" srcOrd="0" destOrd="0" presId="urn:microsoft.com/office/officeart/2005/8/layout/vList4"/>
    <dgm:cxn modelId="{E054D87D-7189-4FF9-9256-7F19E4FC84DD}" type="presParOf" srcId="{7F93DE80-88CD-4245-ABB9-E98CE87D77B2}" destId="{25175686-A61A-4220-99DE-1CDE6AA887A2}" srcOrd="1" destOrd="0" presId="urn:microsoft.com/office/officeart/2005/8/layout/vList4"/>
    <dgm:cxn modelId="{6B8F8E07-F2DB-4D89-9208-BDFD7C24017E}" type="presParOf" srcId="{7F93DE80-88CD-4245-ABB9-E98CE87D77B2}" destId="{0A5393F5-8D8F-439C-BB49-C1D8D55AC606}" srcOrd="2" destOrd="0" presId="urn:microsoft.com/office/officeart/2005/8/layout/vList4"/>
    <dgm:cxn modelId="{23E7EB71-EBC6-4BC1-B5DB-550ADF645D73}" type="presParOf" srcId="{285E0622-772A-4B90-8953-59B6BC933C0E}" destId="{8FD5AFBD-7025-4849-89DD-351D5855CD67}" srcOrd="1" destOrd="0" presId="urn:microsoft.com/office/officeart/2005/8/layout/vList4"/>
    <dgm:cxn modelId="{2DDC13E9-3B50-4654-8C17-570EBC24C0EC}" type="presParOf" srcId="{285E0622-772A-4B90-8953-59B6BC933C0E}" destId="{762B0D87-0A1D-424B-B275-D7F25CD59A72}" srcOrd="2" destOrd="0" presId="urn:microsoft.com/office/officeart/2005/8/layout/vList4"/>
    <dgm:cxn modelId="{A383F165-CB1A-4009-BFC1-F5D203356815}" type="presParOf" srcId="{762B0D87-0A1D-424B-B275-D7F25CD59A72}" destId="{648C2BDB-9403-4918-BE18-A246FCB8EC27}" srcOrd="0" destOrd="0" presId="urn:microsoft.com/office/officeart/2005/8/layout/vList4"/>
    <dgm:cxn modelId="{0AB69155-FD8B-4A98-A9A5-BEC4F001805D}" type="presParOf" srcId="{762B0D87-0A1D-424B-B275-D7F25CD59A72}" destId="{CC7C16A7-DE36-41A8-91D9-2D472D18569F}" srcOrd="1" destOrd="0" presId="urn:microsoft.com/office/officeart/2005/8/layout/vList4"/>
    <dgm:cxn modelId="{C04A35BF-DF6E-4C6C-BA79-FCFC1B6ED6BA}" type="presParOf" srcId="{762B0D87-0A1D-424B-B275-D7F25CD59A72}" destId="{610AF838-CEA8-456E-A2F9-0E331C0E7D1D}" srcOrd="2" destOrd="0" presId="urn:microsoft.com/office/officeart/2005/8/layout/vList4"/>
    <dgm:cxn modelId="{06CD2753-BA2B-41A5-99DF-1FCE7A69E2E6}" type="presParOf" srcId="{285E0622-772A-4B90-8953-59B6BC933C0E}" destId="{F65E97E7-610A-42F3-B5F6-DD04C045194E}" srcOrd="3" destOrd="0" presId="urn:microsoft.com/office/officeart/2005/8/layout/vList4"/>
    <dgm:cxn modelId="{C7C78AE8-A22B-4FAB-BF63-C91637B06A40}" type="presParOf" srcId="{285E0622-772A-4B90-8953-59B6BC933C0E}" destId="{BCA504B5-537B-4E52-950B-08BD1E240B64}" srcOrd="4" destOrd="0" presId="urn:microsoft.com/office/officeart/2005/8/layout/vList4"/>
    <dgm:cxn modelId="{E88FDC63-B9BC-474E-829C-B8E25E333A82}" type="presParOf" srcId="{BCA504B5-537B-4E52-950B-08BD1E240B64}" destId="{FBD7572C-EF13-4F81-BCC6-DEBA67A3C2B0}" srcOrd="0" destOrd="0" presId="urn:microsoft.com/office/officeart/2005/8/layout/vList4"/>
    <dgm:cxn modelId="{834210BB-337E-481C-8145-9DA349FC0124}" type="presParOf" srcId="{BCA504B5-537B-4E52-950B-08BD1E240B64}" destId="{BFBE41E5-1958-44E7-8AED-96F7C763019B}" srcOrd="1" destOrd="0" presId="urn:microsoft.com/office/officeart/2005/8/layout/vList4"/>
    <dgm:cxn modelId="{AA7B3CC5-04E6-4ACF-B5A6-EFCFBE1E3B95}" type="presParOf" srcId="{BCA504B5-537B-4E52-950B-08BD1E240B64}" destId="{4445A523-2C41-4A7F-A27F-3BBE54B7E085}"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BE6A2-1FE9-4720-BE05-E7DA577B179C}">
      <dsp:nvSpPr>
        <dsp:cNvPr id="0" name=""/>
        <dsp:cNvSpPr/>
      </dsp:nvSpPr>
      <dsp:spPr>
        <a:xfrm>
          <a:off x="827284" y="83087"/>
          <a:ext cx="4319991" cy="417772"/>
        </a:xfrm>
        <a:prstGeom prst="roundRect">
          <a:avLst>
            <a:gd name="adj" fmla="val 10000"/>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FFC000"/>
              </a:solidFill>
            </a:rPr>
            <a:t>Air compressed/</a:t>
          </a:r>
          <a:r>
            <a:rPr lang="en-US" sz="1900" kern="1200" dirty="0" err="1">
              <a:solidFill>
                <a:srgbClr val="FFC000"/>
              </a:solidFill>
            </a:rPr>
            <a:t>vaccum</a:t>
          </a:r>
          <a:r>
            <a:rPr lang="en-US" sz="1900" kern="1200" dirty="0">
              <a:solidFill>
                <a:srgbClr val="FFC000"/>
              </a:solidFill>
            </a:rPr>
            <a:t>/gas</a:t>
          </a:r>
        </a:p>
      </dsp:txBody>
      <dsp:txXfrm>
        <a:off x="1770313" y="83087"/>
        <a:ext cx="3376961" cy="417772"/>
      </dsp:txXfrm>
    </dsp:sp>
    <dsp:sp modelId="{FBA9EE8D-0A97-4540-B151-6E101A4CB33D}">
      <dsp:nvSpPr>
        <dsp:cNvPr id="0" name=""/>
        <dsp:cNvSpPr/>
      </dsp:nvSpPr>
      <dsp:spPr>
        <a:xfrm>
          <a:off x="534562" y="0"/>
          <a:ext cx="1080003" cy="583946"/>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2000" b="-2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BAFED5-CFD4-49E7-A9B6-6071C0832295}">
      <dsp:nvSpPr>
        <dsp:cNvPr id="0" name=""/>
        <dsp:cNvSpPr/>
      </dsp:nvSpPr>
      <dsp:spPr>
        <a:xfrm>
          <a:off x="827284" y="778555"/>
          <a:ext cx="4319991" cy="417772"/>
        </a:xfrm>
        <a:prstGeom prst="roundRect">
          <a:avLst>
            <a:gd name="adj" fmla="val 10000"/>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FFC000"/>
              </a:solidFill>
            </a:rPr>
            <a:t>Steam traps/valves</a:t>
          </a:r>
        </a:p>
      </dsp:txBody>
      <dsp:txXfrm>
        <a:off x="1770313" y="778555"/>
        <a:ext cx="3376961" cy="417772"/>
      </dsp:txXfrm>
    </dsp:sp>
    <dsp:sp modelId="{8C25147D-E2AE-4FF3-A87A-773D88CECC26}">
      <dsp:nvSpPr>
        <dsp:cNvPr id="0" name=""/>
        <dsp:cNvSpPr/>
      </dsp:nvSpPr>
      <dsp:spPr>
        <a:xfrm>
          <a:off x="534562" y="695468"/>
          <a:ext cx="1080003" cy="583946"/>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2000" b="-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D8003A-59C0-49DC-9D1A-88276000AE7F}">
      <dsp:nvSpPr>
        <dsp:cNvPr id="0" name=""/>
        <dsp:cNvSpPr/>
      </dsp:nvSpPr>
      <dsp:spPr>
        <a:xfrm>
          <a:off x="767421" y="1440165"/>
          <a:ext cx="4319991" cy="417772"/>
        </a:xfrm>
        <a:prstGeom prst="roundRect">
          <a:avLst>
            <a:gd name="adj" fmla="val 10000"/>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FFC000"/>
              </a:solidFill>
            </a:rPr>
            <a:t>Lubrication</a:t>
          </a:r>
        </a:p>
      </dsp:txBody>
      <dsp:txXfrm>
        <a:off x="1710450" y="1440165"/>
        <a:ext cx="3376961" cy="417772"/>
      </dsp:txXfrm>
    </dsp:sp>
    <dsp:sp modelId="{25175686-A61A-4220-99DE-1CDE6AA887A2}">
      <dsp:nvSpPr>
        <dsp:cNvPr id="0" name=""/>
        <dsp:cNvSpPr/>
      </dsp:nvSpPr>
      <dsp:spPr>
        <a:xfrm>
          <a:off x="534562" y="1390936"/>
          <a:ext cx="1080003" cy="58394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0000" b="-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8C2BDB-9403-4918-BE18-A246FCB8EC27}">
      <dsp:nvSpPr>
        <dsp:cNvPr id="0" name=""/>
        <dsp:cNvSpPr/>
      </dsp:nvSpPr>
      <dsp:spPr>
        <a:xfrm>
          <a:off x="839415" y="2160235"/>
          <a:ext cx="4319991" cy="417772"/>
        </a:xfrm>
        <a:prstGeom prst="roundRect">
          <a:avLst>
            <a:gd name="adj" fmla="val 10000"/>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FFC000"/>
              </a:solidFill>
            </a:rPr>
            <a:t>Mechanical</a:t>
          </a:r>
        </a:p>
      </dsp:txBody>
      <dsp:txXfrm>
        <a:off x="1782444" y="2160235"/>
        <a:ext cx="3376961" cy="417772"/>
      </dsp:txXfrm>
    </dsp:sp>
    <dsp:sp modelId="{CC7C16A7-DE36-41A8-91D9-2D472D18569F}">
      <dsp:nvSpPr>
        <dsp:cNvPr id="0" name=""/>
        <dsp:cNvSpPr/>
      </dsp:nvSpPr>
      <dsp:spPr>
        <a:xfrm>
          <a:off x="534562" y="2086404"/>
          <a:ext cx="1080003" cy="583946"/>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D7572C-EF13-4F81-BCC6-DEBA67A3C2B0}">
      <dsp:nvSpPr>
        <dsp:cNvPr id="0" name=""/>
        <dsp:cNvSpPr/>
      </dsp:nvSpPr>
      <dsp:spPr>
        <a:xfrm>
          <a:off x="827284" y="2864960"/>
          <a:ext cx="4319991" cy="417772"/>
        </a:xfrm>
        <a:prstGeom prst="roundRect">
          <a:avLst>
            <a:gd name="adj" fmla="val 10000"/>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FFC000"/>
              </a:solidFill>
            </a:rPr>
            <a:t>Electrical</a:t>
          </a:r>
        </a:p>
      </dsp:txBody>
      <dsp:txXfrm>
        <a:off x="1770313" y="2864960"/>
        <a:ext cx="3376961" cy="417772"/>
      </dsp:txXfrm>
    </dsp:sp>
    <dsp:sp modelId="{BFBE41E5-1958-44E7-8AED-96F7C763019B}">
      <dsp:nvSpPr>
        <dsp:cNvPr id="0" name=""/>
        <dsp:cNvSpPr/>
      </dsp:nvSpPr>
      <dsp:spPr>
        <a:xfrm>
          <a:off x="534562" y="2781873"/>
          <a:ext cx="1080003" cy="58394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FD2C23-1FE3-4FDA-B1D8-33F2A89ECC0E}">
      <dsp:nvSpPr>
        <dsp:cNvPr id="0" name=""/>
        <dsp:cNvSpPr/>
      </dsp:nvSpPr>
      <dsp:spPr>
        <a:xfrm>
          <a:off x="827284" y="3560428"/>
          <a:ext cx="4319991" cy="417772"/>
        </a:xfrm>
        <a:prstGeom prst="roundRect">
          <a:avLst>
            <a:gd name="adj" fmla="val 10000"/>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FFC000"/>
              </a:solidFill>
            </a:rPr>
            <a:t>Control of t</a:t>
          </a:r>
          <a:r>
            <a:rPr lang="fr-BE" sz="1900" kern="1200" dirty="0" err="1">
              <a:solidFill>
                <a:srgbClr val="FFC000"/>
              </a:solidFill>
            </a:rPr>
            <a:t>ightness</a:t>
          </a:r>
          <a:r>
            <a:rPr lang="fr-BE" sz="1900" kern="1200" dirty="0">
              <a:solidFill>
                <a:srgbClr val="FFC000"/>
              </a:solidFill>
            </a:rPr>
            <a:t> </a:t>
          </a:r>
          <a:endParaRPr lang="en-US" sz="1900" kern="1200" dirty="0">
            <a:solidFill>
              <a:srgbClr val="FFC000"/>
            </a:solidFill>
          </a:endParaRPr>
        </a:p>
      </dsp:txBody>
      <dsp:txXfrm>
        <a:off x="1770313" y="3560428"/>
        <a:ext cx="3376961" cy="417772"/>
      </dsp:txXfrm>
    </dsp:sp>
    <dsp:sp modelId="{ED2679A6-395C-40C6-BBCA-DCCFD4DE2017}">
      <dsp:nvSpPr>
        <dsp:cNvPr id="0" name=""/>
        <dsp:cNvSpPr/>
      </dsp:nvSpPr>
      <dsp:spPr>
        <a:xfrm>
          <a:off x="534562" y="3477341"/>
          <a:ext cx="1080003" cy="583946"/>
        </a:xfrm>
        <a:prstGeom prst="roundRect">
          <a:avLst>
            <a:gd name="adj" fmla="val 10000"/>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8003A-59C0-49DC-9D1A-88276000AE7F}">
      <dsp:nvSpPr>
        <dsp:cNvPr id="0" name=""/>
        <dsp:cNvSpPr/>
      </dsp:nvSpPr>
      <dsp:spPr>
        <a:xfrm>
          <a:off x="677095" y="94607"/>
          <a:ext cx="3623071" cy="475699"/>
        </a:xfrm>
        <a:prstGeom prst="roundRect">
          <a:avLst>
            <a:gd name="adj" fmla="val 10000"/>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FFC000"/>
              </a:solidFill>
            </a:rPr>
            <a:t>Lubrication</a:t>
          </a:r>
        </a:p>
      </dsp:txBody>
      <dsp:txXfrm>
        <a:off x="1491699" y="94607"/>
        <a:ext cx="2808467" cy="475699"/>
      </dsp:txXfrm>
    </dsp:sp>
    <dsp:sp modelId="{25175686-A61A-4220-99DE-1CDE6AA887A2}">
      <dsp:nvSpPr>
        <dsp:cNvPr id="0" name=""/>
        <dsp:cNvSpPr/>
      </dsp:nvSpPr>
      <dsp:spPr>
        <a:xfrm>
          <a:off x="465051" y="0"/>
          <a:ext cx="905773" cy="664915"/>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8C2BDB-9403-4918-BE18-A246FCB8EC27}">
      <dsp:nvSpPr>
        <dsp:cNvPr id="0" name=""/>
        <dsp:cNvSpPr/>
      </dsp:nvSpPr>
      <dsp:spPr>
        <a:xfrm>
          <a:off x="677095" y="886508"/>
          <a:ext cx="3623071" cy="475699"/>
        </a:xfrm>
        <a:prstGeom prst="roundRect">
          <a:avLst>
            <a:gd name="adj" fmla="val 10000"/>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FFC000"/>
              </a:solidFill>
            </a:rPr>
            <a:t>Mechanical</a:t>
          </a:r>
        </a:p>
      </dsp:txBody>
      <dsp:txXfrm>
        <a:off x="1491699" y="886508"/>
        <a:ext cx="2808467" cy="475699"/>
      </dsp:txXfrm>
    </dsp:sp>
    <dsp:sp modelId="{CC7C16A7-DE36-41A8-91D9-2D472D18569F}">
      <dsp:nvSpPr>
        <dsp:cNvPr id="0" name=""/>
        <dsp:cNvSpPr/>
      </dsp:nvSpPr>
      <dsp:spPr>
        <a:xfrm>
          <a:off x="465051" y="791901"/>
          <a:ext cx="905773" cy="66491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D7572C-EF13-4F81-BCC6-DEBA67A3C2B0}">
      <dsp:nvSpPr>
        <dsp:cNvPr id="0" name=""/>
        <dsp:cNvSpPr/>
      </dsp:nvSpPr>
      <dsp:spPr>
        <a:xfrm>
          <a:off x="677095" y="1678409"/>
          <a:ext cx="3623071" cy="475699"/>
        </a:xfrm>
        <a:prstGeom prst="roundRect">
          <a:avLst>
            <a:gd name="adj" fmla="val 10000"/>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FFC000"/>
              </a:solidFill>
            </a:rPr>
            <a:t>Electrical</a:t>
          </a:r>
        </a:p>
      </dsp:txBody>
      <dsp:txXfrm>
        <a:off x="1491699" y="1678409"/>
        <a:ext cx="2808467" cy="475699"/>
      </dsp:txXfrm>
    </dsp:sp>
    <dsp:sp modelId="{BFBE41E5-1958-44E7-8AED-96F7C763019B}">
      <dsp:nvSpPr>
        <dsp:cNvPr id="0" name=""/>
        <dsp:cNvSpPr/>
      </dsp:nvSpPr>
      <dsp:spPr>
        <a:xfrm>
          <a:off x="465051" y="1583802"/>
          <a:ext cx="905773" cy="66491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35A250-A1E5-4B25-9BFC-BB2620CA0DAD}" type="datetimeFigureOut">
              <a:rPr lang="fr-BE" smtClean="0"/>
              <a:t>16-05-22</a:t>
            </a:fld>
            <a:endParaRPr lang="fr-BE"/>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E5F09D-3155-4AA5-AB8A-0370E08CA1EA}" type="slidenum">
              <a:rPr lang="fr-BE" smtClean="0"/>
              <a:t>‹#›</a:t>
            </a:fld>
            <a:endParaRPr lang="fr-BE"/>
          </a:p>
        </p:txBody>
      </p:sp>
    </p:spTree>
    <p:extLst>
      <p:ext uri="{BB962C8B-B14F-4D97-AF65-F5344CB8AC3E}">
        <p14:creationId xmlns:p14="http://schemas.microsoft.com/office/powerpoint/2010/main" val="2856050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Slide Number Placeholder 2"/>
          <p:cNvSpPr>
            <a:spLocks noGrp="1"/>
          </p:cNvSpPr>
          <p:nvPr>
            <p:ph type="sldNum" sz="quarter" idx="10"/>
          </p:nvPr>
        </p:nvSpPr>
        <p:spPr>
          <a:xfrm>
            <a:off x="0" y="6597352"/>
            <a:ext cx="506506" cy="260648"/>
          </a:xfrm>
          <a:prstGeom prst="rect">
            <a:avLst/>
          </a:prstGeom>
        </p:spPr>
        <p:txBody>
          <a:bodyPr/>
          <a:lstStyle/>
          <a:p>
            <a:fld id="{1ED689DE-93AF-412C-BCCB-04934BF551E6}" type="slidenum">
              <a:rPr lang="fr-BE" smtClean="0"/>
              <a:t>‹#›</a:t>
            </a:fld>
            <a:endParaRPr lang="fr-BE"/>
          </a:p>
        </p:txBody>
      </p:sp>
    </p:spTree>
    <p:extLst>
      <p:ext uri="{BB962C8B-B14F-4D97-AF65-F5344CB8AC3E}">
        <p14:creationId xmlns:p14="http://schemas.microsoft.com/office/powerpoint/2010/main" val="3144022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7" name="Rectangle 6"/>
          <p:cNvSpPr/>
          <p:nvPr userDrawn="1"/>
        </p:nvSpPr>
        <p:spPr>
          <a:xfrm>
            <a:off x="0" y="0"/>
            <a:ext cx="9906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6496" y="424845"/>
            <a:ext cx="3671999" cy="915923"/>
          </a:xfrm>
          <a:prstGeom prst="rect">
            <a:avLst/>
          </a:prstGeom>
        </p:spPr>
      </p:pic>
      <p:sp>
        <p:nvSpPr>
          <p:cNvPr id="2" name="Title 1"/>
          <p:cNvSpPr>
            <a:spLocks noGrp="1"/>
          </p:cNvSpPr>
          <p:nvPr>
            <p:ph type="ctrTitle"/>
          </p:nvPr>
        </p:nvSpPr>
        <p:spPr>
          <a:xfrm>
            <a:off x="896549" y="2130426"/>
            <a:ext cx="8266501" cy="1442589"/>
          </a:xfrm>
        </p:spPr>
        <p:txBody>
          <a:bodyPr anchor="b">
            <a:normAutofit/>
          </a:bodyPr>
          <a:lstStyle>
            <a:lvl1pPr algn="r">
              <a:defRPr sz="3200"/>
            </a:lvl1pPr>
          </a:lstStyle>
          <a:p>
            <a:r>
              <a:rPr lang="en-US"/>
              <a:t>Click to edit Master title style</a:t>
            </a:r>
            <a:endParaRPr lang="fr-BE" dirty="0"/>
          </a:p>
        </p:txBody>
      </p:sp>
      <p:sp>
        <p:nvSpPr>
          <p:cNvPr id="3" name="Subtitle 2"/>
          <p:cNvSpPr>
            <a:spLocks noGrp="1"/>
          </p:cNvSpPr>
          <p:nvPr>
            <p:ph type="subTitle" idx="1"/>
          </p:nvPr>
        </p:nvSpPr>
        <p:spPr>
          <a:xfrm>
            <a:off x="896549" y="3861048"/>
            <a:ext cx="8266501" cy="1608584"/>
          </a:xfrm>
        </p:spPr>
        <p:txBody>
          <a:bodyPr>
            <a:normAutofit/>
          </a:bodyPr>
          <a:lstStyle>
            <a:lvl1pPr marL="0" indent="0" algn="r">
              <a:buNone/>
              <a:defRPr sz="2400" b="0">
                <a:solidFill>
                  <a:srgbClr val="E57725"/>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dirty="0"/>
          </a:p>
        </p:txBody>
      </p:sp>
      <p:grpSp>
        <p:nvGrpSpPr>
          <p:cNvPr id="18" name="Group 17"/>
          <p:cNvGrpSpPr/>
          <p:nvPr userDrawn="1"/>
        </p:nvGrpSpPr>
        <p:grpSpPr>
          <a:xfrm>
            <a:off x="0" y="3645024"/>
            <a:ext cx="9057456" cy="45719"/>
            <a:chOff x="0" y="0"/>
            <a:chExt cx="7390765" cy="35560"/>
          </a:xfrm>
        </p:grpSpPr>
        <p:sp>
          <p:nvSpPr>
            <p:cNvPr id="19" name="Rectangle 18"/>
            <p:cNvSpPr/>
            <p:nvPr userDrawn="1"/>
          </p:nvSpPr>
          <p:spPr>
            <a:xfrm>
              <a:off x="0" y="0"/>
              <a:ext cx="1621155" cy="35560"/>
            </a:xfrm>
            <a:prstGeom prst="rect">
              <a:avLst/>
            </a:prstGeom>
            <a:solidFill>
              <a:srgbClr val="0027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fr-BE"/>
            </a:p>
          </p:txBody>
        </p:sp>
        <p:sp>
          <p:nvSpPr>
            <p:cNvPr id="20" name="Rectangle 19"/>
            <p:cNvSpPr/>
            <p:nvPr userDrawn="1"/>
          </p:nvSpPr>
          <p:spPr>
            <a:xfrm>
              <a:off x="1622425" y="0"/>
              <a:ext cx="2023110" cy="35560"/>
            </a:xfrm>
            <a:prstGeom prst="rect">
              <a:avLst/>
            </a:prstGeom>
            <a:solidFill>
              <a:srgbClr val="004B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fr-BE"/>
            </a:p>
          </p:txBody>
        </p:sp>
        <p:sp>
          <p:nvSpPr>
            <p:cNvPr id="21" name="Rectangle 20"/>
            <p:cNvSpPr/>
            <p:nvPr userDrawn="1"/>
          </p:nvSpPr>
          <p:spPr>
            <a:xfrm>
              <a:off x="3644900" y="0"/>
              <a:ext cx="1619885" cy="35560"/>
            </a:xfrm>
            <a:prstGeom prst="rect">
              <a:avLst/>
            </a:prstGeom>
            <a:solidFill>
              <a:srgbClr val="0063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fr-BE"/>
            </a:p>
          </p:txBody>
        </p:sp>
        <p:sp>
          <p:nvSpPr>
            <p:cNvPr id="22" name="Rectangle 21"/>
            <p:cNvSpPr/>
            <p:nvPr userDrawn="1"/>
          </p:nvSpPr>
          <p:spPr>
            <a:xfrm>
              <a:off x="5264150" y="0"/>
              <a:ext cx="1215390" cy="3556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fr-BE"/>
            </a:p>
          </p:txBody>
        </p:sp>
        <p:sp>
          <p:nvSpPr>
            <p:cNvPr id="23" name="Rectangle 22"/>
            <p:cNvSpPr/>
            <p:nvPr userDrawn="1"/>
          </p:nvSpPr>
          <p:spPr>
            <a:xfrm>
              <a:off x="6480175" y="0"/>
              <a:ext cx="910590" cy="35560"/>
            </a:xfrm>
            <a:prstGeom prst="rect">
              <a:avLst/>
            </a:prstGeom>
            <a:solidFill>
              <a:srgbClr val="E577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fr-BE" sz="1100">
                  <a:effectLst/>
                  <a:ea typeface="Times New Roman"/>
                  <a:cs typeface="Times New Roman"/>
                </a:rPr>
                <a:t> </a:t>
              </a:r>
            </a:p>
          </p:txBody>
        </p:sp>
      </p:grpSp>
    </p:spTree>
    <p:extLst>
      <p:ext uri="{BB962C8B-B14F-4D97-AF65-F5344CB8AC3E}">
        <p14:creationId xmlns:p14="http://schemas.microsoft.com/office/powerpoint/2010/main" val="3544026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5" name="Text Placeholder 4"/>
          <p:cNvSpPr>
            <a:spLocks noGrp="1"/>
          </p:cNvSpPr>
          <p:nvPr>
            <p:ph type="body" sz="quarter" idx="11"/>
          </p:nvPr>
        </p:nvSpPr>
        <p:spPr>
          <a:xfrm>
            <a:off x="271727" y="980729"/>
            <a:ext cx="9362546" cy="5327997"/>
          </a:xfrm>
        </p:spPr>
        <p:txBody>
          <a:bodyPr/>
          <a:lstStyle>
            <a:lvl1pPr marL="268288" indent="-268288">
              <a:buClr>
                <a:srgbClr val="E57725"/>
              </a:buClr>
              <a:buFont typeface="Arial" panose="020B0604020202020204" pitchFamily="34" charset="0"/>
              <a:buChar char="•"/>
              <a:defRPr sz="2800">
                <a:solidFill>
                  <a:srgbClr val="004B85"/>
                </a:solidFill>
              </a:defRPr>
            </a:lvl1pPr>
            <a:lvl2pPr marL="719138" indent="-261938">
              <a:buClr>
                <a:srgbClr val="E57725"/>
              </a:buClr>
              <a:buSzPct val="150000"/>
              <a:buFont typeface="Calibri" panose="020F0502020204030204" pitchFamily="34" charset="0"/>
              <a:buChar char="-"/>
              <a:defRPr sz="2000">
                <a:solidFill>
                  <a:srgbClr val="004B85"/>
                </a:solidFill>
              </a:defRPr>
            </a:lvl2pPr>
            <a:lvl3pPr marL="1143000" indent="-228600">
              <a:buClr>
                <a:srgbClr val="E57725"/>
              </a:buClr>
              <a:buSzPct val="150000"/>
              <a:buFont typeface="Calibri" panose="020F0502020204030204" pitchFamily="34" charset="0"/>
              <a:buChar char="-"/>
              <a:defRPr sz="2000">
                <a:solidFill>
                  <a:srgbClr val="004B85"/>
                </a:solidFill>
              </a:defRPr>
            </a:lvl3pPr>
            <a:lvl4pPr marL="1600200" indent="-228600">
              <a:buClr>
                <a:srgbClr val="E57725"/>
              </a:buClr>
              <a:buSzPct val="150000"/>
              <a:buFont typeface="Calibri" panose="020F0502020204030204" pitchFamily="34" charset="0"/>
              <a:buChar char="-"/>
              <a:defRPr sz="2000">
                <a:solidFill>
                  <a:srgbClr val="004B85"/>
                </a:solidFill>
              </a:defRPr>
            </a:lvl4pPr>
            <a:lvl5pPr marL="2057400" indent="-228600">
              <a:buClr>
                <a:srgbClr val="E57725"/>
              </a:buClr>
              <a:buSzPct val="150000"/>
              <a:buFont typeface="Calibri" panose="020F0502020204030204" pitchFamily="34" charset="0"/>
              <a:buChar char="-"/>
              <a:defRPr sz="2000">
                <a:solidFill>
                  <a:srgbClr val="004B8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dirty="0"/>
          </a:p>
        </p:txBody>
      </p:sp>
      <p:sp>
        <p:nvSpPr>
          <p:cNvPr id="3" name="Slide Number Placeholder 2"/>
          <p:cNvSpPr>
            <a:spLocks noGrp="1"/>
          </p:cNvSpPr>
          <p:nvPr>
            <p:ph type="sldNum" sz="quarter" idx="10"/>
          </p:nvPr>
        </p:nvSpPr>
        <p:spPr>
          <a:xfrm>
            <a:off x="0" y="6597352"/>
            <a:ext cx="506506" cy="260648"/>
          </a:xfrm>
          <a:prstGeom prst="rect">
            <a:avLst/>
          </a:prstGeom>
        </p:spPr>
        <p:txBody>
          <a:bodyPr/>
          <a:lstStyle/>
          <a:p>
            <a:fld id="{1ED689DE-93AF-412C-BCCB-04934BF551E6}" type="slidenum">
              <a:rPr lang="fr-BE" smtClean="0"/>
              <a:pPr/>
              <a:t>‹#›</a:t>
            </a:fld>
            <a:endParaRPr lang="fr-BE"/>
          </a:p>
        </p:txBody>
      </p:sp>
    </p:spTree>
    <p:extLst>
      <p:ext uri="{BB962C8B-B14F-4D97-AF65-F5344CB8AC3E}">
        <p14:creationId xmlns:p14="http://schemas.microsoft.com/office/powerpoint/2010/main" val="850702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8" y="1709739"/>
            <a:ext cx="854392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75878" y="4589464"/>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81038" y="6356351"/>
            <a:ext cx="2228850" cy="365125"/>
          </a:xfrm>
          <a:prstGeom prst="rect">
            <a:avLst/>
          </a:prstGeom>
        </p:spPr>
        <p:txBody>
          <a:bodyPr/>
          <a:lstStyle/>
          <a:p>
            <a:fld id="{F1FA7AC5-6045-4418-8E60-F48788734473}" type="datetimeFigureOut">
              <a:rPr lang="en-US" smtClean="0"/>
              <a:t>5/16/2022</a:t>
            </a:fld>
            <a:endParaRPr 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pic>
        <p:nvPicPr>
          <p:cNvPr id="7" name="Picture 2" descr="Image result for engie fabricom"/>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913440" y="116632"/>
            <a:ext cx="742714" cy="42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989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Oval 4"/>
          <p:cNvSpPr/>
          <p:nvPr/>
        </p:nvSpPr>
        <p:spPr>
          <a:xfrm>
            <a:off x="9147807" y="6357777"/>
            <a:ext cx="521978" cy="4818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Placeholder 1"/>
          <p:cNvSpPr>
            <a:spLocks noGrp="1"/>
          </p:cNvSpPr>
          <p:nvPr>
            <p:ph type="title"/>
          </p:nvPr>
        </p:nvSpPr>
        <p:spPr>
          <a:xfrm>
            <a:off x="1" y="0"/>
            <a:ext cx="9896083" cy="692696"/>
          </a:xfrm>
          <a:prstGeom prst="rect">
            <a:avLst/>
          </a:prstGeom>
        </p:spPr>
        <p:txBody>
          <a:bodyPr vert="horz" lIns="180000" tIns="45720" rIns="91440" bIns="45720" rtlCol="0" anchor="ctr">
            <a:normAutofit/>
          </a:bodyPr>
          <a:lstStyle/>
          <a:p>
            <a:r>
              <a:rPr lang="en-US"/>
              <a:t>Click to edit Master title style</a:t>
            </a:r>
            <a:endParaRPr lang="fr-BE" dirty="0"/>
          </a:p>
        </p:txBody>
      </p:sp>
      <p:sp>
        <p:nvSpPr>
          <p:cNvPr id="3" name="Text Placeholder 2"/>
          <p:cNvSpPr>
            <a:spLocks noGrp="1"/>
          </p:cNvSpPr>
          <p:nvPr>
            <p:ph type="body" idx="1"/>
          </p:nvPr>
        </p:nvSpPr>
        <p:spPr>
          <a:xfrm>
            <a:off x="495300" y="1124745"/>
            <a:ext cx="8915400" cy="50014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dirty="0"/>
          </a:p>
        </p:txBody>
      </p:sp>
      <p:sp>
        <p:nvSpPr>
          <p:cNvPr id="7" name="Slide Number Placeholder 6"/>
          <p:cNvSpPr>
            <a:spLocks noGrp="1"/>
          </p:cNvSpPr>
          <p:nvPr>
            <p:ph type="sldNum" sz="quarter" idx="4"/>
          </p:nvPr>
        </p:nvSpPr>
        <p:spPr>
          <a:xfrm>
            <a:off x="-13502" y="6525345"/>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CB0AF-E388-41FB-A1A1-CACD34201150}" type="slidenum">
              <a:rPr lang="fr-BE" smtClean="0"/>
              <a:pPr/>
              <a:t>‹#›</a:t>
            </a:fld>
            <a:endParaRPr lang="fr-BE"/>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3480" y="6309320"/>
            <a:ext cx="425752" cy="425752"/>
          </a:xfrm>
          <a:prstGeom prst="rect">
            <a:avLst/>
          </a:prstGeom>
        </p:spPr>
      </p:pic>
      <p:grpSp>
        <p:nvGrpSpPr>
          <p:cNvPr id="20" name="Group 19"/>
          <p:cNvGrpSpPr/>
          <p:nvPr/>
        </p:nvGrpSpPr>
        <p:grpSpPr>
          <a:xfrm>
            <a:off x="0" y="692696"/>
            <a:ext cx="9906000" cy="45719"/>
            <a:chOff x="0" y="0"/>
            <a:chExt cx="7390765" cy="35560"/>
          </a:xfrm>
        </p:grpSpPr>
        <p:sp>
          <p:nvSpPr>
            <p:cNvPr id="21" name="Rectangle 20"/>
            <p:cNvSpPr/>
            <p:nvPr userDrawn="1"/>
          </p:nvSpPr>
          <p:spPr>
            <a:xfrm>
              <a:off x="0" y="0"/>
              <a:ext cx="1621155" cy="35560"/>
            </a:xfrm>
            <a:prstGeom prst="rect">
              <a:avLst/>
            </a:prstGeom>
            <a:solidFill>
              <a:srgbClr val="0027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fr-BE"/>
            </a:p>
          </p:txBody>
        </p:sp>
        <p:sp>
          <p:nvSpPr>
            <p:cNvPr id="22" name="Rectangle 21"/>
            <p:cNvSpPr/>
            <p:nvPr userDrawn="1"/>
          </p:nvSpPr>
          <p:spPr>
            <a:xfrm>
              <a:off x="1622425" y="0"/>
              <a:ext cx="2023110" cy="35560"/>
            </a:xfrm>
            <a:prstGeom prst="rect">
              <a:avLst/>
            </a:prstGeom>
            <a:solidFill>
              <a:srgbClr val="004B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fr-BE"/>
            </a:p>
          </p:txBody>
        </p:sp>
        <p:sp>
          <p:nvSpPr>
            <p:cNvPr id="23" name="Rectangle 22"/>
            <p:cNvSpPr/>
            <p:nvPr userDrawn="1"/>
          </p:nvSpPr>
          <p:spPr>
            <a:xfrm>
              <a:off x="3644900" y="0"/>
              <a:ext cx="1619885" cy="35560"/>
            </a:xfrm>
            <a:prstGeom prst="rect">
              <a:avLst/>
            </a:prstGeom>
            <a:solidFill>
              <a:srgbClr val="0063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fr-BE"/>
            </a:p>
          </p:txBody>
        </p:sp>
        <p:sp>
          <p:nvSpPr>
            <p:cNvPr id="24" name="Rectangle 23"/>
            <p:cNvSpPr/>
            <p:nvPr userDrawn="1"/>
          </p:nvSpPr>
          <p:spPr>
            <a:xfrm>
              <a:off x="5264150" y="0"/>
              <a:ext cx="1215390" cy="3556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fr-BE"/>
            </a:p>
          </p:txBody>
        </p:sp>
        <p:sp>
          <p:nvSpPr>
            <p:cNvPr id="25" name="Rectangle 24"/>
            <p:cNvSpPr/>
            <p:nvPr userDrawn="1"/>
          </p:nvSpPr>
          <p:spPr>
            <a:xfrm>
              <a:off x="6480175" y="0"/>
              <a:ext cx="910590" cy="35560"/>
            </a:xfrm>
            <a:prstGeom prst="rect">
              <a:avLst/>
            </a:prstGeom>
            <a:solidFill>
              <a:srgbClr val="E577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fr-BE" sz="1100">
                  <a:effectLst/>
                  <a:ea typeface="Times New Roman"/>
                  <a:cs typeface="Times New Roman"/>
                </a:rPr>
                <a:t> </a:t>
              </a:r>
            </a:p>
          </p:txBody>
        </p:sp>
      </p:grpSp>
    </p:spTree>
    <p:extLst>
      <p:ext uri="{BB962C8B-B14F-4D97-AF65-F5344CB8AC3E}">
        <p14:creationId xmlns:p14="http://schemas.microsoft.com/office/powerpoint/2010/main" val="394477920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Lst>
  <p:hf hdr="0" ftr="0" dt="0"/>
  <p:txStyles>
    <p:title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p:titleStyle>
    <p:body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video" Target="../media/media4.mpg"/><Relationship Id="rId13" Type="http://schemas.openxmlformats.org/officeDocument/2006/relationships/image" Target="../media/image37.png"/><Relationship Id="rId3" Type="http://schemas.microsoft.com/office/2007/relationships/media" Target="../media/media2.mpg"/><Relationship Id="rId7" Type="http://schemas.microsoft.com/office/2007/relationships/media" Target="../media/media4.mpg"/><Relationship Id="rId12" Type="http://schemas.openxmlformats.org/officeDocument/2006/relationships/image" Target="../media/image36.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video" Target="../media/media3.mpg"/><Relationship Id="rId11" Type="http://schemas.openxmlformats.org/officeDocument/2006/relationships/image" Target="../media/image35.png"/><Relationship Id="rId5" Type="http://schemas.microsoft.com/office/2007/relationships/media" Target="../media/media3.mpg"/><Relationship Id="rId10" Type="http://schemas.openxmlformats.org/officeDocument/2006/relationships/image" Target="../media/image34.png"/><Relationship Id="rId4" Type="http://schemas.openxmlformats.org/officeDocument/2006/relationships/video" Target="../media/media2.mpg"/><Relationship Id="rId9"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tags" Target="../tags/tag3.xml"/><Relationship Id="rId7" Type="http://schemas.openxmlformats.org/officeDocument/2006/relationships/image" Target="../media/image4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tags" Target="../tags/tag4.xml"/></Relationships>
</file>

<file path=ppt/slides/_rels/slide31.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tags" Target="../tags/tag1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image" Target="../media/image41.jpg"/><Relationship Id="rId10" Type="http://schemas.openxmlformats.org/officeDocument/2006/relationships/tags" Target="../tags/tag15.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tags" Target="../tags/tag26.xml"/><Relationship Id="rId13" Type="http://schemas.microsoft.com/office/2007/relationships/media" Target="../media/media6.wav"/><Relationship Id="rId18" Type="http://schemas.openxmlformats.org/officeDocument/2006/relationships/image" Target="../media/image42.png"/><Relationship Id="rId3" Type="http://schemas.openxmlformats.org/officeDocument/2006/relationships/tags" Target="../tags/tag21.xml"/><Relationship Id="rId21" Type="http://schemas.openxmlformats.org/officeDocument/2006/relationships/image" Target="../media/image45.png"/><Relationship Id="rId7" Type="http://schemas.openxmlformats.org/officeDocument/2006/relationships/tags" Target="../tags/tag25.xml"/><Relationship Id="rId12" Type="http://schemas.openxmlformats.org/officeDocument/2006/relationships/audio" Target="../media/media5.wav"/><Relationship Id="rId17" Type="http://schemas.openxmlformats.org/officeDocument/2006/relationships/slideLayout" Target="../slideLayouts/slideLayout1.xml"/><Relationship Id="rId2" Type="http://schemas.openxmlformats.org/officeDocument/2006/relationships/tags" Target="../tags/tag20.xml"/><Relationship Id="rId16" Type="http://schemas.openxmlformats.org/officeDocument/2006/relationships/audio" Target="../media/media7.wav"/><Relationship Id="rId20" Type="http://schemas.openxmlformats.org/officeDocument/2006/relationships/image" Target="../media/image44.png"/><Relationship Id="rId1" Type="http://schemas.openxmlformats.org/officeDocument/2006/relationships/tags" Target="../tags/tag19.xml"/><Relationship Id="rId6" Type="http://schemas.openxmlformats.org/officeDocument/2006/relationships/tags" Target="../tags/tag24.xml"/><Relationship Id="rId11" Type="http://schemas.microsoft.com/office/2007/relationships/media" Target="../media/media5.wav"/><Relationship Id="rId5" Type="http://schemas.openxmlformats.org/officeDocument/2006/relationships/tags" Target="../tags/tag23.xml"/><Relationship Id="rId15" Type="http://schemas.microsoft.com/office/2007/relationships/media" Target="../media/media7.wav"/><Relationship Id="rId23" Type="http://schemas.openxmlformats.org/officeDocument/2006/relationships/image" Target="../media/image47.png"/><Relationship Id="rId10" Type="http://schemas.openxmlformats.org/officeDocument/2006/relationships/tags" Target="../tags/tag28.xml"/><Relationship Id="rId19" Type="http://schemas.openxmlformats.org/officeDocument/2006/relationships/image" Target="../media/image43.png"/><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audio" Target="../media/media6.wav"/><Relationship Id="rId22"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image" Target="../media/image4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7.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10.wav"/><Relationship Id="rId7" Type="http://schemas.openxmlformats.org/officeDocument/2006/relationships/image" Target="../media/image55.emf"/><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4.jpeg"/><Relationship Id="rId5" Type="http://schemas.openxmlformats.org/officeDocument/2006/relationships/slideLayout" Target="../slideLayouts/slideLayout1.xml"/><Relationship Id="rId10" Type="http://schemas.openxmlformats.org/officeDocument/2006/relationships/image" Target="../media/image58.png"/><Relationship Id="rId4" Type="http://schemas.openxmlformats.org/officeDocument/2006/relationships/audio" Target="../media/media10.wav"/><Relationship Id="rId9" Type="http://schemas.openxmlformats.org/officeDocument/2006/relationships/image" Target="../media/image57.png"/></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media" Target="../media/media12.wav"/><Relationship Id="rId7" Type="http://schemas.openxmlformats.org/officeDocument/2006/relationships/image" Target="../media/image60.png"/><Relationship Id="rId12" Type="http://schemas.openxmlformats.org/officeDocument/2006/relationships/image" Target="../media/image46.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59.emf"/><Relationship Id="rId11" Type="http://schemas.openxmlformats.org/officeDocument/2006/relationships/image" Target="../media/image64.png"/><Relationship Id="rId5" Type="http://schemas.openxmlformats.org/officeDocument/2006/relationships/slideLayout" Target="../slideLayouts/slideLayout1.xml"/><Relationship Id="rId10" Type="http://schemas.openxmlformats.org/officeDocument/2006/relationships/image" Target="../media/image63.jpeg"/><Relationship Id="rId4" Type="http://schemas.openxmlformats.org/officeDocument/2006/relationships/audio" Target="../media/media12.wav"/><Relationship Id="rId9" Type="http://schemas.openxmlformats.org/officeDocument/2006/relationships/image" Target="../media/image62.png"/></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microsoft.com/office/2007/relationships/media" Target="../media/media14.wav"/><Relationship Id="rId7" Type="http://schemas.openxmlformats.org/officeDocument/2006/relationships/slideLayout" Target="../slideLayouts/slideLayout1.xml"/><Relationship Id="rId12" Type="http://schemas.openxmlformats.org/officeDocument/2006/relationships/image" Target="../media/image69.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audio" Target="../media/media15.wav"/><Relationship Id="rId11" Type="http://schemas.openxmlformats.org/officeDocument/2006/relationships/image" Target="../media/image68.png"/><Relationship Id="rId5" Type="http://schemas.microsoft.com/office/2007/relationships/media" Target="../media/media15.wav"/><Relationship Id="rId10" Type="http://schemas.openxmlformats.org/officeDocument/2006/relationships/image" Target="../media/image67.png"/><Relationship Id="rId4" Type="http://schemas.openxmlformats.org/officeDocument/2006/relationships/audio" Target="../media/media14.wav"/><Relationship Id="rId9" Type="http://schemas.openxmlformats.org/officeDocument/2006/relationships/image" Target="../media/image66.png"/><Relationship Id="rId14"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media" Target="../media/media17.wav"/><Relationship Id="rId7" Type="http://schemas.openxmlformats.org/officeDocument/2006/relationships/image" Target="../media/image76.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7.png"/><Relationship Id="rId5" Type="http://schemas.openxmlformats.org/officeDocument/2006/relationships/slideLayout" Target="../slideLayouts/slideLayout1.xml"/><Relationship Id="rId4" Type="http://schemas.openxmlformats.org/officeDocument/2006/relationships/audio" Target="../media/media17.wav"/><Relationship Id="rId9" Type="http://schemas.openxmlformats.org/officeDocument/2006/relationships/image" Target="../media/image57.png"/></Relationships>
</file>

<file path=ppt/slides/_rels/slide49.xml.rels><?xml version="1.0" encoding="UTF-8" standalone="yes"?>
<Relationships xmlns="http://schemas.openxmlformats.org/package/2006/relationships"><Relationship Id="rId8" Type="http://schemas.openxmlformats.org/officeDocument/2006/relationships/audio" Target="../media/media21.wav"/><Relationship Id="rId13" Type="http://schemas.openxmlformats.org/officeDocument/2006/relationships/image" Target="../media/image80.png"/><Relationship Id="rId3" Type="http://schemas.microsoft.com/office/2007/relationships/media" Target="../media/media19.wav"/><Relationship Id="rId7" Type="http://schemas.microsoft.com/office/2007/relationships/media" Target="../media/media21.wav"/><Relationship Id="rId12" Type="http://schemas.openxmlformats.org/officeDocument/2006/relationships/image" Target="../media/image79.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audio" Target="../media/media20.wav"/><Relationship Id="rId11" Type="http://schemas.openxmlformats.org/officeDocument/2006/relationships/image" Target="../media/image47.png"/><Relationship Id="rId5" Type="http://schemas.microsoft.com/office/2007/relationships/media" Target="../media/media20.wav"/><Relationship Id="rId10" Type="http://schemas.openxmlformats.org/officeDocument/2006/relationships/image" Target="../media/image78.png"/><Relationship Id="rId4" Type="http://schemas.openxmlformats.org/officeDocument/2006/relationships/audio" Target="../media/media19.wav"/><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07/relationships/media" Target="../media/media16.wav"/><Relationship Id="rId7" Type="http://schemas.openxmlformats.org/officeDocument/2006/relationships/image" Target="../media/image83.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82.jpeg"/><Relationship Id="rId5" Type="http://schemas.openxmlformats.org/officeDocument/2006/relationships/slideLayout" Target="../slideLayouts/slideLayout1.xml"/><Relationship Id="rId4" Type="http://schemas.openxmlformats.org/officeDocument/2006/relationships/audio" Target="../media/media16.wav"/><Relationship Id="rId9" Type="http://schemas.openxmlformats.org/officeDocument/2006/relationships/image" Target="../media/image47.png"/></Relationships>
</file>

<file path=ppt/slides/_rels/slide52.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media" Target="../media/media23.wav"/><Relationship Id="rId7" Type="http://schemas.openxmlformats.org/officeDocument/2006/relationships/image" Target="../media/image86.jpe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85.png"/><Relationship Id="rId5" Type="http://schemas.openxmlformats.org/officeDocument/2006/relationships/slideLayout" Target="../slideLayouts/slideLayout1.xml"/><Relationship Id="rId10" Type="http://schemas.openxmlformats.org/officeDocument/2006/relationships/image" Target="../media/image47.png"/><Relationship Id="rId4" Type="http://schemas.openxmlformats.org/officeDocument/2006/relationships/audio" Target="../media/media23.wav"/><Relationship Id="rId9" Type="http://schemas.openxmlformats.org/officeDocument/2006/relationships/image" Target="../media/image88.png"/></Relationships>
</file>

<file path=ppt/slides/_rels/slide5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91.png"/><Relationship Id="rId5" Type="http://schemas.openxmlformats.org/officeDocument/2006/relationships/image" Target="../media/image47.png"/><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93.png"/><Relationship Id="rId5" Type="http://schemas.openxmlformats.org/officeDocument/2006/relationships/image" Target="../media/image78.png"/><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8" Type="http://schemas.openxmlformats.org/officeDocument/2006/relationships/image" Target="../media/image96.png"/><Relationship Id="rId3" Type="http://schemas.microsoft.com/office/2007/relationships/media" Target="../media/media27.wav"/><Relationship Id="rId7" Type="http://schemas.openxmlformats.org/officeDocument/2006/relationships/image" Target="../media/image95.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94.jpeg"/><Relationship Id="rId5" Type="http://schemas.openxmlformats.org/officeDocument/2006/relationships/slideLayout" Target="../slideLayouts/slideLayout1.xml"/><Relationship Id="rId10" Type="http://schemas.openxmlformats.org/officeDocument/2006/relationships/image" Target="../media/image98.png"/><Relationship Id="rId4" Type="http://schemas.openxmlformats.org/officeDocument/2006/relationships/audio" Target="../media/media27.wav"/><Relationship Id="rId9"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103.png"/><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8" Type="http://schemas.openxmlformats.org/officeDocument/2006/relationships/image" Target="../media/image107.png"/><Relationship Id="rId3" Type="http://schemas.microsoft.com/office/2007/relationships/media" Target="../media/media31.wav"/><Relationship Id="rId7" Type="http://schemas.openxmlformats.org/officeDocument/2006/relationships/slideLayout" Target="../slideLayouts/slideLayout1.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audio" Target="../media/media32.wav"/><Relationship Id="rId11" Type="http://schemas.openxmlformats.org/officeDocument/2006/relationships/image" Target="../media/image78.png"/><Relationship Id="rId5" Type="http://schemas.microsoft.com/office/2007/relationships/media" Target="../media/media32.wav"/><Relationship Id="rId10" Type="http://schemas.openxmlformats.org/officeDocument/2006/relationships/image" Target="../media/image109.jpeg"/><Relationship Id="rId4" Type="http://schemas.openxmlformats.org/officeDocument/2006/relationships/audio" Target="../media/media31.wav"/><Relationship Id="rId9" Type="http://schemas.openxmlformats.org/officeDocument/2006/relationships/image" Target="../media/image10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4" Type="http://schemas.openxmlformats.org/officeDocument/2006/relationships/image" Target="../media/image112.jpeg"/></Relationships>
</file>

<file path=ppt/slides/_rels/slide6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jpeg"/><Relationship Id="rId4" Type="http://schemas.openxmlformats.org/officeDocument/2006/relationships/image" Target="../media/image1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2.xml"/><Relationship Id="rId7" Type="http://schemas.openxmlformats.org/officeDocument/2006/relationships/image" Target="../media/image17.jpe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0552" y="2130426"/>
            <a:ext cx="8242499" cy="1470025"/>
          </a:xfrm>
        </p:spPr>
        <p:txBody>
          <a:bodyPr>
            <a:normAutofit/>
          </a:bodyPr>
          <a:lstStyle/>
          <a:p>
            <a:r>
              <a:rPr lang="en-US" dirty="0">
                <a:solidFill>
                  <a:schemeClr val="tx2"/>
                </a:solidFill>
              </a:rPr>
              <a:t>P</a:t>
            </a:r>
            <a:r>
              <a:rPr lang="en-US" b="1" dirty="0">
                <a:solidFill>
                  <a:schemeClr val="tx2"/>
                </a:solidFill>
              </a:rPr>
              <a:t>reventive maintenance </a:t>
            </a:r>
            <a:r>
              <a:rPr lang="en-US" dirty="0">
                <a:solidFill>
                  <a:schemeClr val="tx2"/>
                </a:solidFill>
              </a:rPr>
              <a:t>with </a:t>
            </a:r>
            <a:r>
              <a:rPr lang="en-US" b="1" dirty="0">
                <a:solidFill>
                  <a:schemeClr val="tx2"/>
                </a:solidFill>
              </a:rPr>
              <a:t>ultrasound</a:t>
            </a:r>
            <a:r>
              <a:rPr lang="en-US" dirty="0">
                <a:solidFill>
                  <a:schemeClr val="tx2"/>
                </a:solidFill>
              </a:rPr>
              <a:t> </a:t>
            </a:r>
            <a:endParaRPr lang="fr-BE" b="1" dirty="0">
              <a:solidFill>
                <a:schemeClr val="tx2"/>
              </a:solidFill>
            </a:endParaRPr>
          </a:p>
        </p:txBody>
      </p:sp>
      <p:sp>
        <p:nvSpPr>
          <p:cNvPr id="5" name="Subtitle 4">
            <a:extLst>
              <a:ext uri="{FF2B5EF4-FFF2-40B4-BE49-F238E27FC236}">
                <a16:creationId xmlns:a16="http://schemas.microsoft.com/office/drawing/2014/main" id="{575FD650-79E0-AEB4-A969-94A67780173A}"/>
              </a:ext>
            </a:extLst>
          </p:cNvPr>
          <p:cNvSpPr>
            <a:spLocks noGrp="1"/>
          </p:cNvSpPr>
          <p:nvPr>
            <p:ph type="subTitle" idx="1"/>
          </p:nvPr>
        </p:nvSpPr>
        <p:spPr/>
        <p:txBody>
          <a:bodyPr/>
          <a:lstStyle/>
          <a:p>
            <a:r>
              <a:rPr lang="fr-BE" dirty="0"/>
              <a:t> </a:t>
            </a:r>
          </a:p>
        </p:txBody>
      </p:sp>
    </p:spTree>
    <p:extLst>
      <p:ext uri="{BB962C8B-B14F-4D97-AF65-F5344CB8AC3E}">
        <p14:creationId xmlns:p14="http://schemas.microsoft.com/office/powerpoint/2010/main" val="267569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Applications</a:t>
            </a:r>
          </a:p>
        </p:txBody>
      </p:sp>
      <p:sp>
        <p:nvSpPr>
          <p:cNvPr id="3" name="Slide Number Placeholder 2"/>
          <p:cNvSpPr>
            <a:spLocks noGrp="1"/>
          </p:cNvSpPr>
          <p:nvPr>
            <p:ph type="sldNum" sz="quarter" idx="10"/>
          </p:nvPr>
        </p:nvSpPr>
        <p:spPr/>
        <p:txBody>
          <a:bodyPr/>
          <a:lstStyle/>
          <a:p>
            <a:fld id="{1ED689DE-93AF-412C-BCCB-04934BF551E6}" type="slidenum">
              <a:rPr lang="fr-BE" smtClean="0"/>
              <a:t>10</a:t>
            </a:fld>
            <a:endParaRPr lang="fr-BE"/>
          </a:p>
        </p:txBody>
      </p:sp>
      <p:grpSp>
        <p:nvGrpSpPr>
          <p:cNvPr id="32" name="Group 31"/>
          <p:cNvGrpSpPr/>
          <p:nvPr/>
        </p:nvGrpSpPr>
        <p:grpSpPr>
          <a:xfrm>
            <a:off x="2865257" y="3072157"/>
            <a:ext cx="4319991" cy="417772"/>
            <a:chOff x="827284" y="3560428"/>
            <a:chExt cx="4319991" cy="417772"/>
          </a:xfrm>
          <a:solidFill>
            <a:schemeClr val="bg2">
              <a:lumMod val="50000"/>
            </a:schemeClr>
          </a:solidFill>
        </p:grpSpPr>
        <p:sp>
          <p:nvSpPr>
            <p:cNvPr id="34" name="Rounded Rectangle 33"/>
            <p:cNvSpPr/>
            <p:nvPr/>
          </p:nvSpPr>
          <p:spPr>
            <a:xfrm>
              <a:off x="827284" y="3560428"/>
              <a:ext cx="4319991" cy="417772"/>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5" name="Rounded Rectangle 4"/>
            <p:cNvSpPr/>
            <p:nvPr/>
          </p:nvSpPr>
          <p:spPr>
            <a:xfrm>
              <a:off x="1770313" y="3560428"/>
              <a:ext cx="3376961" cy="41777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solidFill>
                    <a:srgbClr val="FFC000"/>
                  </a:solidFill>
                </a:rPr>
                <a:t>Control of </a:t>
              </a:r>
              <a:r>
                <a:rPr lang="en-US" sz="1900" kern="1200" dirty="0" err="1">
                  <a:solidFill>
                    <a:srgbClr val="FFC000"/>
                  </a:solidFill>
                </a:rPr>
                <a:t>thightness</a:t>
              </a:r>
              <a:endParaRPr lang="en-US" sz="1900" kern="1200" dirty="0">
                <a:solidFill>
                  <a:srgbClr val="FFC000"/>
                </a:solidFill>
              </a:endParaRPr>
            </a:p>
          </p:txBody>
        </p:sp>
      </p:grpSp>
      <p:sp>
        <p:nvSpPr>
          <p:cNvPr id="33" name="Rounded Rectangle 32"/>
          <p:cNvSpPr/>
          <p:nvPr/>
        </p:nvSpPr>
        <p:spPr>
          <a:xfrm>
            <a:off x="2572535" y="2989070"/>
            <a:ext cx="1080003" cy="583946"/>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 name="Rectangle 3"/>
          <p:cNvSpPr/>
          <p:nvPr/>
        </p:nvSpPr>
        <p:spPr>
          <a:xfrm>
            <a:off x="3944888" y="3779748"/>
            <a:ext cx="1959511" cy="369332"/>
          </a:xfrm>
          <a:prstGeom prst="rect">
            <a:avLst/>
          </a:prstGeom>
        </p:spPr>
        <p:txBody>
          <a:bodyPr wrap="none">
            <a:spAutoFit/>
          </a:bodyPr>
          <a:lstStyle/>
          <a:p>
            <a:pPr marL="342900" indent="-342900">
              <a:buFont typeface="Wingdings" panose="05000000000000000000" pitchFamily="2" charset="2"/>
              <a:buChar char="ü"/>
            </a:pPr>
            <a:r>
              <a:rPr lang="en-CA" b="1" dirty="0">
                <a:solidFill>
                  <a:schemeClr val="bg2">
                    <a:lumMod val="50000"/>
                  </a:schemeClr>
                </a:solidFill>
              </a:rPr>
              <a:t>Quality control</a:t>
            </a:r>
          </a:p>
        </p:txBody>
      </p:sp>
    </p:spTree>
    <p:extLst>
      <p:ext uri="{BB962C8B-B14F-4D97-AF65-F5344CB8AC3E}">
        <p14:creationId xmlns:p14="http://schemas.microsoft.com/office/powerpoint/2010/main" val="1163499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err="1"/>
              <a:t>Energy</a:t>
            </a:r>
            <a:r>
              <a:rPr lang="fr-BE" dirty="0"/>
              <a:t> </a:t>
            </a:r>
            <a:r>
              <a:rPr lang="fr-BE" dirty="0" err="1"/>
              <a:t>saving</a:t>
            </a:r>
            <a:r>
              <a:rPr lang="fr-BE" dirty="0"/>
              <a:t> program</a:t>
            </a:r>
          </a:p>
        </p:txBody>
      </p:sp>
    </p:spTree>
    <p:extLst>
      <p:ext uri="{BB962C8B-B14F-4D97-AF65-F5344CB8AC3E}">
        <p14:creationId xmlns:p14="http://schemas.microsoft.com/office/powerpoint/2010/main" val="1059670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Air </a:t>
            </a:r>
            <a:r>
              <a:rPr lang="fr-BE" dirty="0" err="1"/>
              <a:t>compressed</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12</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7" name="Rectangle 3"/>
          <p:cNvSpPr txBox="1">
            <a:spLocks noChangeArrowheads="1"/>
          </p:cNvSpPr>
          <p:nvPr/>
        </p:nvSpPr>
        <p:spPr>
          <a:xfrm>
            <a:off x="971550" y="1844824"/>
            <a:ext cx="7416800"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fr-FR" altLang="en-US" sz="2400" dirty="0">
                <a:solidFill>
                  <a:schemeClr val="bg2">
                    <a:lumMod val="50000"/>
                  </a:schemeClr>
                </a:solidFill>
              </a:rPr>
              <a:t>The main application </a:t>
            </a:r>
            <a:r>
              <a:rPr lang="fr-FR" altLang="en-US" sz="2400" dirty="0" err="1">
                <a:solidFill>
                  <a:schemeClr val="bg2">
                    <a:lumMod val="50000"/>
                  </a:schemeClr>
                </a:solidFill>
              </a:rPr>
              <a:t>covered</a:t>
            </a:r>
            <a:r>
              <a:rPr lang="fr-FR" altLang="en-US" sz="2400" dirty="0">
                <a:solidFill>
                  <a:schemeClr val="bg2">
                    <a:lumMod val="50000"/>
                  </a:schemeClr>
                </a:solidFill>
              </a:rPr>
              <a:t> by the </a:t>
            </a:r>
            <a:r>
              <a:rPr lang="fr-FR" altLang="en-US" sz="2400" dirty="0" err="1">
                <a:solidFill>
                  <a:schemeClr val="bg2">
                    <a:lumMod val="50000"/>
                  </a:schemeClr>
                </a:solidFill>
              </a:rPr>
              <a:t>ultrasound</a:t>
            </a:r>
            <a:endParaRPr lang="fr-FR" altLang="en-US" sz="2400" dirty="0">
              <a:solidFill>
                <a:schemeClr val="bg2">
                  <a:lumMod val="50000"/>
                </a:schemeClr>
              </a:solidFill>
            </a:endParaRPr>
          </a:p>
          <a:p>
            <a:pPr marL="533400" indent="-533400">
              <a:buFontTx/>
              <a:buChar char="•"/>
            </a:pPr>
            <a:r>
              <a:rPr lang="fr-FR" altLang="en-US" sz="2400" dirty="0" err="1">
                <a:solidFill>
                  <a:schemeClr val="bg2">
                    <a:lumMod val="50000"/>
                  </a:schemeClr>
                </a:solidFill>
              </a:rPr>
              <a:t>Precognized</a:t>
            </a:r>
            <a:r>
              <a:rPr lang="fr-FR" altLang="en-US" sz="2400" dirty="0">
                <a:solidFill>
                  <a:schemeClr val="bg2">
                    <a:lumMod val="50000"/>
                  </a:schemeClr>
                </a:solidFill>
              </a:rPr>
              <a:t> by the major </a:t>
            </a:r>
            <a:r>
              <a:rPr lang="fr-FR" altLang="en-US" sz="2400" dirty="0" err="1">
                <a:solidFill>
                  <a:schemeClr val="bg2">
                    <a:lumMod val="50000"/>
                  </a:schemeClr>
                </a:solidFill>
              </a:rPr>
              <a:t>actors</a:t>
            </a:r>
            <a:r>
              <a:rPr lang="fr-FR" altLang="en-US" sz="2400" dirty="0">
                <a:solidFill>
                  <a:schemeClr val="bg2">
                    <a:lumMod val="50000"/>
                  </a:schemeClr>
                </a:solidFill>
              </a:rPr>
              <a:t> of </a:t>
            </a:r>
            <a:r>
              <a:rPr lang="fr-FR" altLang="en-US" sz="2400" dirty="0" err="1">
                <a:solidFill>
                  <a:schemeClr val="bg2">
                    <a:lumMod val="50000"/>
                  </a:schemeClr>
                </a:solidFill>
              </a:rPr>
              <a:t>this</a:t>
            </a:r>
            <a:r>
              <a:rPr lang="fr-FR" altLang="en-US" sz="2400" dirty="0">
                <a:solidFill>
                  <a:schemeClr val="bg2">
                    <a:lumMod val="50000"/>
                  </a:schemeClr>
                </a:solidFill>
              </a:rPr>
              <a:t> </a:t>
            </a:r>
            <a:r>
              <a:rPr lang="fr-FR" altLang="en-US" sz="2400" dirty="0" err="1">
                <a:solidFill>
                  <a:schemeClr val="bg2">
                    <a:lumMod val="50000"/>
                  </a:schemeClr>
                </a:solidFill>
              </a:rPr>
              <a:t>market</a:t>
            </a:r>
            <a:endParaRPr lang="fr-FR" altLang="en-US" sz="2400" dirty="0">
              <a:solidFill>
                <a:schemeClr val="bg2">
                  <a:lumMod val="50000"/>
                </a:schemeClr>
              </a:solidFill>
            </a:endParaRPr>
          </a:p>
          <a:p>
            <a:pPr marL="1276350" lvl="1" indent="-533400">
              <a:buFontTx/>
              <a:buChar char="•"/>
            </a:pPr>
            <a:r>
              <a:rPr lang="fr-FR" altLang="en-US" sz="2400" dirty="0">
                <a:solidFill>
                  <a:schemeClr val="bg2">
                    <a:lumMod val="50000"/>
                  </a:schemeClr>
                </a:solidFill>
              </a:rPr>
              <a:t>Atlas </a:t>
            </a:r>
            <a:r>
              <a:rPr lang="fr-FR" altLang="en-US" sz="2400" dirty="0" err="1">
                <a:solidFill>
                  <a:schemeClr val="bg2">
                    <a:lumMod val="50000"/>
                  </a:schemeClr>
                </a:solidFill>
              </a:rPr>
              <a:t>Copco</a:t>
            </a:r>
            <a:endParaRPr lang="fr-FR" altLang="en-US" sz="2400" dirty="0">
              <a:solidFill>
                <a:schemeClr val="bg2">
                  <a:lumMod val="50000"/>
                </a:schemeClr>
              </a:solidFill>
            </a:endParaRPr>
          </a:p>
          <a:p>
            <a:pPr marL="1276350" lvl="1" indent="-533400">
              <a:buFontTx/>
              <a:buChar char="•"/>
            </a:pPr>
            <a:r>
              <a:rPr lang="fr-FR" altLang="en-US" sz="2400" dirty="0" err="1">
                <a:solidFill>
                  <a:schemeClr val="bg2">
                    <a:lumMod val="50000"/>
                  </a:schemeClr>
                </a:solidFill>
              </a:rPr>
              <a:t>Festo</a:t>
            </a:r>
            <a:endParaRPr lang="fr-FR" altLang="en-US" sz="2400" dirty="0">
              <a:solidFill>
                <a:schemeClr val="bg2">
                  <a:lumMod val="50000"/>
                </a:schemeClr>
              </a:solidFill>
            </a:endParaRPr>
          </a:p>
          <a:p>
            <a:pPr marL="1276350" lvl="1" indent="-533400">
              <a:buFontTx/>
              <a:buChar char="•"/>
            </a:pPr>
            <a:r>
              <a:rPr lang="fr-FR" altLang="en-US" sz="2400" dirty="0">
                <a:solidFill>
                  <a:schemeClr val="bg2">
                    <a:lumMod val="50000"/>
                  </a:schemeClr>
                </a:solidFill>
              </a:rPr>
              <a:t>Kaiser</a:t>
            </a:r>
          </a:p>
          <a:p>
            <a:pPr marL="1276350" lvl="1" indent="-533400">
              <a:buFontTx/>
              <a:buChar char="•"/>
            </a:pPr>
            <a:r>
              <a:rPr lang="fr-FR" altLang="en-US" sz="2400" dirty="0" err="1">
                <a:solidFill>
                  <a:schemeClr val="bg2">
                    <a:lumMod val="50000"/>
                  </a:schemeClr>
                </a:solidFill>
              </a:rPr>
              <a:t>Ingersoll</a:t>
            </a:r>
            <a:r>
              <a:rPr lang="fr-FR" altLang="en-US" sz="2400" dirty="0">
                <a:solidFill>
                  <a:schemeClr val="bg2">
                    <a:lumMod val="50000"/>
                  </a:schemeClr>
                </a:solidFill>
              </a:rPr>
              <a:t> Rand</a:t>
            </a:r>
          </a:p>
          <a:p>
            <a:pPr marL="533400" indent="-533400">
              <a:buFontTx/>
              <a:buChar char="•"/>
            </a:pPr>
            <a:r>
              <a:rPr lang="fr-FR" altLang="en-US" sz="2400" dirty="0">
                <a:solidFill>
                  <a:schemeClr val="bg2">
                    <a:lumMod val="50000"/>
                  </a:schemeClr>
                </a:solidFill>
              </a:rPr>
              <a:t>ROI </a:t>
            </a:r>
            <a:r>
              <a:rPr lang="fr-FR" altLang="en-US" sz="2400" dirty="0" err="1">
                <a:solidFill>
                  <a:schemeClr val="bg2">
                    <a:lumMod val="50000"/>
                  </a:schemeClr>
                </a:solidFill>
              </a:rPr>
              <a:t>instantanous</a:t>
            </a:r>
            <a:endParaRPr lang="fr-FR" altLang="en-US" sz="2400" dirty="0">
              <a:solidFill>
                <a:schemeClr val="bg2">
                  <a:lumMod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7096" y="3507931"/>
            <a:ext cx="2748526" cy="2109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5362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Air </a:t>
            </a:r>
            <a:r>
              <a:rPr lang="fr-BE" dirty="0" err="1"/>
              <a:t>compressed</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13</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graphicFrame>
        <p:nvGraphicFramePr>
          <p:cNvPr id="8" name="Group 5"/>
          <p:cNvGraphicFramePr>
            <a:graphicFrameLocks/>
          </p:cNvGraphicFramePr>
          <p:nvPr>
            <p:extLst>
              <p:ext uri="{D42A27DB-BD31-4B8C-83A1-F6EECF244321}">
                <p14:modId xmlns:p14="http://schemas.microsoft.com/office/powerpoint/2010/main" val="655445927"/>
              </p:ext>
            </p:extLst>
          </p:nvPr>
        </p:nvGraphicFramePr>
        <p:xfrm>
          <a:off x="1784648" y="2204864"/>
          <a:ext cx="6301308" cy="2652041"/>
        </p:xfrm>
        <a:graphic>
          <a:graphicData uri="http://schemas.openxmlformats.org/drawingml/2006/table">
            <a:tbl>
              <a:tblPr/>
              <a:tblGrid>
                <a:gridCol w="4140721">
                  <a:extLst>
                    <a:ext uri="{9D8B030D-6E8A-4147-A177-3AD203B41FA5}">
                      <a16:colId xmlns:a16="http://schemas.microsoft.com/office/drawing/2014/main" val="20000"/>
                    </a:ext>
                  </a:extLst>
                </a:gridCol>
                <a:gridCol w="2160587">
                  <a:extLst>
                    <a:ext uri="{9D8B030D-6E8A-4147-A177-3AD203B41FA5}">
                      <a16:colId xmlns:a16="http://schemas.microsoft.com/office/drawing/2014/main" val="20001"/>
                    </a:ext>
                  </a:extLst>
                </a:gridCol>
              </a:tblGrid>
              <a:tr h="5324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1800" kern="1200" noProof="0" dirty="0">
                          <a:solidFill>
                            <a:schemeClr val="bg2">
                              <a:lumMod val="50000"/>
                            </a:schemeClr>
                          </a:solidFill>
                          <a:latin typeface="+mn-lt"/>
                          <a:ea typeface="+mn-ea"/>
                          <a:cs typeface="+mn-cs"/>
                        </a:rPr>
                        <a:t>Consumption of</a:t>
                      </a:r>
                      <a:r>
                        <a:rPr lang="en-US" sz="1800" kern="1200" baseline="0" noProof="0" dirty="0">
                          <a:solidFill>
                            <a:schemeClr val="bg2">
                              <a:lumMod val="50000"/>
                            </a:schemeClr>
                          </a:solidFill>
                          <a:latin typeface="+mn-lt"/>
                          <a:ea typeface="+mn-ea"/>
                          <a:cs typeface="+mn-cs"/>
                        </a:rPr>
                        <a:t> the</a:t>
                      </a:r>
                      <a:r>
                        <a:rPr lang="en-US" sz="1800" kern="1200" noProof="0" dirty="0">
                          <a:solidFill>
                            <a:schemeClr val="bg2">
                              <a:lumMod val="50000"/>
                            </a:schemeClr>
                          </a:solidFill>
                          <a:latin typeface="+mn-lt"/>
                          <a:ea typeface="+mn-ea"/>
                          <a:cs typeface="+mn-cs"/>
                        </a:rPr>
                        <a:t> equipment</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1" kern="1200" noProof="0" dirty="0">
                          <a:solidFill>
                            <a:schemeClr val="bg2">
                              <a:lumMod val="50000"/>
                            </a:schemeClr>
                          </a:solidFill>
                          <a:latin typeface="+mn-lt"/>
                          <a:ea typeface="+mn-ea"/>
                          <a:cs typeface="+mn-cs"/>
                        </a:rPr>
                        <a:t>43 %</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5967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1800" kern="1200" noProof="0" dirty="0">
                          <a:solidFill>
                            <a:schemeClr val="bg2">
                              <a:lumMod val="50000"/>
                            </a:schemeClr>
                          </a:solidFill>
                          <a:latin typeface="+mn-lt"/>
                          <a:ea typeface="+mn-ea"/>
                          <a:cs typeface="+mn-cs"/>
                        </a:rPr>
                        <a:t>Inappropriate use</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1" kern="1200" noProof="0" dirty="0">
                          <a:solidFill>
                            <a:schemeClr val="bg2">
                              <a:lumMod val="50000"/>
                            </a:schemeClr>
                          </a:solidFill>
                          <a:latin typeface="+mn-lt"/>
                          <a:ea typeface="+mn-ea"/>
                          <a:cs typeface="+mn-cs"/>
                        </a:rPr>
                        <a:t>16 %</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324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1800" kern="1200" noProof="0" dirty="0">
                          <a:solidFill>
                            <a:schemeClr val="bg2">
                              <a:lumMod val="50000"/>
                            </a:schemeClr>
                          </a:solidFill>
                          <a:latin typeface="+mn-lt"/>
                          <a:ea typeface="+mn-ea"/>
                          <a:cs typeface="+mn-cs"/>
                        </a:rPr>
                        <a:t>Purged</a:t>
                      </a:r>
                      <a:r>
                        <a:rPr lang="en-US" sz="1800" kern="1200" baseline="0" noProof="0" dirty="0">
                          <a:solidFill>
                            <a:schemeClr val="bg2">
                              <a:lumMod val="50000"/>
                            </a:schemeClr>
                          </a:solidFill>
                          <a:latin typeface="+mn-lt"/>
                          <a:ea typeface="+mn-ea"/>
                          <a:cs typeface="+mn-cs"/>
                        </a:rPr>
                        <a:t> air</a:t>
                      </a:r>
                      <a:endParaRPr lang="en-US" sz="1800" kern="1200" noProof="0" dirty="0">
                        <a:solidFill>
                          <a:schemeClr val="bg2">
                            <a:lumMod val="50000"/>
                          </a:schemeClr>
                        </a:solidFill>
                        <a:latin typeface="+mn-lt"/>
                        <a:ea typeface="+mn-ea"/>
                        <a:cs typeface="+mn-cs"/>
                      </a:endParaRP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1" kern="1200" noProof="0" dirty="0">
                          <a:solidFill>
                            <a:schemeClr val="bg2">
                              <a:lumMod val="50000"/>
                            </a:schemeClr>
                          </a:solidFill>
                          <a:latin typeface="+mn-lt"/>
                          <a:ea typeface="+mn-ea"/>
                          <a:cs typeface="+mn-cs"/>
                        </a:rPr>
                        <a:t> 5 %</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324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1800" kern="1200" noProof="0" dirty="0">
                          <a:solidFill>
                            <a:schemeClr val="bg2">
                              <a:lumMod val="50000"/>
                            </a:schemeClr>
                          </a:solidFill>
                          <a:latin typeface="+mn-lt"/>
                          <a:ea typeface="+mn-ea"/>
                          <a:cs typeface="+mn-cs"/>
                        </a:rPr>
                        <a:t>Faulty valves </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2800" b="1" kern="1200" noProof="0" dirty="0">
                          <a:solidFill>
                            <a:schemeClr val="bg2">
                              <a:lumMod val="50000"/>
                            </a:schemeClr>
                          </a:solidFill>
                          <a:latin typeface="+mn-lt"/>
                          <a:ea typeface="+mn-ea"/>
                          <a:cs typeface="+mn-cs"/>
                        </a:rPr>
                        <a:t> 2 %</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36651">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1" i="0" u="none" strike="noStrike" cap="none" normalizeH="0" baseline="0" noProof="0" dirty="0">
                          <a:ln>
                            <a:noFill/>
                          </a:ln>
                          <a:solidFill>
                            <a:srgbClr val="FFC000"/>
                          </a:solidFill>
                          <a:effectLst/>
                          <a:latin typeface="Arial" charset="0"/>
                        </a:rPr>
                        <a:t>Leaks</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noProof="0" dirty="0">
                          <a:ln>
                            <a:noFill/>
                          </a:ln>
                          <a:solidFill>
                            <a:srgbClr val="FFC000"/>
                          </a:solidFill>
                          <a:effectLst/>
                          <a:latin typeface="Arial" charset="0"/>
                        </a:rPr>
                        <a:t>34 %</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4"/>
                  </a:ext>
                </a:extLst>
              </a:tr>
            </a:tbl>
          </a:graphicData>
        </a:graphic>
      </p:graphicFrame>
      <p:sp>
        <p:nvSpPr>
          <p:cNvPr id="9" name="Rectangle 4"/>
          <p:cNvSpPr>
            <a:spLocks noChangeArrowheads="1"/>
          </p:cNvSpPr>
          <p:nvPr/>
        </p:nvSpPr>
        <p:spPr bwMode="auto">
          <a:xfrm>
            <a:off x="1784649" y="4941169"/>
            <a:ext cx="6336704"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20000"/>
              </a:spcBef>
              <a:spcAft>
                <a:spcPct val="30000"/>
              </a:spcAft>
              <a:buClr>
                <a:schemeClr val="hlink"/>
              </a:buClr>
              <a:buSzPct val="150000"/>
            </a:pPr>
            <a:r>
              <a:rPr lang="fr-BE" sz="1200" dirty="0">
                <a:solidFill>
                  <a:schemeClr val="bg2">
                    <a:lumMod val="50000"/>
                  </a:schemeClr>
                </a:solidFill>
              </a:rPr>
              <a:t>International </a:t>
            </a:r>
            <a:r>
              <a:rPr lang="fr-BE" sz="1200" dirty="0" err="1">
                <a:solidFill>
                  <a:schemeClr val="bg2">
                    <a:lumMod val="50000"/>
                  </a:schemeClr>
                </a:solidFill>
              </a:rPr>
              <a:t>average</a:t>
            </a:r>
            <a:r>
              <a:rPr lang="fr-BE" sz="1200" dirty="0">
                <a:solidFill>
                  <a:schemeClr val="bg2">
                    <a:lumMod val="50000"/>
                  </a:schemeClr>
                </a:solidFill>
              </a:rPr>
              <a:t>: </a:t>
            </a:r>
            <a:r>
              <a:rPr lang="fr-BE" sz="1200" dirty="0" err="1">
                <a:solidFill>
                  <a:schemeClr val="bg2">
                    <a:lumMod val="50000"/>
                  </a:schemeClr>
                </a:solidFill>
              </a:rPr>
              <a:t>from</a:t>
            </a:r>
            <a:r>
              <a:rPr lang="fr-BE" sz="1200" dirty="0">
                <a:solidFill>
                  <a:schemeClr val="bg2">
                    <a:lumMod val="50000"/>
                  </a:schemeClr>
                </a:solidFill>
              </a:rPr>
              <a:t> ADEME</a:t>
            </a:r>
          </a:p>
        </p:txBody>
      </p:sp>
    </p:spTree>
    <p:extLst>
      <p:ext uri="{BB962C8B-B14F-4D97-AF65-F5344CB8AC3E}">
        <p14:creationId xmlns:p14="http://schemas.microsoft.com/office/powerpoint/2010/main" val="1642105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Air </a:t>
            </a:r>
            <a:r>
              <a:rPr lang="fr-BE" dirty="0" err="1"/>
              <a:t>compressed</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14</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7" name="Rectangle 4"/>
          <p:cNvSpPr>
            <a:spLocks noChangeArrowheads="1"/>
          </p:cNvSpPr>
          <p:nvPr/>
        </p:nvSpPr>
        <p:spPr bwMode="auto">
          <a:xfrm>
            <a:off x="756221" y="2708920"/>
            <a:ext cx="8373243"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66700" indent="-266700" eaLnBrk="1" hangingPunct="1">
              <a:spcBef>
                <a:spcPct val="20000"/>
              </a:spcBef>
              <a:spcAft>
                <a:spcPct val="30000"/>
              </a:spcAft>
              <a:buClr>
                <a:schemeClr val="hlink"/>
              </a:buClr>
              <a:buSzPct val="150000"/>
              <a:buFontTx/>
              <a:buChar char="•"/>
            </a:pPr>
            <a:r>
              <a:rPr lang="nl-BE" sz="2400" b="1" dirty="0">
                <a:solidFill>
                  <a:schemeClr val="bg2">
                    <a:lumMod val="50000"/>
                  </a:schemeClr>
                </a:solidFill>
              </a:rPr>
              <a:t>Without maintenance</a:t>
            </a:r>
            <a:r>
              <a:rPr lang="nl-BE" sz="2400" b="1" i="0" dirty="0">
                <a:solidFill>
                  <a:schemeClr val="bg2">
                    <a:lumMod val="50000"/>
                  </a:schemeClr>
                </a:solidFill>
              </a:rPr>
              <a:t> program of leaks detection, </a:t>
            </a:r>
            <a:r>
              <a:rPr lang="nl-BE" sz="2400" i="0" dirty="0">
                <a:solidFill>
                  <a:schemeClr val="bg2">
                    <a:lumMod val="50000"/>
                  </a:schemeClr>
                </a:solidFill>
              </a:rPr>
              <a:t>network</a:t>
            </a:r>
            <a:r>
              <a:rPr lang="nl-BE" sz="2400" b="1" i="0" dirty="0">
                <a:solidFill>
                  <a:schemeClr val="bg2">
                    <a:lumMod val="50000"/>
                  </a:schemeClr>
                </a:solidFill>
              </a:rPr>
              <a:t> </a:t>
            </a:r>
            <a:r>
              <a:rPr lang="nl-BE" sz="2400" i="0" dirty="0">
                <a:solidFill>
                  <a:schemeClr val="bg2">
                    <a:lumMod val="50000"/>
                  </a:schemeClr>
                </a:solidFill>
              </a:rPr>
              <a:t>losses is around </a:t>
            </a:r>
            <a:r>
              <a:rPr lang="nl-BE" sz="2400" b="1" i="0" dirty="0">
                <a:solidFill>
                  <a:schemeClr val="bg2">
                    <a:lumMod val="50000"/>
                  </a:schemeClr>
                </a:solidFill>
              </a:rPr>
              <a:t>30 to 40 % </a:t>
            </a:r>
            <a:r>
              <a:rPr lang="nl-BE" sz="2400" i="0" dirty="0">
                <a:solidFill>
                  <a:schemeClr val="bg2">
                    <a:lumMod val="50000"/>
                  </a:schemeClr>
                </a:solidFill>
              </a:rPr>
              <a:t>of the total consumption.</a:t>
            </a:r>
          </a:p>
          <a:p>
            <a:pPr marL="266700" indent="-266700" eaLnBrk="1" hangingPunct="1">
              <a:spcBef>
                <a:spcPct val="20000"/>
              </a:spcBef>
              <a:spcAft>
                <a:spcPct val="30000"/>
              </a:spcAft>
              <a:buClr>
                <a:schemeClr val="hlink"/>
              </a:buClr>
              <a:buSzPct val="150000"/>
              <a:buFontTx/>
              <a:buChar char="•"/>
            </a:pPr>
            <a:r>
              <a:rPr lang="nl-BE" sz="2400" b="1" dirty="0">
                <a:solidFill>
                  <a:schemeClr val="bg2">
                    <a:lumMod val="50000"/>
                  </a:schemeClr>
                </a:solidFill>
              </a:rPr>
              <a:t>With</a:t>
            </a:r>
            <a:r>
              <a:rPr lang="nl-BE" sz="2400" b="1" i="0" dirty="0">
                <a:solidFill>
                  <a:schemeClr val="bg2">
                    <a:lumMod val="50000"/>
                  </a:schemeClr>
                </a:solidFill>
              </a:rPr>
              <a:t> </a:t>
            </a:r>
            <a:r>
              <a:rPr lang="nl-BE" sz="2400" i="0" dirty="0">
                <a:solidFill>
                  <a:schemeClr val="bg2">
                    <a:lumMod val="50000"/>
                  </a:schemeClr>
                </a:solidFill>
              </a:rPr>
              <a:t>maintenance program of leaks detection, network losses is </a:t>
            </a:r>
            <a:r>
              <a:rPr lang="nl-BE" sz="2400" b="1" i="0" dirty="0">
                <a:solidFill>
                  <a:schemeClr val="bg2">
                    <a:lumMod val="50000"/>
                  </a:schemeClr>
                </a:solidFill>
              </a:rPr>
              <a:t>5 %</a:t>
            </a:r>
            <a:r>
              <a:rPr lang="nl-BE" sz="2400" i="0" dirty="0">
                <a:solidFill>
                  <a:schemeClr val="bg2">
                    <a:lumMod val="50000"/>
                  </a:schemeClr>
                </a:solidFill>
              </a:rPr>
              <a:t> of the total consumption.</a:t>
            </a:r>
          </a:p>
        </p:txBody>
      </p:sp>
    </p:spTree>
    <p:extLst>
      <p:ext uri="{BB962C8B-B14F-4D97-AF65-F5344CB8AC3E}">
        <p14:creationId xmlns:p14="http://schemas.microsoft.com/office/powerpoint/2010/main" val="1877346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Air </a:t>
            </a:r>
            <a:r>
              <a:rPr lang="fr-BE" dirty="0" err="1"/>
              <a:t>compressed</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15</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7" name="Rectangle 4"/>
          <p:cNvSpPr>
            <a:spLocks noChangeArrowheads="1"/>
          </p:cNvSpPr>
          <p:nvPr/>
        </p:nvSpPr>
        <p:spPr bwMode="auto">
          <a:xfrm>
            <a:off x="1116261" y="2564904"/>
            <a:ext cx="8373243"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spcAft>
                <a:spcPct val="30000"/>
              </a:spcAft>
              <a:buClr>
                <a:schemeClr val="hlink"/>
              </a:buClr>
              <a:buSzPct val="150000"/>
            </a:pPr>
            <a:r>
              <a:rPr lang="fr-BE" sz="2400" dirty="0">
                <a:solidFill>
                  <a:schemeClr val="bg2">
                    <a:lumMod val="50000"/>
                  </a:schemeClr>
                </a:solidFill>
              </a:rPr>
              <a:t>3 </a:t>
            </a:r>
            <a:r>
              <a:rPr lang="fr-BE" sz="2400" dirty="0" err="1">
                <a:solidFill>
                  <a:schemeClr val="bg2">
                    <a:lumMod val="50000"/>
                  </a:schemeClr>
                </a:solidFill>
              </a:rPr>
              <a:t>reasons</a:t>
            </a:r>
            <a:r>
              <a:rPr lang="fr-BE" sz="2400" dirty="0">
                <a:solidFill>
                  <a:schemeClr val="bg2">
                    <a:lumMod val="50000"/>
                  </a:schemeClr>
                </a:solidFill>
              </a:rPr>
              <a:t> to do </a:t>
            </a:r>
            <a:r>
              <a:rPr lang="fr-BE" sz="2400" b="1" dirty="0">
                <a:solidFill>
                  <a:schemeClr val="bg2">
                    <a:lumMod val="50000"/>
                  </a:schemeClr>
                </a:solidFill>
              </a:rPr>
              <a:t>in</a:t>
            </a:r>
            <a:r>
              <a:rPr lang="fr-BE" sz="2400" dirty="0">
                <a:solidFill>
                  <a:schemeClr val="bg2">
                    <a:lumMod val="50000"/>
                  </a:schemeClr>
                </a:solidFill>
              </a:rPr>
              <a:t> </a:t>
            </a:r>
            <a:r>
              <a:rPr lang="fr-BE" sz="2400" b="1" dirty="0" err="1">
                <a:solidFill>
                  <a:schemeClr val="bg2">
                    <a:lumMod val="50000"/>
                  </a:schemeClr>
                </a:solidFill>
              </a:rPr>
              <a:t>priority</a:t>
            </a:r>
            <a:r>
              <a:rPr lang="fr-BE" sz="2400" dirty="0">
                <a:solidFill>
                  <a:schemeClr val="bg2">
                    <a:lumMod val="50000"/>
                  </a:schemeClr>
                </a:solidFill>
              </a:rPr>
              <a:t> a maintenance program to look for the </a:t>
            </a:r>
            <a:r>
              <a:rPr lang="fr-BE" sz="2400" dirty="0" err="1">
                <a:solidFill>
                  <a:schemeClr val="bg2">
                    <a:lumMod val="50000"/>
                  </a:schemeClr>
                </a:solidFill>
              </a:rPr>
              <a:t>leaks</a:t>
            </a:r>
            <a:r>
              <a:rPr lang="fr-BE" sz="2400" dirty="0">
                <a:solidFill>
                  <a:schemeClr val="bg2">
                    <a:lumMod val="50000"/>
                  </a:schemeClr>
                </a:solidFill>
              </a:rPr>
              <a:t>:</a:t>
            </a:r>
          </a:p>
          <a:p>
            <a:pPr marL="285750" indent="-285750">
              <a:spcBef>
                <a:spcPct val="20000"/>
              </a:spcBef>
              <a:spcAft>
                <a:spcPct val="30000"/>
              </a:spcAft>
              <a:buClr>
                <a:schemeClr val="hlink"/>
              </a:buClr>
              <a:buSzPct val="150000"/>
              <a:buFont typeface="Arial" panose="020B0604020202020204" pitchFamily="34" charset="0"/>
              <a:buChar char="•"/>
            </a:pPr>
            <a:r>
              <a:rPr lang="fr-BE" sz="2400" dirty="0" err="1">
                <a:solidFill>
                  <a:schemeClr val="bg2">
                    <a:lumMod val="50000"/>
                  </a:schemeClr>
                </a:solidFill>
              </a:rPr>
              <a:t>Low</a:t>
            </a:r>
            <a:r>
              <a:rPr lang="fr-BE" sz="2400" dirty="0">
                <a:solidFill>
                  <a:schemeClr val="bg2">
                    <a:lumMod val="50000"/>
                  </a:schemeClr>
                </a:solidFill>
              </a:rPr>
              <a:t> </a:t>
            </a:r>
            <a:r>
              <a:rPr lang="fr-BE" sz="2400" dirty="0" err="1">
                <a:solidFill>
                  <a:schemeClr val="bg2">
                    <a:lumMod val="50000"/>
                  </a:schemeClr>
                </a:solidFill>
              </a:rPr>
              <a:t>investment</a:t>
            </a:r>
            <a:r>
              <a:rPr lang="fr-BE" sz="2400" dirty="0">
                <a:solidFill>
                  <a:schemeClr val="bg2">
                    <a:lumMod val="50000"/>
                  </a:schemeClr>
                </a:solidFill>
              </a:rPr>
              <a:t> </a:t>
            </a:r>
            <a:r>
              <a:rPr lang="fr-BE" sz="2400" dirty="0" err="1">
                <a:solidFill>
                  <a:schemeClr val="bg2">
                    <a:lumMod val="50000"/>
                  </a:schemeClr>
                </a:solidFill>
              </a:rPr>
              <a:t>is</a:t>
            </a:r>
            <a:r>
              <a:rPr lang="fr-BE" sz="2400" dirty="0">
                <a:solidFill>
                  <a:schemeClr val="bg2">
                    <a:lumMod val="50000"/>
                  </a:schemeClr>
                </a:solidFill>
              </a:rPr>
              <a:t> </a:t>
            </a:r>
            <a:r>
              <a:rPr lang="fr-BE" sz="2400" dirty="0" err="1">
                <a:solidFill>
                  <a:schemeClr val="bg2">
                    <a:lumMod val="50000"/>
                  </a:schemeClr>
                </a:solidFill>
              </a:rPr>
              <a:t>required</a:t>
            </a:r>
            <a:endParaRPr lang="fr-BE" sz="2400" dirty="0">
              <a:solidFill>
                <a:schemeClr val="bg2">
                  <a:lumMod val="50000"/>
                </a:schemeClr>
              </a:solidFill>
            </a:endParaRPr>
          </a:p>
          <a:p>
            <a:pPr marL="285750" indent="-285750">
              <a:spcBef>
                <a:spcPct val="20000"/>
              </a:spcBef>
              <a:spcAft>
                <a:spcPct val="30000"/>
              </a:spcAft>
              <a:buClr>
                <a:schemeClr val="hlink"/>
              </a:buClr>
              <a:buSzPct val="150000"/>
              <a:buFont typeface="Arial" panose="020B0604020202020204" pitchFamily="34" charset="0"/>
              <a:buChar char="•"/>
            </a:pPr>
            <a:r>
              <a:rPr lang="fr-BE" sz="2400" dirty="0">
                <a:solidFill>
                  <a:schemeClr val="bg2">
                    <a:lumMod val="50000"/>
                  </a:schemeClr>
                </a:solidFill>
              </a:rPr>
              <a:t>The </a:t>
            </a:r>
            <a:r>
              <a:rPr lang="fr-BE" sz="2400" dirty="0" err="1">
                <a:solidFill>
                  <a:schemeClr val="bg2">
                    <a:lumMod val="50000"/>
                  </a:schemeClr>
                </a:solidFill>
              </a:rPr>
              <a:t>highest</a:t>
            </a:r>
            <a:r>
              <a:rPr lang="fr-BE" sz="2400" dirty="0">
                <a:solidFill>
                  <a:schemeClr val="bg2">
                    <a:lumMod val="50000"/>
                  </a:schemeClr>
                </a:solidFill>
              </a:rPr>
              <a:t> </a:t>
            </a:r>
            <a:r>
              <a:rPr lang="fr-BE" sz="2400" dirty="0" err="1">
                <a:solidFill>
                  <a:schemeClr val="bg2">
                    <a:lumMod val="50000"/>
                  </a:schemeClr>
                </a:solidFill>
              </a:rPr>
              <a:t>economy</a:t>
            </a:r>
            <a:r>
              <a:rPr lang="fr-BE" sz="2400" dirty="0">
                <a:solidFill>
                  <a:schemeClr val="bg2">
                    <a:lumMod val="50000"/>
                  </a:schemeClr>
                </a:solidFill>
              </a:rPr>
              <a:t> source</a:t>
            </a:r>
          </a:p>
          <a:p>
            <a:pPr marL="285750" indent="-285750">
              <a:spcBef>
                <a:spcPct val="20000"/>
              </a:spcBef>
              <a:spcAft>
                <a:spcPct val="30000"/>
              </a:spcAft>
              <a:buClr>
                <a:schemeClr val="hlink"/>
              </a:buClr>
              <a:buSzPct val="150000"/>
              <a:buFont typeface="Arial" panose="020B0604020202020204" pitchFamily="34" charset="0"/>
              <a:buChar char="•"/>
            </a:pPr>
            <a:r>
              <a:rPr lang="fr-BE" sz="2400" dirty="0">
                <a:solidFill>
                  <a:schemeClr val="bg2">
                    <a:lumMod val="50000"/>
                  </a:schemeClr>
                </a:solidFill>
              </a:rPr>
              <a:t>ROI </a:t>
            </a:r>
            <a:r>
              <a:rPr lang="fr-BE" sz="2400" dirty="0" err="1">
                <a:solidFill>
                  <a:schemeClr val="bg2">
                    <a:lumMod val="50000"/>
                  </a:schemeClr>
                </a:solidFill>
              </a:rPr>
              <a:t>very</a:t>
            </a:r>
            <a:r>
              <a:rPr lang="fr-BE" sz="2400" dirty="0">
                <a:solidFill>
                  <a:schemeClr val="bg2">
                    <a:lumMod val="50000"/>
                  </a:schemeClr>
                </a:solidFill>
              </a:rPr>
              <a:t> </a:t>
            </a:r>
            <a:r>
              <a:rPr lang="fr-BE" sz="2400" dirty="0" err="1">
                <a:solidFill>
                  <a:schemeClr val="bg2">
                    <a:lumMod val="50000"/>
                  </a:schemeClr>
                </a:solidFill>
              </a:rPr>
              <a:t>fast</a:t>
            </a:r>
            <a:r>
              <a:rPr lang="fr-BE" sz="2400" dirty="0">
                <a:solidFill>
                  <a:schemeClr val="bg2">
                    <a:lumMod val="50000"/>
                  </a:schemeClr>
                </a:solidFill>
              </a:rPr>
              <a:t>.</a:t>
            </a:r>
          </a:p>
        </p:txBody>
      </p:sp>
    </p:spTree>
    <p:extLst>
      <p:ext uri="{BB962C8B-B14F-4D97-AF65-F5344CB8AC3E}">
        <p14:creationId xmlns:p14="http://schemas.microsoft.com/office/powerpoint/2010/main" val="3860548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Air </a:t>
            </a:r>
            <a:r>
              <a:rPr lang="fr-BE" dirty="0" err="1"/>
              <a:t>compressed</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16</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335" y="1700808"/>
            <a:ext cx="6380017" cy="3816424"/>
          </a:xfrm>
          <a:prstGeom prst="rect">
            <a:avLst/>
          </a:prstGeom>
        </p:spPr>
      </p:pic>
      <p:sp>
        <p:nvSpPr>
          <p:cNvPr id="10" name="Rectangle 4"/>
          <p:cNvSpPr>
            <a:spLocks noChangeArrowheads="1"/>
          </p:cNvSpPr>
          <p:nvPr/>
        </p:nvSpPr>
        <p:spPr bwMode="auto">
          <a:xfrm>
            <a:off x="1784649" y="5518397"/>
            <a:ext cx="6336704" cy="1511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20000"/>
              </a:spcBef>
              <a:spcAft>
                <a:spcPct val="30000"/>
              </a:spcAft>
              <a:buClr>
                <a:schemeClr val="hlink"/>
              </a:buClr>
              <a:buSzPct val="150000"/>
            </a:pPr>
            <a:r>
              <a:rPr lang="fr-BE" sz="1200" dirty="0">
                <a:solidFill>
                  <a:srgbClr val="003399"/>
                </a:solidFill>
              </a:rPr>
              <a:t>International </a:t>
            </a:r>
            <a:r>
              <a:rPr lang="fr-BE" sz="1200" dirty="0" err="1">
                <a:solidFill>
                  <a:srgbClr val="003399"/>
                </a:solidFill>
              </a:rPr>
              <a:t>average</a:t>
            </a:r>
            <a:r>
              <a:rPr lang="fr-BE" sz="1200" dirty="0">
                <a:solidFill>
                  <a:srgbClr val="003399"/>
                </a:solidFill>
              </a:rPr>
              <a:t>: </a:t>
            </a:r>
            <a:r>
              <a:rPr lang="fr-BE" sz="1200" dirty="0" err="1">
                <a:solidFill>
                  <a:srgbClr val="003399"/>
                </a:solidFill>
              </a:rPr>
              <a:t>from</a:t>
            </a:r>
            <a:r>
              <a:rPr lang="fr-BE" sz="1200" dirty="0">
                <a:solidFill>
                  <a:srgbClr val="003399"/>
                </a:solidFill>
              </a:rPr>
              <a:t> ADEME</a:t>
            </a:r>
          </a:p>
        </p:txBody>
      </p:sp>
    </p:spTree>
    <p:extLst>
      <p:ext uri="{BB962C8B-B14F-4D97-AF65-F5344CB8AC3E}">
        <p14:creationId xmlns:p14="http://schemas.microsoft.com/office/powerpoint/2010/main" val="741562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Air </a:t>
            </a:r>
            <a:r>
              <a:rPr lang="fr-BE" dirty="0" err="1"/>
              <a:t>compressed</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17</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520" y="1837976"/>
            <a:ext cx="8637168" cy="3535240"/>
          </a:xfrm>
          <a:prstGeom prst="rect">
            <a:avLst/>
          </a:prstGeom>
        </p:spPr>
      </p:pic>
      <p:sp>
        <p:nvSpPr>
          <p:cNvPr id="9" name="Rectangle 4"/>
          <p:cNvSpPr>
            <a:spLocks noChangeArrowheads="1"/>
          </p:cNvSpPr>
          <p:nvPr/>
        </p:nvSpPr>
        <p:spPr bwMode="auto">
          <a:xfrm>
            <a:off x="704528" y="5373216"/>
            <a:ext cx="8565159" cy="107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20000"/>
              </a:spcBef>
              <a:spcAft>
                <a:spcPct val="30000"/>
              </a:spcAft>
              <a:buClr>
                <a:schemeClr val="hlink"/>
              </a:buClr>
              <a:buSzPct val="150000"/>
            </a:pPr>
            <a:r>
              <a:rPr lang="fr-BE" sz="1200" dirty="0" err="1">
                <a:solidFill>
                  <a:srgbClr val="FF0000"/>
                </a:solidFill>
              </a:rPr>
              <a:t>Developped</a:t>
            </a:r>
            <a:r>
              <a:rPr lang="fr-BE" sz="1200" dirty="0">
                <a:solidFill>
                  <a:srgbClr val="FF0000"/>
                </a:solidFill>
              </a:rPr>
              <a:t> </a:t>
            </a:r>
            <a:r>
              <a:rPr lang="fr-BE" sz="1200" dirty="0">
                <a:solidFill>
                  <a:srgbClr val="003399"/>
                </a:solidFill>
              </a:rPr>
              <a:t>in collaboration </a:t>
            </a:r>
            <a:r>
              <a:rPr lang="fr-BE" sz="1200" dirty="0" err="1">
                <a:solidFill>
                  <a:srgbClr val="003399"/>
                </a:solidFill>
              </a:rPr>
              <a:t>with</a:t>
            </a:r>
            <a:r>
              <a:rPr lang="fr-BE" sz="1200" dirty="0">
                <a:solidFill>
                  <a:srgbClr val="003399"/>
                </a:solidFill>
              </a:rPr>
              <a:t> ATLAS COPCO</a:t>
            </a:r>
          </a:p>
        </p:txBody>
      </p:sp>
    </p:spTree>
    <p:extLst>
      <p:ext uri="{BB962C8B-B14F-4D97-AF65-F5344CB8AC3E}">
        <p14:creationId xmlns:p14="http://schemas.microsoft.com/office/powerpoint/2010/main" val="3038885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Air </a:t>
            </a:r>
            <a:r>
              <a:rPr lang="fr-BE" dirty="0" err="1"/>
              <a:t>compressed</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18</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8824" y="1134176"/>
            <a:ext cx="2870514" cy="5103136"/>
          </a:xfrm>
          <a:prstGeom prst="rect">
            <a:avLst/>
          </a:prstGeom>
        </p:spPr>
      </p:pic>
    </p:spTree>
    <p:extLst>
      <p:ext uri="{BB962C8B-B14F-4D97-AF65-F5344CB8AC3E}">
        <p14:creationId xmlns:p14="http://schemas.microsoft.com/office/powerpoint/2010/main" val="65046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Air </a:t>
            </a:r>
            <a:r>
              <a:rPr lang="fr-BE" dirty="0" err="1"/>
              <a:t>compressed</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19</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488" y="1052736"/>
            <a:ext cx="2870514" cy="510313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2840" y="1052736"/>
            <a:ext cx="2870514" cy="510313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8990" y="1052736"/>
            <a:ext cx="2870514" cy="5103136"/>
          </a:xfrm>
          <a:prstGeom prst="rect">
            <a:avLst/>
          </a:prstGeom>
        </p:spPr>
      </p:pic>
    </p:spTree>
    <p:extLst>
      <p:ext uri="{BB962C8B-B14F-4D97-AF65-F5344CB8AC3E}">
        <p14:creationId xmlns:p14="http://schemas.microsoft.com/office/powerpoint/2010/main" val="1045098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a:t>Theory of </a:t>
            </a:r>
            <a:r>
              <a:rPr lang="fr-BE" dirty="0" err="1"/>
              <a:t>ultrasound</a:t>
            </a:r>
            <a:endParaRPr lang="fr-BE" dirty="0"/>
          </a:p>
        </p:txBody>
      </p:sp>
    </p:spTree>
    <p:extLst>
      <p:ext uri="{BB962C8B-B14F-4D97-AF65-F5344CB8AC3E}">
        <p14:creationId xmlns:p14="http://schemas.microsoft.com/office/powerpoint/2010/main" val="1463589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fr-BE" altLang="fr-FR" dirty="0">
                <a:latin typeface="Myriad Pro"/>
              </a:rPr>
              <a:t>Air </a:t>
            </a:r>
            <a:r>
              <a:rPr lang="fr-BE" altLang="fr-FR" dirty="0" err="1">
                <a:latin typeface="Myriad Pro"/>
              </a:rPr>
              <a:t>compressed</a:t>
            </a:r>
            <a:endParaRPr lang="fr-BE" altLang="fr-FR" dirty="0">
              <a:latin typeface="Myriad Pro"/>
            </a:endParaRPr>
          </a:p>
        </p:txBody>
      </p:sp>
      <p:sp>
        <p:nvSpPr>
          <p:cNvPr id="4" name="Slide Number Placeholder 3"/>
          <p:cNvSpPr>
            <a:spLocks noGrp="1"/>
          </p:cNvSpPr>
          <p:nvPr>
            <p:ph type="sldNum" sz="quarter" idx="4294967295"/>
          </p:nvPr>
        </p:nvSpPr>
        <p:spPr>
          <a:xfrm>
            <a:off x="0" y="6597650"/>
            <a:ext cx="506413" cy="260350"/>
          </a:xfrm>
          <a:prstGeom prst="rect">
            <a:avLst/>
          </a:prstGeom>
        </p:spPr>
        <p:txBody>
          <a:bodyPr/>
          <a:lstStyle/>
          <a:p>
            <a:pPr>
              <a:defRPr/>
            </a:pPr>
            <a:fld id="{F234AAA5-DA91-457B-8D78-94288408570E}" type="slidenum">
              <a:rPr lang="fr-BE"/>
              <a:pPr>
                <a:defRPr/>
              </a:pPr>
              <a:t>20</a:t>
            </a:fld>
            <a:endParaRPr lang="fr-BE"/>
          </a:p>
        </p:txBody>
      </p:sp>
      <p:sp>
        <p:nvSpPr>
          <p:cNvPr id="24580" name="Rectangle 3"/>
          <p:cNvSpPr txBox="1">
            <a:spLocks noChangeArrowheads="1"/>
          </p:cNvSpPr>
          <p:nvPr/>
        </p:nvSpPr>
        <p:spPr bwMode="auto">
          <a:xfrm>
            <a:off x="1071562" y="2025079"/>
            <a:ext cx="8129909" cy="382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buFontTx/>
              <a:buChar char="•"/>
            </a:pPr>
            <a:r>
              <a:rPr lang="fr-FR" altLang="en-US" sz="2400" dirty="0" err="1">
                <a:solidFill>
                  <a:schemeClr val="bg2">
                    <a:lumMod val="50000"/>
                  </a:schemeClr>
                </a:solidFill>
                <a:latin typeface="+mn-lt"/>
              </a:rPr>
              <a:t>Airbonne</a:t>
            </a:r>
            <a:r>
              <a:rPr lang="fr-FR" altLang="en-US" sz="2400" dirty="0">
                <a:solidFill>
                  <a:schemeClr val="bg2">
                    <a:lumMod val="50000"/>
                  </a:schemeClr>
                </a:solidFill>
                <a:latin typeface="+mn-lt"/>
              </a:rPr>
              <a:t> </a:t>
            </a:r>
            <a:r>
              <a:rPr lang="fr-FR" altLang="en-US" sz="2400" dirty="0" err="1">
                <a:solidFill>
                  <a:schemeClr val="bg2">
                    <a:lumMod val="50000"/>
                  </a:schemeClr>
                </a:solidFill>
                <a:latin typeface="+mn-lt"/>
              </a:rPr>
              <a:t>sensor</a:t>
            </a:r>
            <a:r>
              <a:rPr lang="fr-FR" altLang="en-US" sz="2400" dirty="0">
                <a:solidFill>
                  <a:schemeClr val="bg2">
                    <a:lumMod val="50000"/>
                  </a:schemeClr>
                </a:solidFill>
                <a:latin typeface="+mn-lt"/>
              </a:rPr>
              <a:t> in short distance (up to 2m) :</a:t>
            </a:r>
          </a:p>
          <a:p>
            <a:r>
              <a:rPr lang="en-US" altLang="en-US" sz="2400" dirty="0">
                <a:solidFill>
                  <a:schemeClr val="bg2">
                    <a:lumMod val="50000"/>
                  </a:schemeClr>
                </a:solidFill>
                <a:latin typeface="+mn-lt"/>
              </a:rPr>
              <a:t>		- Internal US sensor: close to the inspected element.</a:t>
            </a:r>
          </a:p>
          <a:p>
            <a:r>
              <a:rPr lang="fr-FR" altLang="en-US" sz="2400" dirty="0">
                <a:solidFill>
                  <a:schemeClr val="bg2">
                    <a:lumMod val="50000"/>
                  </a:schemeClr>
                </a:solidFill>
                <a:latin typeface="+mn-lt"/>
              </a:rPr>
              <a:t>		- Flexible </a:t>
            </a:r>
            <a:r>
              <a:rPr lang="fr-FR" altLang="en-US" sz="2400" dirty="0" err="1">
                <a:solidFill>
                  <a:schemeClr val="bg2">
                    <a:lumMod val="50000"/>
                  </a:schemeClr>
                </a:solidFill>
                <a:latin typeface="+mn-lt"/>
              </a:rPr>
              <a:t>rod</a:t>
            </a:r>
            <a:r>
              <a:rPr lang="fr-FR" altLang="en-US" sz="2400" dirty="0">
                <a:solidFill>
                  <a:schemeClr val="bg2">
                    <a:lumMod val="50000"/>
                  </a:schemeClr>
                </a:solidFill>
                <a:latin typeface="+mn-lt"/>
              </a:rPr>
              <a:t>: </a:t>
            </a:r>
            <a:r>
              <a:rPr lang="en-US" altLang="en-US" sz="2400" dirty="0">
                <a:solidFill>
                  <a:schemeClr val="bg2">
                    <a:lumMod val="50000"/>
                  </a:schemeClr>
                </a:solidFill>
                <a:latin typeface="+mn-lt"/>
              </a:rPr>
              <a:t>close and difficult </a:t>
            </a:r>
            <a:r>
              <a:rPr lang="en-US" altLang="en-US" sz="2400" dirty="0" err="1">
                <a:solidFill>
                  <a:schemeClr val="bg2">
                    <a:lumMod val="50000"/>
                  </a:schemeClr>
                </a:solidFill>
                <a:latin typeface="+mn-lt"/>
              </a:rPr>
              <a:t>acces</a:t>
            </a:r>
            <a:r>
              <a:rPr lang="en-US" altLang="en-US" sz="2400" dirty="0">
                <a:solidFill>
                  <a:schemeClr val="bg2">
                    <a:lumMod val="50000"/>
                  </a:schemeClr>
                </a:solidFill>
                <a:latin typeface="+mn-lt"/>
              </a:rPr>
              <a:t> zones</a:t>
            </a:r>
            <a:endParaRPr lang="fr-FR" altLang="en-US" sz="2400" dirty="0">
              <a:solidFill>
                <a:schemeClr val="bg2">
                  <a:lumMod val="50000"/>
                </a:schemeClr>
              </a:solidFill>
              <a:latin typeface="+mn-lt"/>
            </a:endParaRPr>
          </a:p>
        </p:txBody>
      </p:sp>
      <p:pic>
        <p:nvPicPr>
          <p:cNvPr id="24582" name="Picture 2" descr="\\pandora\COMPANY\Marketing &amp; Communication\Images\Products\SDT Accessories\FlexID2_l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4221" y="4523160"/>
            <a:ext cx="287496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563462" y="1196752"/>
            <a:ext cx="3165402"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b="1" dirty="0" err="1">
                <a:solidFill>
                  <a:schemeClr val="bg2">
                    <a:lumMod val="50000"/>
                  </a:schemeClr>
                </a:solidFill>
                <a:latin typeface="+mn-lt"/>
              </a:rPr>
              <a:t>Sensor</a:t>
            </a:r>
            <a:r>
              <a:rPr lang="fr-FR" altLang="en-US" sz="2800" b="1" dirty="0">
                <a:solidFill>
                  <a:schemeClr val="bg2">
                    <a:lumMod val="50000"/>
                  </a:schemeClr>
                </a:solidFill>
                <a:latin typeface="+mn-lt"/>
              </a:rPr>
              <a:t> </a:t>
            </a:r>
            <a:r>
              <a:rPr lang="fr-FR" altLang="en-US" sz="2800" b="1" dirty="0" err="1">
                <a:solidFill>
                  <a:schemeClr val="bg2">
                    <a:lumMod val="50000"/>
                  </a:schemeClr>
                </a:solidFill>
                <a:latin typeface="+mn-lt"/>
              </a:rPr>
              <a:t>choice</a:t>
            </a:r>
            <a:endParaRPr lang="fr-FR" altLang="en-US" sz="2800" b="1" dirty="0">
              <a:solidFill>
                <a:schemeClr val="bg2">
                  <a:lumMod val="50000"/>
                </a:schemeClr>
              </a:solidFill>
              <a:latin typeface="+mn-lt"/>
            </a:endParaRPr>
          </a:p>
        </p:txBody>
      </p:sp>
      <p:pic>
        <p:nvPicPr>
          <p:cNvPr id="8" name="Picture 7" descr="C:\Documents and Settings\Jean-Claude\Local Settings\Temporary Internet Files\Content.Word\intUsSensor-fr.gif"/>
          <p:cNvPicPr/>
          <p:nvPr/>
        </p:nvPicPr>
        <p:blipFill rotWithShape="1">
          <a:blip r:embed="rId3">
            <a:extLst>
              <a:ext uri="{28A0092B-C50C-407E-A947-70E740481C1C}">
                <a14:useLocalDpi xmlns:a14="http://schemas.microsoft.com/office/drawing/2010/main" val="0"/>
              </a:ext>
            </a:extLst>
          </a:blip>
          <a:srcRect t="5094" r="47936"/>
          <a:stretch/>
        </p:blipFill>
        <p:spPr bwMode="auto">
          <a:xfrm>
            <a:off x="998253" y="4605889"/>
            <a:ext cx="1722499" cy="1343391"/>
          </a:xfrm>
          <a:prstGeom prst="rect">
            <a:avLst/>
          </a:prstGeom>
          <a:noFill/>
          <a:ln>
            <a:noFill/>
          </a:ln>
          <a:extLst>
            <a:ext uri="{53640926-AAD7-44D8-BBD7-CCE9431645EC}">
              <a14:shadowObscured xmlns:a14="http://schemas.microsoft.com/office/drawing/2010/main"/>
            </a:ext>
          </a:extLst>
        </p:spPr>
      </p:pic>
      <p:pic>
        <p:nvPicPr>
          <p:cNvPr id="9" name="Picture 2" descr="\\pandora\COMPANY\Marketing &amp; Communication\Images\Applications\Leak detection\200Fuit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5207" y="3861048"/>
            <a:ext cx="2376264"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785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fr-BE" altLang="fr-FR" dirty="0">
                <a:latin typeface="Myriad Pro"/>
              </a:rPr>
              <a:t>Air </a:t>
            </a:r>
            <a:r>
              <a:rPr lang="fr-BE" altLang="fr-FR" dirty="0" err="1">
                <a:latin typeface="Myriad Pro"/>
              </a:rPr>
              <a:t>compressed</a:t>
            </a:r>
            <a:endParaRPr lang="fr-BE" altLang="fr-FR" dirty="0">
              <a:latin typeface="Myriad Pro"/>
            </a:endParaRPr>
          </a:p>
        </p:txBody>
      </p:sp>
      <p:sp>
        <p:nvSpPr>
          <p:cNvPr id="4" name="Slide Number Placeholder 3"/>
          <p:cNvSpPr>
            <a:spLocks noGrp="1"/>
          </p:cNvSpPr>
          <p:nvPr>
            <p:ph type="sldNum" sz="quarter" idx="4294967295"/>
          </p:nvPr>
        </p:nvSpPr>
        <p:spPr>
          <a:xfrm>
            <a:off x="0" y="6597650"/>
            <a:ext cx="506413" cy="260350"/>
          </a:xfrm>
          <a:prstGeom prst="rect">
            <a:avLst/>
          </a:prstGeom>
        </p:spPr>
        <p:txBody>
          <a:bodyPr/>
          <a:lstStyle/>
          <a:p>
            <a:pPr>
              <a:defRPr/>
            </a:pPr>
            <a:fld id="{B31E38BF-C365-46F7-BC68-09A77D7B403A}" type="slidenum">
              <a:rPr lang="fr-BE"/>
              <a:pPr>
                <a:defRPr/>
              </a:pPr>
              <a:t>21</a:t>
            </a:fld>
            <a:endParaRPr lang="fr-BE"/>
          </a:p>
        </p:txBody>
      </p:sp>
      <p:sp>
        <p:nvSpPr>
          <p:cNvPr id="25604" name="Rectangle 3"/>
          <p:cNvSpPr txBox="1">
            <a:spLocks noChangeArrowheads="1"/>
          </p:cNvSpPr>
          <p:nvPr/>
        </p:nvSpPr>
        <p:spPr bwMode="auto">
          <a:xfrm>
            <a:off x="776536" y="3068960"/>
            <a:ext cx="7416800" cy="223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buFontTx/>
              <a:buChar char="•"/>
            </a:pPr>
            <a:r>
              <a:rPr lang="fr-FR" altLang="en-US" sz="2400" dirty="0" err="1">
                <a:solidFill>
                  <a:srgbClr val="003C5A"/>
                </a:solidFill>
                <a:latin typeface="+mn-lt"/>
              </a:rPr>
              <a:t>Airbonne</a:t>
            </a:r>
            <a:r>
              <a:rPr lang="fr-FR" altLang="en-US" sz="2400" dirty="0">
                <a:solidFill>
                  <a:srgbClr val="003C5A"/>
                </a:solidFill>
                <a:latin typeface="+mn-lt"/>
              </a:rPr>
              <a:t> </a:t>
            </a:r>
            <a:r>
              <a:rPr lang="fr-FR" altLang="en-US" sz="2400" dirty="0" err="1">
                <a:solidFill>
                  <a:srgbClr val="003C5A"/>
                </a:solidFill>
                <a:latin typeface="+mn-lt"/>
              </a:rPr>
              <a:t>sensor</a:t>
            </a:r>
            <a:r>
              <a:rPr lang="fr-FR" altLang="en-US" sz="2400" dirty="0">
                <a:solidFill>
                  <a:srgbClr val="003C5A"/>
                </a:solidFill>
                <a:latin typeface="+mn-lt"/>
              </a:rPr>
              <a:t> in medium</a:t>
            </a:r>
            <a:br>
              <a:rPr lang="fr-FR" altLang="en-US" sz="2400" dirty="0">
                <a:solidFill>
                  <a:srgbClr val="003C5A"/>
                </a:solidFill>
                <a:latin typeface="+mn-lt"/>
              </a:rPr>
            </a:br>
            <a:r>
              <a:rPr lang="fr-FR" altLang="en-US" sz="2400" dirty="0">
                <a:solidFill>
                  <a:srgbClr val="003C5A"/>
                </a:solidFill>
                <a:latin typeface="+mn-lt"/>
              </a:rPr>
              <a:t>distance (up to 5 m): </a:t>
            </a:r>
            <a:r>
              <a:rPr lang="fr-FR" altLang="en-US" sz="2400" dirty="0" err="1">
                <a:solidFill>
                  <a:srgbClr val="003C5A"/>
                </a:solidFill>
                <a:latin typeface="+mn-lt"/>
              </a:rPr>
              <a:t>internal</a:t>
            </a:r>
            <a:r>
              <a:rPr lang="fr-FR" altLang="en-US" sz="2400" dirty="0">
                <a:solidFill>
                  <a:srgbClr val="003C5A"/>
                </a:solidFill>
                <a:latin typeface="+mn-lt"/>
              </a:rPr>
              <a:t> </a:t>
            </a:r>
            <a:r>
              <a:rPr lang="fr-FR" altLang="en-US" sz="2400" dirty="0" err="1">
                <a:solidFill>
                  <a:srgbClr val="003C5A"/>
                </a:solidFill>
                <a:latin typeface="+mn-lt"/>
              </a:rPr>
              <a:t>sensor</a:t>
            </a:r>
            <a:r>
              <a:rPr lang="fr-FR" altLang="en-US" sz="2400" dirty="0">
                <a:solidFill>
                  <a:srgbClr val="003C5A"/>
                </a:solidFill>
                <a:latin typeface="+mn-lt"/>
              </a:rPr>
              <a:t> </a:t>
            </a:r>
          </a:p>
          <a:p>
            <a:pPr marL="0" indent="0">
              <a:spcBef>
                <a:spcPts val="0"/>
              </a:spcBef>
            </a:pPr>
            <a:r>
              <a:rPr lang="fr-FR" altLang="en-US" sz="2400" dirty="0">
                <a:solidFill>
                  <a:srgbClr val="003C5A"/>
                </a:solidFill>
                <a:latin typeface="+mn-lt"/>
              </a:rPr>
              <a:t>        + EDS (Extended Distance </a:t>
            </a:r>
            <a:r>
              <a:rPr lang="fr-FR" altLang="en-US" sz="2400" dirty="0" err="1">
                <a:solidFill>
                  <a:srgbClr val="003C5A"/>
                </a:solidFill>
                <a:latin typeface="+mn-lt"/>
              </a:rPr>
              <a:t>Cone</a:t>
            </a:r>
            <a:r>
              <a:rPr lang="fr-FR" altLang="en-US" sz="2400" dirty="0">
                <a:solidFill>
                  <a:srgbClr val="003399"/>
                </a:solidFill>
                <a:latin typeface="+mn-lt"/>
              </a:rPr>
              <a:t>)</a:t>
            </a:r>
          </a:p>
        </p:txBody>
      </p:sp>
      <p:pic>
        <p:nvPicPr>
          <p:cNvPr id="25605" name="Picture 2" descr="\\pandora\COMPANY\Marketing &amp; Communication\Images\Products\SDT Accessories\Air Mass Flow sens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274" y="2565400"/>
            <a:ext cx="3895725" cy="2519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563462" y="1363928"/>
            <a:ext cx="3165402"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b="1" dirty="0" err="1">
                <a:solidFill>
                  <a:srgbClr val="003C5A"/>
                </a:solidFill>
                <a:latin typeface="+mn-lt"/>
              </a:rPr>
              <a:t>Sensor</a:t>
            </a:r>
            <a:r>
              <a:rPr lang="fr-FR" altLang="en-US" sz="2800" b="1" dirty="0">
                <a:solidFill>
                  <a:srgbClr val="003C5A"/>
                </a:solidFill>
                <a:latin typeface="+mn-lt"/>
              </a:rPr>
              <a:t> </a:t>
            </a:r>
            <a:r>
              <a:rPr lang="fr-FR" altLang="en-US" sz="2800" b="1" dirty="0" err="1">
                <a:solidFill>
                  <a:srgbClr val="003C5A"/>
                </a:solidFill>
                <a:latin typeface="+mn-lt"/>
              </a:rPr>
              <a:t>choice</a:t>
            </a:r>
            <a:endParaRPr lang="fr-FR" altLang="en-US" sz="2800" b="1" dirty="0">
              <a:solidFill>
                <a:srgbClr val="003C5A"/>
              </a:solidFill>
              <a:latin typeface="+mn-lt"/>
            </a:endParaRPr>
          </a:p>
        </p:txBody>
      </p:sp>
    </p:spTree>
    <p:extLst>
      <p:ext uri="{BB962C8B-B14F-4D97-AF65-F5344CB8AC3E}">
        <p14:creationId xmlns:p14="http://schemas.microsoft.com/office/powerpoint/2010/main" val="779788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fr-BE" altLang="fr-FR" dirty="0">
                <a:latin typeface="Myriad Pro"/>
              </a:rPr>
              <a:t>Air </a:t>
            </a:r>
            <a:r>
              <a:rPr lang="fr-BE" altLang="fr-FR" dirty="0" err="1">
                <a:latin typeface="Myriad Pro"/>
              </a:rPr>
              <a:t>compressed</a:t>
            </a:r>
            <a:endParaRPr lang="fr-BE" altLang="fr-FR" dirty="0">
              <a:latin typeface="Myriad Pro"/>
            </a:endParaRPr>
          </a:p>
        </p:txBody>
      </p:sp>
      <p:sp>
        <p:nvSpPr>
          <p:cNvPr id="4" name="Slide Number Placeholder 3"/>
          <p:cNvSpPr>
            <a:spLocks noGrp="1"/>
          </p:cNvSpPr>
          <p:nvPr>
            <p:ph type="sldNum" sz="quarter" idx="4294967295"/>
          </p:nvPr>
        </p:nvSpPr>
        <p:spPr>
          <a:xfrm>
            <a:off x="0" y="6597650"/>
            <a:ext cx="506413" cy="260350"/>
          </a:xfrm>
          <a:prstGeom prst="rect">
            <a:avLst/>
          </a:prstGeom>
        </p:spPr>
        <p:txBody>
          <a:bodyPr/>
          <a:lstStyle/>
          <a:p>
            <a:pPr>
              <a:defRPr/>
            </a:pPr>
            <a:fld id="{CC4720A8-4FF2-4DDC-B387-1C5B4D1910E8}" type="slidenum">
              <a:rPr lang="fr-BE"/>
              <a:pPr>
                <a:defRPr/>
              </a:pPr>
              <a:t>22</a:t>
            </a:fld>
            <a:endParaRPr lang="fr-BE"/>
          </a:p>
        </p:txBody>
      </p:sp>
      <p:pic>
        <p:nvPicPr>
          <p:cNvPr id="26628" name="Picture 3" descr="\\pandora\COMPANY\Marketing &amp; Communication\Images\Products\SDT Accessories\parabole atex_recad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1063" y="2247900"/>
            <a:ext cx="2835275" cy="31257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6629" name="Rectangle 3"/>
          <p:cNvSpPr txBox="1">
            <a:spLocks noChangeArrowheads="1"/>
          </p:cNvSpPr>
          <p:nvPr/>
        </p:nvSpPr>
        <p:spPr bwMode="auto">
          <a:xfrm>
            <a:off x="971550" y="3213100"/>
            <a:ext cx="74168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buFontTx/>
              <a:buChar char="•"/>
            </a:pPr>
            <a:r>
              <a:rPr lang="fr-FR" altLang="en-US" sz="2400" dirty="0" err="1">
                <a:solidFill>
                  <a:srgbClr val="003C5A"/>
                </a:solidFill>
                <a:latin typeface="+mn-lt"/>
              </a:rPr>
              <a:t>Airbonne</a:t>
            </a:r>
            <a:r>
              <a:rPr lang="fr-FR" altLang="en-US" sz="2400" dirty="0">
                <a:solidFill>
                  <a:srgbClr val="003C5A"/>
                </a:solidFill>
                <a:latin typeface="+mn-lt"/>
              </a:rPr>
              <a:t> </a:t>
            </a:r>
            <a:r>
              <a:rPr lang="fr-FR" altLang="en-US" sz="2400" dirty="0" err="1">
                <a:solidFill>
                  <a:srgbClr val="003C5A"/>
                </a:solidFill>
                <a:latin typeface="+mn-lt"/>
              </a:rPr>
              <a:t>sensor</a:t>
            </a:r>
            <a:r>
              <a:rPr lang="fr-FR" altLang="en-US" sz="2400" dirty="0">
                <a:solidFill>
                  <a:srgbClr val="003C5A"/>
                </a:solidFill>
                <a:latin typeface="+mn-lt"/>
              </a:rPr>
              <a:t> in long distance:</a:t>
            </a:r>
          </a:p>
          <a:p>
            <a:pPr marL="0" indent="0">
              <a:spcBef>
                <a:spcPts val="0"/>
              </a:spcBef>
            </a:pPr>
            <a:r>
              <a:rPr lang="fr-FR" altLang="en-US" sz="2400" dirty="0">
                <a:solidFill>
                  <a:srgbClr val="003C5A"/>
                </a:solidFill>
                <a:latin typeface="+mn-lt"/>
              </a:rPr>
              <a:t>        (5m up to 30 m) </a:t>
            </a:r>
          </a:p>
          <a:p>
            <a:r>
              <a:rPr lang="fr-FR" altLang="en-US" sz="2400" dirty="0">
                <a:solidFill>
                  <a:srgbClr val="003C5A"/>
                </a:solidFill>
                <a:latin typeface="+mn-lt"/>
              </a:rPr>
              <a:t>	</a:t>
            </a:r>
            <a:r>
              <a:rPr lang="fr-FR" altLang="en-US" sz="2400" dirty="0" err="1">
                <a:solidFill>
                  <a:srgbClr val="003C5A"/>
                </a:solidFill>
                <a:latin typeface="+mn-lt"/>
              </a:rPr>
              <a:t>Parabol</a:t>
            </a:r>
            <a:r>
              <a:rPr lang="fr-FR" altLang="en-US" sz="2400" dirty="0">
                <a:solidFill>
                  <a:srgbClr val="003C5A"/>
                </a:solidFill>
                <a:latin typeface="+mn-lt"/>
              </a:rPr>
              <a:t> </a:t>
            </a:r>
            <a:r>
              <a:rPr lang="fr-FR" altLang="en-US" sz="2400" dirty="0" err="1">
                <a:solidFill>
                  <a:srgbClr val="003C5A"/>
                </a:solidFill>
                <a:latin typeface="+mn-lt"/>
              </a:rPr>
              <a:t>dish</a:t>
            </a:r>
            <a:endParaRPr lang="fr-FR" altLang="en-US" sz="2400" dirty="0">
              <a:solidFill>
                <a:srgbClr val="003C5A"/>
              </a:solidFill>
              <a:latin typeface="+mn-lt"/>
            </a:endParaRPr>
          </a:p>
        </p:txBody>
      </p:sp>
      <p:sp>
        <p:nvSpPr>
          <p:cNvPr id="6" name="Rectangle 3"/>
          <p:cNvSpPr txBox="1">
            <a:spLocks noChangeArrowheads="1"/>
          </p:cNvSpPr>
          <p:nvPr/>
        </p:nvSpPr>
        <p:spPr bwMode="auto">
          <a:xfrm>
            <a:off x="563462" y="1363928"/>
            <a:ext cx="3165402"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b="1" dirty="0" err="1">
                <a:solidFill>
                  <a:srgbClr val="003C5A"/>
                </a:solidFill>
                <a:latin typeface="+mj-lt"/>
              </a:rPr>
              <a:t>Sensor</a:t>
            </a:r>
            <a:r>
              <a:rPr lang="fr-FR" altLang="en-US" sz="2800" b="1" dirty="0">
                <a:solidFill>
                  <a:srgbClr val="003C5A"/>
                </a:solidFill>
                <a:latin typeface="+mj-lt"/>
              </a:rPr>
              <a:t> </a:t>
            </a:r>
            <a:r>
              <a:rPr lang="fr-FR" altLang="en-US" sz="2800" b="1" dirty="0" err="1">
                <a:solidFill>
                  <a:srgbClr val="003C5A"/>
                </a:solidFill>
                <a:latin typeface="+mj-lt"/>
              </a:rPr>
              <a:t>choice</a:t>
            </a:r>
            <a:endParaRPr lang="fr-FR" altLang="en-US" sz="2800" b="1" dirty="0">
              <a:solidFill>
                <a:srgbClr val="003C5A"/>
              </a:solidFill>
              <a:latin typeface="+mj-lt"/>
            </a:endParaRPr>
          </a:p>
        </p:txBody>
      </p:sp>
    </p:spTree>
    <p:extLst>
      <p:ext uri="{BB962C8B-B14F-4D97-AF65-F5344CB8AC3E}">
        <p14:creationId xmlns:p14="http://schemas.microsoft.com/office/powerpoint/2010/main" val="2863407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Steam</a:t>
            </a:r>
            <a:r>
              <a:rPr lang="fr-BE" dirty="0"/>
              <a:t> </a:t>
            </a:r>
            <a:r>
              <a:rPr lang="fr-BE" dirty="0" err="1"/>
              <a:t>traps</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23</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7" name="Rectangle 3"/>
          <p:cNvSpPr txBox="1">
            <a:spLocks noChangeArrowheads="1"/>
          </p:cNvSpPr>
          <p:nvPr/>
        </p:nvSpPr>
        <p:spPr>
          <a:xfrm>
            <a:off x="971550" y="1844824"/>
            <a:ext cx="7416800"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fr-FR" altLang="en-US" sz="2400" dirty="0" err="1">
                <a:solidFill>
                  <a:srgbClr val="003C5A"/>
                </a:solidFill>
              </a:rPr>
              <a:t>Precognized</a:t>
            </a:r>
            <a:r>
              <a:rPr lang="fr-FR" altLang="en-US" sz="2400" dirty="0">
                <a:solidFill>
                  <a:srgbClr val="003C5A"/>
                </a:solidFill>
              </a:rPr>
              <a:t> by the major </a:t>
            </a:r>
            <a:r>
              <a:rPr lang="fr-FR" altLang="en-US" sz="2400" dirty="0" err="1">
                <a:solidFill>
                  <a:srgbClr val="003C5A"/>
                </a:solidFill>
              </a:rPr>
              <a:t>actors</a:t>
            </a:r>
            <a:r>
              <a:rPr lang="fr-FR" altLang="en-US" sz="2400" dirty="0">
                <a:solidFill>
                  <a:srgbClr val="003C5A"/>
                </a:solidFill>
              </a:rPr>
              <a:t> of </a:t>
            </a:r>
            <a:r>
              <a:rPr lang="fr-FR" altLang="en-US" sz="2400" dirty="0" err="1">
                <a:solidFill>
                  <a:srgbClr val="003C5A"/>
                </a:solidFill>
              </a:rPr>
              <a:t>this</a:t>
            </a:r>
            <a:r>
              <a:rPr lang="fr-FR" altLang="en-US" sz="2400" dirty="0">
                <a:solidFill>
                  <a:srgbClr val="003C5A"/>
                </a:solidFill>
              </a:rPr>
              <a:t> </a:t>
            </a:r>
            <a:r>
              <a:rPr lang="fr-FR" altLang="en-US" sz="2400" dirty="0" err="1">
                <a:solidFill>
                  <a:srgbClr val="003C5A"/>
                </a:solidFill>
              </a:rPr>
              <a:t>market</a:t>
            </a:r>
            <a:endParaRPr lang="fr-FR" altLang="en-US" sz="2400" dirty="0">
              <a:solidFill>
                <a:srgbClr val="003C5A"/>
              </a:solidFill>
            </a:endParaRPr>
          </a:p>
          <a:p>
            <a:pPr marL="1276350" lvl="1" indent="-533400">
              <a:buFontTx/>
              <a:buChar char="•"/>
            </a:pPr>
            <a:r>
              <a:rPr lang="fr-FR" altLang="en-US" sz="2400" dirty="0" err="1">
                <a:solidFill>
                  <a:srgbClr val="003C5A"/>
                </a:solidFill>
              </a:rPr>
              <a:t>Spirax</a:t>
            </a:r>
            <a:endParaRPr lang="fr-FR" altLang="en-US" sz="2400" dirty="0">
              <a:solidFill>
                <a:srgbClr val="003C5A"/>
              </a:solidFill>
            </a:endParaRPr>
          </a:p>
          <a:p>
            <a:pPr marL="1276350" lvl="1" indent="-533400">
              <a:buFontTx/>
              <a:buChar char="•"/>
            </a:pPr>
            <a:r>
              <a:rPr lang="fr-FR" altLang="en-US" sz="2400" dirty="0">
                <a:solidFill>
                  <a:srgbClr val="003C5A"/>
                </a:solidFill>
              </a:rPr>
              <a:t>Armstrong</a:t>
            </a:r>
          </a:p>
          <a:p>
            <a:pPr marL="1276350" lvl="1" indent="-533400">
              <a:buFontTx/>
              <a:buChar char="•"/>
            </a:pPr>
            <a:r>
              <a:rPr lang="fr-FR" altLang="en-US" sz="2400" dirty="0">
                <a:solidFill>
                  <a:srgbClr val="003C5A"/>
                </a:solidFill>
              </a:rPr>
              <a:t>TLV</a:t>
            </a:r>
          </a:p>
          <a:p>
            <a:pPr marL="1276350" lvl="1" indent="-533400">
              <a:buFontTx/>
              <a:buChar char="•"/>
            </a:pPr>
            <a:r>
              <a:rPr lang="fr-FR" altLang="en-US" sz="2400" dirty="0">
                <a:solidFill>
                  <a:srgbClr val="003C5A"/>
                </a:solidFill>
              </a:rPr>
              <a:t>Blok</a:t>
            </a:r>
          </a:p>
          <a:p>
            <a:pPr marL="533400" indent="-533400">
              <a:buFontTx/>
              <a:buChar char="•"/>
            </a:pPr>
            <a:r>
              <a:rPr lang="fr-FR" altLang="en-US" sz="2400" dirty="0" err="1">
                <a:solidFill>
                  <a:srgbClr val="003C5A"/>
                </a:solidFill>
              </a:rPr>
              <a:t>Easy</a:t>
            </a:r>
            <a:r>
              <a:rPr lang="fr-FR" altLang="en-US" sz="2400" dirty="0">
                <a:solidFill>
                  <a:srgbClr val="003C5A"/>
                </a:solidFill>
              </a:rPr>
              <a:t> to use</a:t>
            </a:r>
          </a:p>
          <a:p>
            <a:pPr marL="533400" indent="-533400">
              <a:buFontTx/>
              <a:buChar char="•"/>
            </a:pPr>
            <a:r>
              <a:rPr lang="fr-FR" altLang="en-US" sz="2400" dirty="0">
                <a:solidFill>
                  <a:srgbClr val="003C5A"/>
                </a:solidFill>
              </a:rPr>
              <a:t>ROI </a:t>
            </a:r>
            <a:r>
              <a:rPr lang="fr-FR" altLang="en-US" sz="2400" dirty="0" err="1">
                <a:solidFill>
                  <a:srgbClr val="003C5A"/>
                </a:solidFill>
              </a:rPr>
              <a:t>very</a:t>
            </a:r>
            <a:r>
              <a:rPr lang="fr-FR" altLang="en-US" sz="2400" dirty="0">
                <a:solidFill>
                  <a:srgbClr val="003C5A"/>
                </a:solidFill>
              </a:rPr>
              <a:t> </a:t>
            </a:r>
            <a:r>
              <a:rPr lang="fr-FR" altLang="en-US" sz="2400" dirty="0" err="1">
                <a:solidFill>
                  <a:srgbClr val="003C5A"/>
                </a:solidFill>
              </a:rPr>
              <a:t>fast</a:t>
            </a:r>
            <a:endParaRPr lang="fr-FR" altLang="en-US" sz="2400" dirty="0">
              <a:solidFill>
                <a:srgbClr val="003C5A"/>
              </a:solidFill>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2960" y="3203759"/>
            <a:ext cx="4559027" cy="2442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862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Steam</a:t>
            </a:r>
            <a:r>
              <a:rPr lang="fr-BE" dirty="0"/>
              <a:t> </a:t>
            </a:r>
            <a:r>
              <a:rPr lang="fr-BE" dirty="0" err="1"/>
              <a:t>traps</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24</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7" name="Rectangle 3"/>
          <p:cNvSpPr txBox="1">
            <a:spLocks noChangeArrowheads="1"/>
          </p:cNvSpPr>
          <p:nvPr/>
        </p:nvSpPr>
        <p:spPr>
          <a:xfrm>
            <a:off x="1171832" y="2132856"/>
            <a:ext cx="7416800"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en-US" altLang="en-US" sz="2400" dirty="0">
                <a:solidFill>
                  <a:srgbClr val="003C5A"/>
                </a:solidFill>
              </a:rPr>
              <a:t>Steam traps are automatic valves which must open for draining condensate, air and CO2 and must be closed for maintaining live steam.</a:t>
            </a:r>
          </a:p>
        </p:txBody>
      </p:sp>
      <p:pic>
        <p:nvPicPr>
          <p:cNvPr id="1026" name="Picture 2" descr="http://www.isec.ir/images/Process/Valve/Glob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68824" y="3675042"/>
            <a:ext cx="3022816" cy="241825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bwMode="auto">
          <a:xfrm>
            <a:off x="546559" y="1358225"/>
            <a:ext cx="3165402"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b="1" dirty="0" err="1">
                <a:solidFill>
                  <a:schemeClr val="bg2">
                    <a:lumMod val="50000"/>
                  </a:schemeClr>
                </a:solidFill>
                <a:latin typeface="Myriad Pro" pitchFamily="34" charset="0"/>
                <a:ea typeface="+mj-ea"/>
                <a:cs typeface="+mj-cs"/>
              </a:rPr>
              <a:t>Reminder</a:t>
            </a:r>
            <a:endParaRPr lang="fr-FR" altLang="en-US" sz="2800" b="1" dirty="0">
              <a:solidFill>
                <a:schemeClr val="bg2">
                  <a:lumMod val="50000"/>
                </a:schemeClr>
              </a:solidFill>
              <a:latin typeface="Myriad Pro" pitchFamily="34" charset="0"/>
              <a:ea typeface="+mj-ea"/>
              <a:cs typeface="+mj-cs"/>
            </a:endParaRPr>
          </a:p>
        </p:txBody>
      </p:sp>
    </p:spTree>
    <p:extLst>
      <p:ext uri="{BB962C8B-B14F-4D97-AF65-F5344CB8AC3E}">
        <p14:creationId xmlns:p14="http://schemas.microsoft.com/office/powerpoint/2010/main" val="638854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Steam</a:t>
            </a:r>
            <a:r>
              <a:rPr lang="fr-BE" dirty="0"/>
              <a:t> </a:t>
            </a:r>
            <a:r>
              <a:rPr lang="fr-BE" dirty="0" err="1"/>
              <a:t>traps</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25</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7" name="Rectangle 3"/>
          <p:cNvSpPr txBox="1">
            <a:spLocks noChangeArrowheads="1"/>
          </p:cNvSpPr>
          <p:nvPr/>
        </p:nvSpPr>
        <p:spPr>
          <a:xfrm>
            <a:off x="1280616" y="1988840"/>
            <a:ext cx="7416800"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fr-BE" altLang="en-US" sz="2400" dirty="0" err="1">
                <a:solidFill>
                  <a:schemeClr val="bg2">
                    <a:lumMod val="50000"/>
                  </a:schemeClr>
                </a:solidFill>
              </a:rPr>
              <a:t>Failed</a:t>
            </a:r>
            <a:r>
              <a:rPr lang="fr-BE" altLang="en-US" sz="2400" dirty="0">
                <a:solidFill>
                  <a:schemeClr val="bg2">
                    <a:lumMod val="50000"/>
                  </a:schemeClr>
                </a:solidFill>
              </a:rPr>
              <a:t> close:</a:t>
            </a:r>
          </a:p>
          <a:p>
            <a:pPr marL="1276350" lvl="1" indent="-533400">
              <a:buFontTx/>
              <a:buChar char="•"/>
            </a:pPr>
            <a:r>
              <a:rPr lang="fr-BE" altLang="en-US" sz="2000" dirty="0" err="1">
                <a:solidFill>
                  <a:schemeClr val="bg2">
                    <a:lumMod val="50000"/>
                  </a:schemeClr>
                </a:solidFill>
              </a:rPr>
              <a:t>Accumulating</a:t>
            </a:r>
            <a:r>
              <a:rPr lang="fr-BE" altLang="en-US" sz="2000" dirty="0">
                <a:solidFill>
                  <a:schemeClr val="bg2">
                    <a:lumMod val="50000"/>
                  </a:schemeClr>
                </a:solidFill>
              </a:rPr>
              <a:t> </a:t>
            </a:r>
            <a:r>
              <a:rPr lang="fr-BE" altLang="en-US" sz="2000" dirty="0" err="1">
                <a:solidFill>
                  <a:schemeClr val="bg2">
                    <a:lumMod val="50000"/>
                  </a:schemeClr>
                </a:solidFill>
              </a:rPr>
              <a:t>condensates</a:t>
            </a:r>
            <a:r>
              <a:rPr lang="fr-BE" altLang="en-US" sz="2000" dirty="0">
                <a:solidFill>
                  <a:schemeClr val="bg2">
                    <a:lumMod val="50000"/>
                  </a:schemeClr>
                </a:solidFill>
              </a:rPr>
              <a:t>, air and CO2</a:t>
            </a:r>
          </a:p>
          <a:p>
            <a:pPr marL="1676400" lvl="2" indent="-533400">
              <a:buFontTx/>
              <a:buChar char="•"/>
            </a:pPr>
            <a:r>
              <a:rPr lang="fr-BE" altLang="en-US" sz="1600" dirty="0">
                <a:solidFill>
                  <a:schemeClr val="bg2">
                    <a:lumMod val="50000"/>
                  </a:schemeClr>
                </a:solidFill>
                <a:sym typeface="Wingdings" panose="05000000000000000000" pitchFamily="2" charset="2"/>
              </a:rPr>
              <a:t> Hammer </a:t>
            </a:r>
            <a:r>
              <a:rPr lang="fr-BE" altLang="en-US" sz="1600" dirty="0" err="1">
                <a:solidFill>
                  <a:schemeClr val="bg2">
                    <a:lumMod val="50000"/>
                  </a:schemeClr>
                </a:solidFill>
                <a:sym typeface="Wingdings" panose="05000000000000000000" pitchFamily="2" charset="2"/>
              </a:rPr>
              <a:t>shocks</a:t>
            </a:r>
            <a:endParaRPr lang="fr-BE" altLang="en-US" sz="1600" dirty="0">
              <a:solidFill>
                <a:schemeClr val="bg2">
                  <a:lumMod val="50000"/>
                </a:schemeClr>
              </a:solidFill>
              <a:sym typeface="Wingdings" panose="05000000000000000000" pitchFamily="2" charset="2"/>
            </a:endParaRPr>
          </a:p>
          <a:p>
            <a:pPr marL="1676400" lvl="2" indent="-533400">
              <a:buFontTx/>
              <a:buChar char="•"/>
            </a:pPr>
            <a:r>
              <a:rPr lang="fr-BE" altLang="en-US" sz="1600" dirty="0">
                <a:solidFill>
                  <a:schemeClr val="bg2">
                    <a:lumMod val="50000"/>
                  </a:schemeClr>
                </a:solidFill>
                <a:sym typeface="Wingdings" panose="05000000000000000000" pitchFamily="2" charset="2"/>
              </a:rPr>
              <a:t> Installation </a:t>
            </a:r>
            <a:r>
              <a:rPr lang="fr-BE" altLang="en-US" sz="1600" dirty="0" err="1">
                <a:solidFill>
                  <a:schemeClr val="bg2">
                    <a:lumMod val="50000"/>
                  </a:schemeClr>
                </a:solidFill>
                <a:sym typeface="Wingdings" panose="05000000000000000000" pitchFamily="2" charset="2"/>
              </a:rPr>
              <a:t>dammage</a:t>
            </a:r>
            <a:endParaRPr lang="fr-BE" altLang="en-US" sz="1600" dirty="0">
              <a:solidFill>
                <a:schemeClr val="bg2">
                  <a:lumMod val="50000"/>
                </a:schemeClr>
              </a:solidFill>
              <a:sym typeface="Wingdings" panose="05000000000000000000" pitchFamily="2" charset="2"/>
            </a:endParaRPr>
          </a:p>
          <a:p>
            <a:pPr marL="1676400" lvl="2" indent="-533400">
              <a:buFontTx/>
              <a:buChar char="•"/>
            </a:pPr>
            <a:endParaRPr lang="fr-BE" altLang="en-US" dirty="0">
              <a:solidFill>
                <a:schemeClr val="bg2">
                  <a:lumMod val="50000"/>
                </a:schemeClr>
              </a:solidFill>
              <a:sym typeface="Wingdings" panose="05000000000000000000" pitchFamily="2" charset="2"/>
            </a:endParaRPr>
          </a:p>
          <a:p>
            <a:pPr marL="533400" indent="-533400">
              <a:buFontTx/>
              <a:buChar char="•"/>
            </a:pPr>
            <a:r>
              <a:rPr lang="fr-BE" altLang="en-US" sz="2400" dirty="0" err="1">
                <a:solidFill>
                  <a:schemeClr val="bg2">
                    <a:lumMod val="50000"/>
                  </a:schemeClr>
                </a:solidFill>
                <a:sym typeface="Wingdings" panose="05000000000000000000" pitchFamily="2" charset="2"/>
              </a:rPr>
              <a:t>Failed</a:t>
            </a:r>
            <a:r>
              <a:rPr lang="fr-BE" altLang="en-US" sz="2400" dirty="0">
                <a:solidFill>
                  <a:schemeClr val="bg2">
                    <a:lumMod val="50000"/>
                  </a:schemeClr>
                </a:solidFill>
                <a:sym typeface="Wingdings" panose="05000000000000000000" pitchFamily="2" charset="2"/>
              </a:rPr>
              <a:t> open</a:t>
            </a:r>
          </a:p>
          <a:p>
            <a:pPr marL="1276350" lvl="1" indent="-533400">
              <a:buFontTx/>
              <a:buChar char="•"/>
            </a:pPr>
            <a:r>
              <a:rPr lang="fr-BE" altLang="en-US" sz="2000" dirty="0" err="1">
                <a:solidFill>
                  <a:schemeClr val="bg2">
                    <a:lumMod val="50000"/>
                  </a:schemeClr>
                </a:solidFill>
                <a:sym typeface="Wingdings" panose="05000000000000000000" pitchFamily="2" charset="2"/>
              </a:rPr>
              <a:t>Energy</a:t>
            </a:r>
            <a:r>
              <a:rPr lang="fr-BE" altLang="en-US" sz="2000" dirty="0">
                <a:solidFill>
                  <a:schemeClr val="bg2">
                    <a:lumMod val="50000"/>
                  </a:schemeClr>
                </a:solidFill>
                <a:sym typeface="Wingdings" panose="05000000000000000000" pitchFamily="2" charset="2"/>
              </a:rPr>
              <a:t> </a:t>
            </a:r>
            <a:r>
              <a:rPr lang="fr-BE" altLang="en-US" sz="2000" dirty="0" err="1">
                <a:solidFill>
                  <a:schemeClr val="bg2">
                    <a:lumMod val="50000"/>
                  </a:schemeClr>
                </a:solidFill>
                <a:sym typeface="Wingdings" panose="05000000000000000000" pitchFamily="2" charset="2"/>
              </a:rPr>
              <a:t>waste</a:t>
            </a:r>
            <a:endParaRPr lang="fr-BE" altLang="en-US" sz="2000" dirty="0">
              <a:solidFill>
                <a:schemeClr val="bg2">
                  <a:lumMod val="50000"/>
                </a:schemeClr>
              </a:solidFill>
              <a:sym typeface="Wingdings" panose="05000000000000000000" pitchFamily="2" charset="2"/>
            </a:endParaRPr>
          </a:p>
          <a:p>
            <a:pPr marL="1676400" lvl="2" indent="-533400">
              <a:buFontTx/>
              <a:buChar char="•"/>
            </a:pPr>
            <a:r>
              <a:rPr lang="fr-BE" altLang="en-US" sz="1600" dirty="0">
                <a:solidFill>
                  <a:schemeClr val="bg2">
                    <a:lumMod val="50000"/>
                  </a:schemeClr>
                </a:solidFill>
                <a:sym typeface="Wingdings" panose="05000000000000000000" pitchFamily="2" charset="2"/>
              </a:rPr>
              <a:t> </a:t>
            </a:r>
            <a:r>
              <a:rPr lang="fr-BE" altLang="en-US" sz="1600" dirty="0" err="1">
                <a:solidFill>
                  <a:schemeClr val="bg2">
                    <a:lumMod val="50000"/>
                  </a:schemeClr>
                </a:solidFill>
                <a:sym typeface="Wingdings" panose="05000000000000000000" pitchFamily="2" charset="2"/>
              </a:rPr>
              <a:t>Energy</a:t>
            </a:r>
            <a:r>
              <a:rPr lang="fr-BE" altLang="en-US" sz="1600" dirty="0">
                <a:solidFill>
                  <a:schemeClr val="bg2">
                    <a:lumMod val="50000"/>
                  </a:schemeClr>
                </a:solidFill>
                <a:sym typeface="Wingdings" panose="05000000000000000000" pitchFamily="2" charset="2"/>
              </a:rPr>
              <a:t> </a:t>
            </a:r>
            <a:r>
              <a:rPr lang="fr-BE" altLang="en-US" sz="1600" dirty="0" err="1">
                <a:solidFill>
                  <a:schemeClr val="bg2">
                    <a:lumMod val="50000"/>
                  </a:schemeClr>
                </a:solidFill>
                <a:sym typeface="Wingdings" panose="05000000000000000000" pitchFamily="2" charset="2"/>
              </a:rPr>
              <a:t>overconsumption</a:t>
            </a:r>
            <a:endParaRPr lang="fr-BE" altLang="en-US" sz="1600" dirty="0">
              <a:solidFill>
                <a:schemeClr val="bg2">
                  <a:lumMod val="50000"/>
                </a:schemeClr>
              </a:solidFill>
              <a:sym typeface="Wingdings" panose="05000000000000000000" pitchFamily="2" charset="2"/>
            </a:endParaRPr>
          </a:p>
          <a:p>
            <a:pPr marL="1676400" lvl="2" indent="-533400">
              <a:buFontTx/>
              <a:buChar char="•"/>
            </a:pPr>
            <a:r>
              <a:rPr lang="fr-BE" altLang="en-US" sz="1600" dirty="0">
                <a:solidFill>
                  <a:schemeClr val="bg2">
                    <a:lumMod val="50000"/>
                  </a:schemeClr>
                </a:solidFill>
                <a:sym typeface="Wingdings" panose="05000000000000000000" pitchFamily="2" charset="2"/>
              </a:rPr>
              <a:t> </a:t>
            </a:r>
            <a:r>
              <a:rPr lang="fr-BE" altLang="en-US" sz="1600" dirty="0" err="1">
                <a:solidFill>
                  <a:schemeClr val="bg2">
                    <a:lumMod val="50000"/>
                  </a:schemeClr>
                </a:solidFill>
                <a:sym typeface="Wingdings" panose="05000000000000000000" pitchFamily="2" charset="2"/>
              </a:rPr>
              <a:t>Deterioration</a:t>
            </a:r>
            <a:r>
              <a:rPr lang="fr-BE" altLang="en-US" sz="1600" dirty="0">
                <a:solidFill>
                  <a:schemeClr val="bg2">
                    <a:lumMod val="50000"/>
                  </a:schemeClr>
                </a:solidFill>
                <a:sym typeface="Wingdings" panose="05000000000000000000" pitchFamily="2" charset="2"/>
              </a:rPr>
              <a:t> in production </a:t>
            </a:r>
            <a:r>
              <a:rPr lang="fr-BE" altLang="en-US" sz="1600" dirty="0" err="1">
                <a:solidFill>
                  <a:schemeClr val="bg2">
                    <a:lumMod val="50000"/>
                  </a:schemeClr>
                </a:solidFill>
                <a:sym typeface="Wingdings" panose="05000000000000000000" pitchFamily="2" charset="2"/>
              </a:rPr>
              <a:t>quality</a:t>
            </a:r>
            <a:r>
              <a:rPr lang="fr-BE" altLang="en-US" sz="1600" dirty="0">
                <a:solidFill>
                  <a:schemeClr val="bg2">
                    <a:lumMod val="50000"/>
                  </a:schemeClr>
                </a:solidFill>
                <a:sym typeface="Wingdings" panose="05000000000000000000" pitchFamily="2" charset="2"/>
              </a:rPr>
              <a:t>.</a:t>
            </a:r>
          </a:p>
          <a:p>
            <a:pPr marL="1676400" lvl="2" indent="-533400">
              <a:buFontTx/>
              <a:buChar char="•"/>
            </a:pPr>
            <a:r>
              <a:rPr lang="fr-BE" altLang="en-US" sz="1600" dirty="0">
                <a:solidFill>
                  <a:schemeClr val="bg2">
                    <a:lumMod val="50000"/>
                  </a:schemeClr>
                </a:solidFill>
                <a:sym typeface="Wingdings" panose="05000000000000000000" pitchFamily="2" charset="2"/>
              </a:rPr>
              <a:t> </a:t>
            </a:r>
            <a:r>
              <a:rPr lang="en-US" altLang="en-US" sz="1600" dirty="0">
                <a:solidFill>
                  <a:schemeClr val="bg2">
                    <a:lumMod val="50000"/>
                  </a:schemeClr>
                </a:solidFill>
                <a:sym typeface="Wingdings" panose="05000000000000000000" pitchFamily="2" charset="2"/>
              </a:rPr>
              <a:t>Efficiency drop = waste of money</a:t>
            </a:r>
            <a:endParaRPr lang="fr-BE" altLang="en-US" sz="1600" dirty="0">
              <a:solidFill>
                <a:schemeClr val="bg2">
                  <a:lumMod val="50000"/>
                </a:schemeClr>
              </a:solidFill>
              <a:sym typeface="Wingdings" panose="05000000000000000000" pitchFamily="2" charset="2"/>
            </a:endParaRPr>
          </a:p>
          <a:p>
            <a:pPr marL="1676400" lvl="2" indent="-533400">
              <a:buFontTx/>
              <a:buChar char="•"/>
            </a:pPr>
            <a:endParaRPr lang="fr-BE" altLang="en-US" sz="1600" dirty="0">
              <a:solidFill>
                <a:schemeClr val="bg2">
                  <a:lumMod val="50000"/>
                </a:schemeClr>
              </a:solidFill>
              <a:sym typeface="Wingdings" panose="05000000000000000000" pitchFamily="2" charset="2"/>
            </a:endParaRPr>
          </a:p>
          <a:p>
            <a:pPr marL="533400" indent="-533400">
              <a:buFontTx/>
              <a:buChar char="•"/>
            </a:pPr>
            <a:r>
              <a:rPr lang="fr-BE" altLang="en-US" sz="2400" dirty="0">
                <a:solidFill>
                  <a:schemeClr val="bg2">
                    <a:lumMod val="50000"/>
                  </a:schemeClr>
                </a:solidFill>
                <a:sym typeface="Wingdings" panose="05000000000000000000" pitchFamily="2" charset="2"/>
              </a:rPr>
              <a:t>Normal </a:t>
            </a:r>
            <a:r>
              <a:rPr lang="fr-BE" altLang="en-US" sz="2400" dirty="0" err="1">
                <a:solidFill>
                  <a:schemeClr val="bg2">
                    <a:lumMod val="50000"/>
                  </a:schemeClr>
                </a:solidFill>
                <a:sym typeface="Wingdings" panose="05000000000000000000" pitchFamily="2" charset="2"/>
              </a:rPr>
              <a:t>status</a:t>
            </a:r>
            <a:endParaRPr lang="fr-BE" altLang="en-US" sz="2400" dirty="0">
              <a:solidFill>
                <a:schemeClr val="bg2">
                  <a:lumMod val="50000"/>
                </a:schemeClr>
              </a:solidFill>
            </a:endParaRPr>
          </a:p>
        </p:txBody>
      </p:sp>
      <p:sp>
        <p:nvSpPr>
          <p:cNvPr id="8" name="Rectangle 3"/>
          <p:cNvSpPr txBox="1">
            <a:spLocks noChangeArrowheads="1"/>
          </p:cNvSpPr>
          <p:nvPr/>
        </p:nvSpPr>
        <p:spPr bwMode="auto">
          <a:xfrm>
            <a:off x="577606" y="1268760"/>
            <a:ext cx="3165402"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b="1" dirty="0">
                <a:solidFill>
                  <a:schemeClr val="bg2">
                    <a:lumMod val="50000"/>
                  </a:schemeClr>
                </a:solidFill>
                <a:latin typeface="+mn-lt"/>
              </a:rPr>
              <a:t>3 </a:t>
            </a:r>
            <a:r>
              <a:rPr lang="fr-FR" altLang="en-US" sz="2800" b="1" dirty="0" err="1">
                <a:solidFill>
                  <a:schemeClr val="bg2">
                    <a:lumMod val="50000"/>
                  </a:schemeClr>
                </a:solidFill>
                <a:latin typeface="+mn-lt"/>
              </a:rPr>
              <a:t>possibilities</a:t>
            </a:r>
            <a:endParaRPr lang="fr-FR" altLang="en-US" sz="2800" b="1" dirty="0">
              <a:solidFill>
                <a:schemeClr val="bg2">
                  <a:lumMod val="50000"/>
                </a:schemeClr>
              </a:solidFill>
              <a:latin typeface="+mn-lt"/>
            </a:endParaRPr>
          </a:p>
        </p:txBody>
      </p:sp>
    </p:spTree>
    <p:extLst>
      <p:ext uri="{BB962C8B-B14F-4D97-AF65-F5344CB8AC3E}">
        <p14:creationId xmlns:p14="http://schemas.microsoft.com/office/powerpoint/2010/main" val="1773329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Steam</a:t>
            </a:r>
            <a:r>
              <a:rPr lang="fr-BE" dirty="0"/>
              <a:t> </a:t>
            </a:r>
            <a:r>
              <a:rPr lang="fr-BE" dirty="0" err="1"/>
              <a:t>traps</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26</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graphicFrame>
        <p:nvGraphicFramePr>
          <p:cNvPr id="8" name="Group 5"/>
          <p:cNvGraphicFramePr>
            <a:graphicFrameLocks/>
          </p:cNvGraphicFramePr>
          <p:nvPr>
            <p:extLst>
              <p:ext uri="{D42A27DB-BD31-4B8C-83A1-F6EECF244321}">
                <p14:modId xmlns:p14="http://schemas.microsoft.com/office/powerpoint/2010/main" val="1047792899"/>
              </p:ext>
            </p:extLst>
          </p:nvPr>
        </p:nvGraphicFramePr>
        <p:xfrm>
          <a:off x="1748036" y="2420888"/>
          <a:ext cx="6301308" cy="1597230"/>
        </p:xfrm>
        <a:graphic>
          <a:graphicData uri="http://schemas.openxmlformats.org/drawingml/2006/table">
            <a:tbl>
              <a:tblPr/>
              <a:tblGrid>
                <a:gridCol w="4140721">
                  <a:extLst>
                    <a:ext uri="{9D8B030D-6E8A-4147-A177-3AD203B41FA5}">
                      <a16:colId xmlns:a16="http://schemas.microsoft.com/office/drawing/2014/main" val="20000"/>
                    </a:ext>
                  </a:extLst>
                </a:gridCol>
                <a:gridCol w="2160587">
                  <a:extLst>
                    <a:ext uri="{9D8B030D-6E8A-4147-A177-3AD203B41FA5}">
                      <a16:colId xmlns:a16="http://schemas.microsoft.com/office/drawing/2014/main" val="20001"/>
                    </a:ext>
                  </a:extLst>
                </a:gridCol>
              </a:tblGrid>
              <a:tr h="5324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noProof="0" dirty="0">
                          <a:ln>
                            <a:noFill/>
                          </a:ln>
                          <a:solidFill>
                            <a:schemeClr val="bg2">
                              <a:lumMod val="50000"/>
                            </a:schemeClr>
                          </a:solidFill>
                          <a:effectLst/>
                          <a:latin typeface="Arial" charset="0"/>
                        </a:rPr>
                        <a:t>Cost of steam</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noProof="0" dirty="0">
                          <a:ln>
                            <a:noFill/>
                          </a:ln>
                          <a:solidFill>
                            <a:schemeClr val="bg2">
                              <a:lumMod val="50000"/>
                            </a:schemeClr>
                          </a:solidFill>
                          <a:effectLst/>
                          <a:latin typeface="Arial" charset="0"/>
                        </a:rPr>
                        <a:t>30€/T</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324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noProof="0" dirty="0">
                          <a:ln>
                            <a:noFill/>
                          </a:ln>
                          <a:solidFill>
                            <a:srgbClr val="FFC000"/>
                          </a:solidFill>
                          <a:effectLst/>
                          <a:latin typeface="Arial" charset="0"/>
                        </a:rPr>
                        <a:t>Steam traps failed</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noProof="0" dirty="0">
                          <a:ln>
                            <a:noFill/>
                          </a:ln>
                          <a:solidFill>
                            <a:srgbClr val="FFC000"/>
                          </a:solidFill>
                          <a:effectLst/>
                          <a:latin typeface="Arial" charset="0"/>
                        </a:rPr>
                        <a:t>20-30 %</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1"/>
                  </a:ext>
                </a:extLst>
              </a:tr>
              <a:tr h="5324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b="0" i="0" u="none" strike="noStrike" cap="none" normalizeH="0" baseline="0" noProof="0" dirty="0">
                          <a:ln>
                            <a:noFill/>
                          </a:ln>
                          <a:solidFill>
                            <a:srgbClr val="FFC000"/>
                          </a:solidFill>
                          <a:effectLst/>
                          <a:latin typeface="Arial" charset="0"/>
                        </a:rPr>
                        <a:t>Cost of one steam trap failed open</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noProof="0" dirty="0">
                          <a:ln>
                            <a:noFill/>
                          </a:ln>
                          <a:solidFill>
                            <a:srgbClr val="FFC000"/>
                          </a:solidFill>
                          <a:effectLst/>
                          <a:latin typeface="Arial" charset="0"/>
                        </a:rPr>
                        <a:t>2.500€/an</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2"/>
                  </a:ext>
                </a:extLst>
              </a:tr>
            </a:tbl>
          </a:graphicData>
        </a:graphic>
      </p:graphicFrame>
      <p:sp>
        <p:nvSpPr>
          <p:cNvPr id="9" name="Rectangle 4"/>
          <p:cNvSpPr>
            <a:spLocks noChangeArrowheads="1"/>
          </p:cNvSpPr>
          <p:nvPr/>
        </p:nvSpPr>
        <p:spPr bwMode="auto">
          <a:xfrm>
            <a:off x="1784649" y="4077072"/>
            <a:ext cx="6336704" cy="1511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20000"/>
              </a:spcBef>
              <a:spcAft>
                <a:spcPct val="30000"/>
              </a:spcAft>
              <a:buClr>
                <a:schemeClr val="hlink"/>
              </a:buClr>
              <a:buSzPct val="150000"/>
            </a:pPr>
            <a:r>
              <a:rPr lang="fr-BE" sz="1200" dirty="0">
                <a:solidFill>
                  <a:schemeClr val="bg2">
                    <a:lumMod val="50000"/>
                  </a:schemeClr>
                </a:solidFill>
              </a:rPr>
              <a:t>International </a:t>
            </a:r>
            <a:r>
              <a:rPr lang="fr-BE" sz="1200" dirty="0" err="1">
                <a:solidFill>
                  <a:schemeClr val="bg2">
                    <a:lumMod val="50000"/>
                  </a:schemeClr>
                </a:solidFill>
              </a:rPr>
              <a:t>average</a:t>
            </a:r>
            <a:r>
              <a:rPr lang="fr-BE" sz="1200" dirty="0">
                <a:solidFill>
                  <a:schemeClr val="bg2">
                    <a:lumMod val="50000"/>
                  </a:schemeClr>
                </a:solidFill>
              </a:rPr>
              <a:t>: </a:t>
            </a:r>
            <a:r>
              <a:rPr lang="fr-BE" sz="1200" dirty="0" err="1">
                <a:solidFill>
                  <a:schemeClr val="bg2">
                    <a:lumMod val="50000"/>
                  </a:schemeClr>
                </a:solidFill>
              </a:rPr>
              <a:t>from</a:t>
            </a:r>
            <a:r>
              <a:rPr lang="fr-BE" sz="1200" dirty="0">
                <a:solidFill>
                  <a:schemeClr val="bg2">
                    <a:lumMod val="50000"/>
                  </a:schemeClr>
                </a:solidFill>
              </a:rPr>
              <a:t> </a:t>
            </a:r>
            <a:r>
              <a:rPr lang="fr-BE" sz="1200" dirty="0" err="1">
                <a:solidFill>
                  <a:schemeClr val="bg2">
                    <a:lumMod val="50000"/>
                  </a:schemeClr>
                </a:solidFill>
              </a:rPr>
              <a:t>Spirax</a:t>
            </a:r>
            <a:r>
              <a:rPr lang="fr-BE" sz="1200" dirty="0">
                <a:solidFill>
                  <a:schemeClr val="bg2">
                    <a:lumMod val="50000"/>
                  </a:schemeClr>
                </a:solidFill>
              </a:rPr>
              <a:t> </a:t>
            </a:r>
            <a:r>
              <a:rPr lang="fr-BE" sz="1200" dirty="0" err="1">
                <a:solidFill>
                  <a:schemeClr val="bg2">
                    <a:lumMod val="50000"/>
                  </a:schemeClr>
                </a:solidFill>
              </a:rPr>
              <a:t>Sarco</a:t>
            </a:r>
            <a:endParaRPr lang="fr-BE" sz="1200" dirty="0">
              <a:solidFill>
                <a:schemeClr val="bg2">
                  <a:lumMod val="50000"/>
                </a:schemeClr>
              </a:solidFill>
            </a:endParaRPr>
          </a:p>
        </p:txBody>
      </p:sp>
      <p:sp>
        <p:nvSpPr>
          <p:cNvPr id="7" name="Rectangle 3"/>
          <p:cNvSpPr txBox="1">
            <a:spLocks noChangeArrowheads="1"/>
          </p:cNvSpPr>
          <p:nvPr/>
        </p:nvSpPr>
        <p:spPr bwMode="auto">
          <a:xfrm>
            <a:off x="577606" y="1340768"/>
            <a:ext cx="3165402"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b="1" dirty="0">
                <a:solidFill>
                  <a:schemeClr val="bg2">
                    <a:lumMod val="50000"/>
                  </a:schemeClr>
                </a:solidFill>
                <a:latin typeface="+mn-lt"/>
              </a:rPr>
              <a:t>Key figures</a:t>
            </a:r>
          </a:p>
        </p:txBody>
      </p:sp>
    </p:spTree>
    <p:extLst>
      <p:ext uri="{BB962C8B-B14F-4D97-AF65-F5344CB8AC3E}">
        <p14:creationId xmlns:p14="http://schemas.microsoft.com/office/powerpoint/2010/main" val="3798134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Steam</a:t>
            </a:r>
            <a:r>
              <a:rPr lang="fr-BE" dirty="0"/>
              <a:t> </a:t>
            </a:r>
            <a:r>
              <a:rPr lang="fr-BE" dirty="0" err="1"/>
              <a:t>traps</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27</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9" name="Rectangle 4"/>
          <p:cNvSpPr>
            <a:spLocks noChangeArrowheads="1"/>
          </p:cNvSpPr>
          <p:nvPr/>
        </p:nvSpPr>
        <p:spPr bwMode="auto">
          <a:xfrm>
            <a:off x="1928664" y="4654301"/>
            <a:ext cx="6336704" cy="1511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20000"/>
              </a:spcBef>
              <a:spcAft>
                <a:spcPct val="30000"/>
              </a:spcAft>
              <a:buClr>
                <a:schemeClr val="hlink"/>
              </a:buClr>
              <a:buSzPct val="150000"/>
            </a:pPr>
            <a:r>
              <a:rPr lang="fr-BE" sz="1200" dirty="0">
                <a:solidFill>
                  <a:schemeClr val="bg2">
                    <a:lumMod val="50000"/>
                  </a:schemeClr>
                </a:solidFill>
              </a:rPr>
              <a:t>International </a:t>
            </a:r>
            <a:r>
              <a:rPr lang="fr-BE" sz="1200" dirty="0" err="1">
                <a:solidFill>
                  <a:schemeClr val="bg2">
                    <a:lumMod val="50000"/>
                  </a:schemeClr>
                </a:solidFill>
              </a:rPr>
              <a:t>average</a:t>
            </a:r>
            <a:r>
              <a:rPr lang="fr-BE" sz="1200" dirty="0">
                <a:solidFill>
                  <a:schemeClr val="bg2">
                    <a:lumMod val="50000"/>
                  </a:schemeClr>
                </a:solidFill>
              </a:rPr>
              <a:t>: </a:t>
            </a:r>
            <a:r>
              <a:rPr lang="fr-BE" sz="1200" dirty="0" err="1">
                <a:solidFill>
                  <a:schemeClr val="bg2">
                    <a:lumMod val="50000"/>
                  </a:schemeClr>
                </a:solidFill>
              </a:rPr>
              <a:t>from</a:t>
            </a:r>
            <a:r>
              <a:rPr lang="fr-BE" sz="1200" dirty="0">
                <a:solidFill>
                  <a:schemeClr val="bg2">
                    <a:lumMod val="50000"/>
                  </a:schemeClr>
                </a:solidFill>
              </a:rPr>
              <a:t> </a:t>
            </a:r>
            <a:r>
              <a:rPr lang="fr-BE" sz="1200" dirty="0" err="1">
                <a:solidFill>
                  <a:schemeClr val="bg2">
                    <a:lumMod val="50000"/>
                  </a:schemeClr>
                </a:solidFill>
              </a:rPr>
              <a:t>Spirax</a:t>
            </a:r>
            <a:r>
              <a:rPr lang="fr-BE" sz="1200" dirty="0">
                <a:solidFill>
                  <a:schemeClr val="bg2">
                    <a:lumMod val="50000"/>
                  </a:schemeClr>
                </a:solidFill>
              </a:rPr>
              <a:t> </a:t>
            </a:r>
            <a:r>
              <a:rPr lang="fr-BE" sz="1200" dirty="0" err="1">
                <a:solidFill>
                  <a:schemeClr val="bg2">
                    <a:lumMod val="50000"/>
                  </a:schemeClr>
                </a:solidFill>
              </a:rPr>
              <a:t>Sarco</a:t>
            </a:r>
            <a:endParaRPr lang="fr-BE" sz="1200" dirty="0">
              <a:solidFill>
                <a:schemeClr val="bg2">
                  <a:lumMod val="50000"/>
                </a:schemeClr>
              </a:solidFill>
            </a:endParaRPr>
          </a:p>
        </p:txBody>
      </p:sp>
      <p:pic>
        <p:nvPicPr>
          <p:cNvPr id="7" name="Picture 2" descr="http://www.armstronginternational.com/files/images/en_US/product_solutions/steam_trapping_and_steam_tracing_equip/steam_traps/float_and_thermostatic/images/SubFT1_Thum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3000" contrast="28000"/>
                    </a14:imgEffect>
                  </a14:imgLayer>
                </a14:imgProps>
              </a:ext>
              <a:ext uri="{28A0092B-C50C-407E-A947-70E740481C1C}">
                <a14:useLocalDpi xmlns:a14="http://schemas.microsoft.com/office/drawing/2010/main" val="0"/>
              </a:ext>
            </a:extLst>
          </a:blip>
          <a:srcRect/>
          <a:stretch>
            <a:fillRect/>
          </a:stretch>
        </p:blipFill>
        <p:spPr bwMode="auto">
          <a:xfrm>
            <a:off x="776536" y="2132856"/>
            <a:ext cx="2583451" cy="24482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a:xfrm>
            <a:off x="4160936" y="2924944"/>
            <a:ext cx="7416800"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fr-BE" altLang="en-US" sz="2400" dirty="0">
                <a:solidFill>
                  <a:schemeClr val="bg2">
                    <a:lumMod val="50000"/>
                  </a:schemeClr>
                </a:solidFill>
              </a:rPr>
              <a:t>Drain orifice </a:t>
            </a:r>
            <a:r>
              <a:rPr lang="en-US" sz="2400" dirty="0">
                <a:solidFill>
                  <a:schemeClr val="bg2">
                    <a:lumMod val="50000"/>
                  </a:schemeClr>
                </a:solidFill>
                <a:sym typeface="Symbol"/>
              </a:rPr>
              <a:t> </a:t>
            </a:r>
            <a:r>
              <a:rPr lang="fr-BE" altLang="en-US" sz="2400" dirty="0">
                <a:solidFill>
                  <a:schemeClr val="bg2">
                    <a:lumMod val="50000"/>
                  </a:schemeClr>
                </a:solidFill>
              </a:rPr>
              <a:t>3mm</a:t>
            </a:r>
          </a:p>
          <a:p>
            <a:pPr marL="1276350" lvl="1" indent="-533400">
              <a:buFontTx/>
              <a:buChar char="•"/>
            </a:pPr>
            <a:r>
              <a:rPr lang="fr-BE" altLang="en-US" sz="2000" b="1" dirty="0">
                <a:solidFill>
                  <a:schemeClr val="bg2">
                    <a:lumMod val="50000"/>
                  </a:schemeClr>
                </a:solidFill>
              </a:rPr>
              <a:t>4.000€/</a:t>
            </a:r>
            <a:r>
              <a:rPr lang="fr-BE" altLang="en-US" sz="2000" b="1" dirty="0" err="1">
                <a:solidFill>
                  <a:schemeClr val="bg2">
                    <a:lumMod val="50000"/>
                  </a:schemeClr>
                </a:solidFill>
              </a:rPr>
              <a:t>year</a:t>
            </a:r>
            <a:r>
              <a:rPr lang="fr-BE" altLang="en-US" sz="2000" dirty="0">
                <a:solidFill>
                  <a:schemeClr val="bg2">
                    <a:lumMod val="50000"/>
                  </a:schemeClr>
                </a:solidFill>
              </a:rPr>
              <a:t> at 6 bar</a:t>
            </a:r>
          </a:p>
          <a:p>
            <a:pPr marL="1276350" lvl="1" indent="-533400">
              <a:buFontTx/>
              <a:buChar char="•"/>
            </a:pPr>
            <a:r>
              <a:rPr lang="fr-BE" altLang="en-US" sz="2000" b="1" dirty="0">
                <a:solidFill>
                  <a:schemeClr val="bg2">
                    <a:lumMod val="50000"/>
                  </a:schemeClr>
                </a:solidFill>
              </a:rPr>
              <a:t>6.500€/an </a:t>
            </a:r>
            <a:r>
              <a:rPr lang="fr-BE" altLang="en-US" sz="2000" dirty="0">
                <a:solidFill>
                  <a:schemeClr val="bg2">
                    <a:lumMod val="50000"/>
                  </a:schemeClr>
                </a:solidFill>
              </a:rPr>
              <a:t>at 10 bar</a:t>
            </a:r>
          </a:p>
        </p:txBody>
      </p:sp>
      <p:sp>
        <p:nvSpPr>
          <p:cNvPr id="8" name="Rectangle 3"/>
          <p:cNvSpPr txBox="1">
            <a:spLocks noChangeArrowheads="1"/>
          </p:cNvSpPr>
          <p:nvPr/>
        </p:nvSpPr>
        <p:spPr bwMode="auto">
          <a:xfrm>
            <a:off x="577606" y="1340768"/>
            <a:ext cx="3165402"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b="1" dirty="0" err="1">
                <a:solidFill>
                  <a:schemeClr val="bg2">
                    <a:lumMod val="50000"/>
                  </a:schemeClr>
                </a:solidFill>
                <a:latin typeface="+mn-lt"/>
              </a:rPr>
              <a:t>Example</a:t>
            </a:r>
            <a:endParaRPr lang="fr-FR" altLang="en-US" sz="2800" b="1" dirty="0">
              <a:solidFill>
                <a:schemeClr val="bg2">
                  <a:lumMod val="50000"/>
                </a:schemeClr>
              </a:solidFill>
              <a:latin typeface="+mn-lt"/>
            </a:endParaRPr>
          </a:p>
        </p:txBody>
      </p:sp>
    </p:spTree>
    <p:extLst>
      <p:ext uri="{BB962C8B-B14F-4D97-AF65-F5344CB8AC3E}">
        <p14:creationId xmlns:p14="http://schemas.microsoft.com/office/powerpoint/2010/main" val="1880395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Steam</a:t>
            </a:r>
            <a:r>
              <a:rPr lang="fr-BE" dirty="0"/>
              <a:t> </a:t>
            </a:r>
            <a:r>
              <a:rPr lang="fr-BE" dirty="0" err="1"/>
              <a:t>traps</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28</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pic>
        <p:nvPicPr>
          <p:cNvPr id="8" name="DiscFlutter.mpg">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a:xfrm>
            <a:off x="4945867" y="1863027"/>
            <a:ext cx="2232248" cy="1674186"/>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Disc1OK.mpg">
            <a:hlinkClick r:id="" action="ppaction://media"/>
          </p:cNvPr>
          <p:cNvPicPr>
            <a:picLocks noChangeAspect="1" noChangeArrowheads="1"/>
          </p:cNvPicPr>
          <p:nvPr>
            <a:vide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a:xfrm>
            <a:off x="2504728" y="1844824"/>
            <a:ext cx="2280183" cy="1710137"/>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Disc2OK.mpg">
            <a:hlinkClick r:id="" action="ppaction://media"/>
          </p:cNvPr>
          <p:cNvPicPr>
            <a:picLocks noChangeAspect="1" noChangeArrowheads="1"/>
          </p:cNvPicPr>
          <p:nvPr>
            <a:videoFile r:link="rId6"/>
            <p:extLst>
              <p:ext uri="{DAA4B4D4-6D71-4841-9C94-3DE7FCFB9230}">
                <p14:media xmlns:p14="http://schemas.microsoft.com/office/powerpoint/2010/main" r:embed="rId5"/>
              </p:ext>
            </p:extLst>
          </p:nvPr>
        </p:nvPicPr>
        <p:blipFill>
          <a:blip r:embed="rId12">
            <a:extLst>
              <a:ext uri="{28A0092B-C50C-407E-A947-70E740481C1C}">
                <a14:useLocalDpi xmlns:a14="http://schemas.microsoft.com/office/drawing/2010/main" val="0"/>
              </a:ext>
            </a:extLst>
          </a:blip>
          <a:srcRect/>
          <a:stretch>
            <a:fillRect/>
          </a:stretch>
        </p:blipFill>
        <p:spPr bwMode="auto">
          <a:xfrm>
            <a:off x="2504728" y="3680149"/>
            <a:ext cx="2280183" cy="1710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DiscOpen.mpg">
            <a:hlinkClick r:id="" action="ppaction://media"/>
          </p:cNvPr>
          <p:cNvPicPr>
            <a:picLocks noChangeAspect="1" noChangeArrowheads="1"/>
          </p:cNvPicPr>
          <p:nvPr>
            <a:videoFile r:link="rId8"/>
            <p:extLst>
              <p:ext uri="{DAA4B4D4-6D71-4841-9C94-3DE7FCFB9230}">
                <p14:media xmlns:p14="http://schemas.microsoft.com/office/powerpoint/2010/main" r:embed="rId7"/>
              </p:ext>
            </p:extLst>
          </p:nvPr>
        </p:nvPicPr>
        <p:blipFill>
          <a:blip r:embed="rId13">
            <a:extLst>
              <a:ext uri="{28A0092B-C50C-407E-A947-70E740481C1C}">
                <a14:useLocalDpi xmlns:a14="http://schemas.microsoft.com/office/drawing/2010/main" val="0"/>
              </a:ext>
            </a:extLst>
          </a:blip>
          <a:srcRect/>
          <a:stretch>
            <a:fillRect/>
          </a:stretch>
        </p:blipFill>
        <p:spPr bwMode="auto">
          <a:xfrm>
            <a:off x="4939468" y="3680150"/>
            <a:ext cx="2238647" cy="16789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3"/>
          <p:cNvSpPr txBox="1">
            <a:spLocks noChangeArrowheads="1"/>
          </p:cNvSpPr>
          <p:nvPr/>
        </p:nvSpPr>
        <p:spPr bwMode="auto">
          <a:xfrm>
            <a:off x="582602" y="1196752"/>
            <a:ext cx="3165402"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b="1" dirty="0" err="1">
                <a:solidFill>
                  <a:schemeClr val="bg2">
                    <a:lumMod val="50000"/>
                  </a:schemeClr>
                </a:solidFill>
                <a:latin typeface="+mn-lt"/>
              </a:rPr>
              <a:t>Examples</a:t>
            </a:r>
            <a:endParaRPr lang="fr-FR" altLang="en-US" sz="2800" b="1" dirty="0">
              <a:solidFill>
                <a:schemeClr val="bg2">
                  <a:lumMod val="50000"/>
                </a:schemeClr>
              </a:solidFill>
              <a:latin typeface="+mn-lt"/>
            </a:endParaRPr>
          </a:p>
        </p:txBody>
      </p:sp>
    </p:spTree>
    <p:extLst>
      <p:ext uri="{BB962C8B-B14F-4D97-AF65-F5344CB8AC3E}">
        <p14:creationId xmlns:p14="http://schemas.microsoft.com/office/powerpoint/2010/main" val="214681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70000">
                <p:cTn id="17" fill="hold" display="0">
                  <p:stCondLst>
                    <p:cond delay="indefinite"/>
                  </p:stCondLst>
                  <p:endCondLst>
                    <p:cond evt="onNext" delay="0">
                      <p:tgtEl>
                        <p:sldTgt/>
                      </p:tgtEl>
                    </p:cond>
                    <p:cond evt="onPrev" delay="0">
                      <p:tgtEl>
                        <p:sldTgt/>
                      </p:tgtEl>
                    </p:cond>
                  </p:endCondLst>
                </p:cTn>
                <p:tgtEl>
                  <p:spTgt spid="11"/>
                </p:tgtEl>
              </p:cMediaNode>
            </p:video>
            <p:video fullScrn="1">
              <p:cMediaNode vol="70000">
                <p:cTn id="18" fill="hold" display="0">
                  <p:stCondLst>
                    <p:cond delay="indefinite"/>
                  </p:stCondLst>
                  <p:endCondLst>
                    <p:cond evt="onNext" delay="0">
                      <p:tgtEl>
                        <p:sldTgt/>
                      </p:tgtEl>
                    </p:cond>
                    <p:cond evt="onPrev" delay="0">
                      <p:tgtEl>
                        <p:sldTgt/>
                      </p:tgtEl>
                    </p:cond>
                  </p:endCondLst>
                </p:cTn>
                <p:tgtEl>
                  <p:spTgt spid="8"/>
                </p:tgtEl>
              </p:cMediaNode>
            </p:video>
            <p:video fullScrn="1">
              <p:cMediaNode vol="70000">
                <p:cTn id="19" fill="hold" display="0">
                  <p:stCondLst>
                    <p:cond delay="indefinite"/>
                  </p:stCondLst>
                  <p:endCondLst>
                    <p:cond evt="onNext" delay="0">
                      <p:tgtEl>
                        <p:sldTgt/>
                      </p:tgtEl>
                    </p:cond>
                    <p:cond evt="onPrev" delay="0">
                      <p:tgtEl>
                        <p:sldTgt/>
                      </p:tgtEl>
                    </p:cond>
                  </p:endCondLst>
                </p:cTn>
                <p:tgtEl>
                  <p:spTgt spid="12"/>
                </p:tgtEl>
              </p:cMediaNode>
            </p:video>
            <p:video fullScrn="1">
              <p:cMediaNode vol="70000">
                <p:cTn id="20"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Valves</a:t>
            </a:r>
          </a:p>
        </p:txBody>
      </p:sp>
      <p:sp>
        <p:nvSpPr>
          <p:cNvPr id="3" name="Slide Number Placeholder 2"/>
          <p:cNvSpPr>
            <a:spLocks noGrp="1"/>
          </p:cNvSpPr>
          <p:nvPr>
            <p:ph type="sldNum" sz="quarter" idx="10"/>
          </p:nvPr>
        </p:nvSpPr>
        <p:spPr/>
        <p:txBody>
          <a:bodyPr/>
          <a:lstStyle/>
          <a:p>
            <a:fld id="{1ED689DE-93AF-412C-BCCB-04934BF551E6}" type="slidenum">
              <a:rPr lang="fr-BE" smtClean="0"/>
              <a:t>29</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grpSp>
        <p:nvGrpSpPr>
          <p:cNvPr id="9" name="Group 8"/>
          <p:cNvGrpSpPr/>
          <p:nvPr/>
        </p:nvGrpSpPr>
        <p:grpSpPr>
          <a:xfrm>
            <a:off x="1814189" y="3068960"/>
            <a:ext cx="4867003" cy="2446531"/>
            <a:chOff x="2339752" y="4365104"/>
            <a:chExt cx="3168352" cy="1592658"/>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0783" y="4365104"/>
              <a:ext cx="1944215" cy="1592658"/>
            </a:xfrm>
            <a:prstGeom prst="rect">
              <a:avLst/>
            </a:prstGeom>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6811" y="4797152"/>
              <a:ext cx="216000" cy="57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104" y="4799415"/>
              <a:ext cx="216000" cy="57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ight Arrow 15"/>
            <p:cNvSpPr/>
            <p:nvPr/>
          </p:nvSpPr>
          <p:spPr bwMode="auto">
            <a:xfrm>
              <a:off x="2339752" y="5435509"/>
              <a:ext cx="792088" cy="225739"/>
            </a:xfrm>
            <a:prstGeom prst="rightArrow">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19050"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1" u="none" strike="noStrike" cap="none" normalizeH="0" baseline="0">
                <a:ln>
                  <a:noFill/>
                </a:ln>
                <a:solidFill>
                  <a:schemeClr val="tx1"/>
                </a:solidFill>
                <a:effectLst/>
                <a:latin typeface="Arial" charset="0"/>
              </a:endParaRPr>
            </a:p>
          </p:txBody>
        </p:sp>
      </p:grpSp>
      <p:sp>
        <p:nvSpPr>
          <p:cNvPr id="17" name="Rectangle 16"/>
          <p:cNvSpPr/>
          <p:nvPr/>
        </p:nvSpPr>
        <p:spPr>
          <a:xfrm>
            <a:off x="992560" y="2060848"/>
            <a:ext cx="8640960" cy="707886"/>
          </a:xfrm>
          <a:prstGeom prst="rect">
            <a:avLst/>
          </a:prstGeom>
        </p:spPr>
        <p:txBody>
          <a:bodyPr wrap="square">
            <a:spAutoFit/>
          </a:bodyPr>
          <a:lstStyle/>
          <a:p>
            <a:pPr marL="342900" indent="-342900">
              <a:buClr>
                <a:schemeClr val="accent2"/>
              </a:buClr>
              <a:buFont typeface="Arial" panose="020B0604020202020204" pitchFamily="34" charset="0"/>
              <a:buChar char="•"/>
            </a:pPr>
            <a:r>
              <a:rPr lang="en-US" altLang="en-US" sz="2000" dirty="0">
                <a:solidFill>
                  <a:schemeClr val="bg2">
                    <a:lumMod val="50000"/>
                  </a:schemeClr>
                </a:solidFill>
              </a:rPr>
              <a:t>If the valve is leaking, the valve seat measurement will be higher.</a:t>
            </a:r>
          </a:p>
          <a:p>
            <a:pPr marL="342900" indent="-342900">
              <a:buClr>
                <a:schemeClr val="accent2"/>
              </a:buClr>
              <a:buFont typeface="Arial" panose="020B0604020202020204" pitchFamily="34" charset="0"/>
              <a:buChar char="•"/>
            </a:pPr>
            <a:r>
              <a:rPr lang="en-US" altLang="en-US" sz="2000" dirty="0">
                <a:solidFill>
                  <a:schemeClr val="bg2">
                    <a:lumMod val="50000"/>
                  </a:schemeClr>
                </a:solidFill>
              </a:rPr>
              <a:t>Collect a measurement upstream, valve seat and downstream.</a:t>
            </a:r>
          </a:p>
        </p:txBody>
      </p:sp>
      <p:sp>
        <p:nvSpPr>
          <p:cNvPr id="11" name="Rectangle 3"/>
          <p:cNvSpPr txBox="1">
            <a:spLocks noChangeArrowheads="1"/>
          </p:cNvSpPr>
          <p:nvPr/>
        </p:nvSpPr>
        <p:spPr bwMode="auto">
          <a:xfrm>
            <a:off x="582602" y="1196752"/>
            <a:ext cx="3165402"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err="1">
                <a:solidFill>
                  <a:schemeClr val="bg2">
                    <a:lumMod val="50000"/>
                  </a:schemeClr>
                </a:solidFill>
                <a:latin typeface="+mn-lt"/>
              </a:rPr>
              <a:t>Methodologies</a:t>
            </a:r>
            <a:endParaRPr lang="fr-FR" altLang="en-US" sz="2800" dirty="0">
              <a:solidFill>
                <a:schemeClr val="bg2">
                  <a:lumMod val="50000"/>
                </a:schemeClr>
              </a:solidFill>
              <a:latin typeface="+mn-lt"/>
            </a:endParaRPr>
          </a:p>
        </p:txBody>
      </p:sp>
    </p:spTree>
    <p:extLst>
      <p:ext uri="{BB962C8B-B14F-4D97-AF65-F5344CB8AC3E}">
        <p14:creationId xmlns:p14="http://schemas.microsoft.com/office/powerpoint/2010/main" val="493519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Frequency</a:t>
            </a:r>
            <a:r>
              <a:rPr lang="fr-BE" dirty="0"/>
              <a:t> range of </a:t>
            </a:r>
            <a:r>
              <a:rPr lang="fr-BE" dirty="0" err="1"/>
              <a:t>sound</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3</a:t>
            </a:fld>
            <a:endParaRPr lang="fr-BE"/>
          </a:p>
        </p:txBody>
      </p:sp>
      <p:sp>
        <p:nvSpPr>
          <p:cNvPr id="7" name="Line 7"/>
          <p:cNvSpPr>
            <a:spLocks noChangeShapeType="1"/>
          </p:cNvSpPr>
          <p:nvPr/>
        </p:nvSpPr>
        <p:spPr bwMode="auto">
          <a:xfrm>
            <a:off x="1660197" y="4438682"/>
            <a:ext cx="7010196" cy="0"/>
          </a:xfrm>
          <a:prstGeom prst="line">
            <a:avLst/>
          </a:prstGeom>
          <a:noFill/>
          <a:ln w="19050">
            <a:solidFill>
              <a:srgbClr val="000099"/>
            </a:solidFill>
            <a:round/>
            <a:headEnd/>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8" name="Line 8"/>
          <p:cNvSpPr>
            <a:spLocks noChangeShapeType="1"/>
          </p:cNvSpPr>
          <p:nvPr/>
        </p:nvSpPr>
        <p:spPr bwMode="auto">
          <a:xfrm>
            <a:off x="992560" y="4438682"/>
            <a:ext cx="667638" cy="0"/>
          </a:xfrm>
          <a:prstGeom prst="line">
            <a:avLst/>
          </a:prstGeom>
          <a:noFill/>
          <a:ln w="19050">
            <a:solidFill>
              <a:srgbClr val="000099"/>
            </a:solidFill>
            <a:prstDash val="dash"/>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 name="Text Box 9"/>
          <p:cNvSpPr txBox="1">
            <a:spLocks noChangeArrowheads="1"/>
          </p:cNvSpPr>
          <p:nvPr/>
        </p:nvSpPr>
        <p:spPr bwMode="auto">
          <a:xfrm>
            <a:off x="3909765" y="3717032"/>
            <a:ext cx="1822094" cy="40204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r>
              <a:rPr lang="fr-FR" altLang="en-US" sz="1100" dirty="0" err="1">
                <a:solidFill>
                  <a:srgbClr val="CC3300"/>
                </a:solidFill>
                <a:latin typeface="+mj-lt"/>
              </a:rPr>
              <a:t>sound</a:t>
            </a:r>
            <a:endParaRPr lang="fr-FR" altLang="en-US" dirty="0">
              <a:latin typeface="+mj-lt"/>
            </a:endParaRPr>
          </a:p>
        </p:txBody>
      </p:sp>
      <p:sp>
        <p:nvSpPr>
          <p:cNvPr id="10" name="Line 10"/>
          <p:cNvSpPr>
            <a:spLocks noChangeShapeType="1"/>
          </p:cNvSpPr>
          <p:nvPr/>
        </p:nvSpPr>
        <p:spPr bwMode="auto">
          <a:xfrm>
            <a:off x="3162382" y="4078320"/>
            <a:ext cx="0" cy="722576"/>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 name="Line 11"/>
          <p:cNvSpPr>
            <a:spLocks noChangeShapeType="1"/>
          </p:cNvSpPr>
          <p:nvPr/>
        </p:nvSpPr>
        <p:spPr bwMode="auto">
          <a:xfrm>
            <a:off x="6333661" y="4078320"/>
            <a:ext cx="0" cy="722576"/>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2" name="Text Box 12"/>
          <p:cNvSpPr txBox="1">
            <a:spLocks noChangeArrowheads="1"/>
          </p:cNvSpPr>
          <p:nvPr/>
        </p:nvSpPr>
        <p:spPr bwMode="auto">
          <a:xfrm>
            <a:off x="2745109" y="4800896"/>
            <a:ext cx="829911" cy="36869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fr-FR" altLang="en-US" sz="900" dirty="0">
                <a:solidFill>
                  <a:srgbClr val="000099"/>
                </a:solidFill>
                <a:latin typeface="+mj-lt"/>
              </a:rPr>
              <a:t>20 Hz</a:t>
            </a:r>
            <a:endParaRPr lang="fr-FR" altLang="en-US" dirty="0">
              <a:latin typeface="+mj-lt"/>
            </a:endParaRPr>
          </a:p>
        </p:txBody>
      </p:sp>
      <p:sp>
        <p:nvSpPr>
          <p:cNvPr id="13" name="Text Box 13"/>
          <p:cNvSpPr txBox="1">
            <a:spLocks noChangeArrowheads="1"/>
          </p:cNvSpPr>
          <p:nvPr/>
        </p:nvSpPr>
        <p:spPr bwMode="auto">
          <a:xfrm>
            <a:off x="6083297" y="4800896"/>
            <a:ext cx="1808185" cy="36869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fr-FR" altLang="en-US" sz="900" dirty="0">
                <a:solidFill>
                  <a:srgbClr val="000099"/>
                </a:solidFill>
                <a:latin typeface="+mj-lt"/>
              </a:rPr>
              <a:t>16 KHz/20 KHz</a:t>
            </a:r>
            <a:endParaRPr lang="fr-FR" altLang="en-US" dirty="0">
              <a:latin typeface="+mj-lt"/>
            </a:endParaRPr>
          </a:p>
        </p:txBody>
      </p:sp>
      <p:sp>
        <p:nvSpPr>
          <p:cNvPr id="14" name="Text Box 14"/>
          <p:cNvSpPr txBox="1">
            <a:spLocks noChangeArrowheads="1"/>
          </p:cNvSpPr>
          <p:nvPr/>
        </p:nvSpPr>
        <p:spPr bwMode="auto">
          <a:xfrm>
            <a:off x="1280942" y="3717032"/>
            <a:ext cx="1933367" cy="40204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r>
              <a:rPr lang="fr-FR" altLang="en-US" sz="1100" dirty="0" err="1">
                <a:solidFill>
                  <a:srgbClr val="CC3300"/>
                </a:solidFill>
                <a:latin typeface="+mj-lt"/>
              </a:rPr>
              <a:t>Infrasound</a:t>
            </a:r>
            <a:endParaRPr lang="fr-FR" altLang="en-US" dirty="0">
              <a:latin typeface="+mj-lt"/>
            </a:endParaRPr>
          </a:p>
        </p:txBody>
      </p:sp>
      <p:sp>
        <p:nvSpPr>
          <p:cNvPr id="15" name="Text Box 15"/>
          <p:cNvSpPr txBox="1">
            <a:spLocks noChangeArrowheads="1"/>
          </p:cNvSpPr>
          <p:nvPr/>
        </p:nvSpPr>
        <p:spPr bwMode="auto">
          <a:xfrm>
            <a:off x="6595153" y="3717032"/>
            <a:ext cx="1857331" cy="43354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r>
              <a:rPr lang="fr-FR" altLang="en-US" sz="1200" b="1" dirty="0" err="1">
                <a:solidFill>
                  <a:srgbClr val="CC3300"/>
                </a:solidFill>
                <a:latin typeface="+mj-lt"/>
              </a:rPr>
              <a:t>Ultrasound</a:t>
            </a:r>
            <a:endParaRPr lang="fr-FR" altLang="en-US" dirty="0">
              <a:latin typeface="+mj-lt"/>
            </a:endParaRPr>
          </a:p>
        </p:txBody>
      </p:sp>
      <p:sp>
        <p:nvSpPr>
          <p:cNvPr id="16" name="Text Box 16"/>
          <p:cNvSpPr txBox="1">
            <a:spLocks noChangeArrowheads="1"/>
          </p:cNvSpPr>
          <p:nvPr/>
        </p:nvSpPr>
        <p:spPr bwMode="auto">
          <a:xfrm>
            <a:off x="3913475" y="4495191"/>
            <a:ext cx="2024240" cy="33349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fr-FR" altLang="en-US" sz="1000" dirty="0">
                <a:solidFill>
                  <a:srgbClr val="000099"/>
                </a:solidFill>
                <a:latin typeface="+mj-lt"/>
              </a:rPr>
              <a:t>Sound </a:t>
            </a:r>
            <a:r>
              <a:rPr lang="fr-FR" altLang="en-US" sz="1000" dirty="0" err="1">
                <a:solidFill>
                  <a:srgbClr val="000099"/>
                </a:solidFill>
                <a:latin typeface="+mj-lt"/>
              </a:rPr>
              <a:t>frequencies</a:t>
            </a:r>
            <a:endParaRPr lang="fr-FR" altLang="en-US" sz="4000" dirty="0">
              <a:latin typeface="+mj-lt"/>
            </a:endParaRPr>
          </a:p>
        </p:txBody>
      </p:sp>
      <p:sp>
        <p:nvSpPr>
          <p:cNvPr id="17" name="Rectangle 16"/>
          <p:cNvSpPr/>
          <p:nvPr/>
        </p:nvSpPr>
        <p:spPr>
          <a:xfrm>
            <a:off x="2576736" y="1988840"/>
            <a:ext cx="4953000" cy="1006429"/>
          </a:xfrm>
          <a:prstGeom prst="rect">
            <a:avLst/>
          </a:prstGeom>
        </p:spPr>
        <p:txBody>
          <a:bodyPr>
            <a:spAutoFit/>
          </a:bodyPr>
          <a:lstStyle/>
          <a:p>
            <a:pPr marL="533400" indent="-533400">
              <a:buFontTx/>
              <a:buChar char="•"/>
            </a:pPr>
            <a:r>
              <a:rPr lang="fr-FR" altLang="en-US" dirty="0" err="1">
                <a:solidFill>
                  <a:schemeClr val="bg2">
                    <a:lumMod val="50000"/>
                  </a:schemeClr>
                </a:solidFill>
              </a:rPr>
              <a:t>Infrasound</a:t>
            </a:r>
            <a:r>
              <a:rPr lang="fr-FR" altLang="en-US" dirty="0">
                <a:solidFill>
                  <a:schemeClr val="bg2">
                    <a:lumMod val="50000"/>
                  </a:schemeClr>
                </a:solidFill>
              </a:rPr>
              <a:t> &lt; 20 Hz.</a:t>
            </a:r>
          </a:p>
          <a:p>
            <a:pPr marL="533400" indent="-533400">
              <a:lnSpc>
                <a:spcPct val="110000"/>
              </a:lnSpc>
              <a:buFontTx/>
              <a:buChar char="•"/>
            </a:pPr>
            <a:r>
              <a:rPr lang="fr-FR" altLang="en-US" dirty="0">
                <a:solidFill>
                  <a:schemeClr val="bg2">
                    <a:lumMod val="50000"/>
                  </a:schemeClr>
                </a:solidFill>
              </a:rPr>
              <a:t>Sound : </a:t>
            </a:r>
            <a:r>
              <a:rPr lang="fr-FR" altLang="en-US" dirty="0" err="1">
                <a:solidFill>
                  <a:schemeClr val="bg2">
                    <a:lumMod val="50000"/>
                  </a:schemeClr>
                </a:solidFill>
              </a:rPr>
              <a:t>between</a:t>
            </a:r>
            <a:r>
              <a:rPr lang="fr-FR" altLang="en-US" dirty="0">
                <a:solidFill>
                  <a:schemeClr val="bg2">
                    <a:lumMod val="50000"/>
                  </a:schemeClr>
                </a:solidFill>
              </a:rPr>
              <a:t> 20 Hz up to 20 kHz.</a:t>
            </a:r>
          </a:p>
          <a:p>
            <a:pPr marL="533400" indent="-533400">
              <a:lnSpc>
                <a:spcPct val="120000"/>
              </a:lnSpc>
              <a:buFontTx/>
              <a:buChar char="•"/>
            </a:pPr>
            <a:r>
              <a:rPr lang="fr-FR" altLang="en-US" dirty="0" err="1">
                <a:solidFill>
                  <a:schemeClr val="bg2">
                    <a:lumMod val="50000"/>
                  </a:schemeClr>
                </a:solidFill>
              </a:rPr>
              <a:t>Ultrasound</a:t>
            </a:r>
            <a:r>
              <a:rPr lang="fr-FR" altLang="en-US" dirty="0">
                <a:solidFill>
                  <a:schemeClr val="bg2">
                    <a:lumMod val="50000"/>
                  </a:schemeClr>
                </a:solidFill>
              </a:rPr>
              <a:t> = &gt; 20 kHz.</a:t>
            </a:r>
          </a:p>
        </p:txBody>
      </p:sp>
    </p:spTree>
    <p:extLst>
      <p:ext uri="{BB962C8B-B14F-4D97-AF65-F5344CB8AC3E}">
        <p14:creationId xmlns:p14="http://schemas.microsoft.com/office/powerpoint/2010/main" val="3551546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custDataLst>
              <p:tags r:id="rId1"/>
            </p:custDataLst>
          </p:nvPr>
        </p:nvSpPr>
        <p:spPr/>
        <p:txBody>
          <a:bodyPr>
            <a:noAutofit/>
          </a:bodyPr>
          <a:lstStyle/>
          <a:p>
            <a:pPr algn="l"/>
            <a:r>
              <a:rPr lang="en-GB" sz="3200" dirty="0"/>
              <a:t>Valves: </a:t>
            </a:r>
            <a:r>
              <a:rPr lang="en-GB" dirty="0"/>
              <a:t>case </a:t>
            </a:r>
            <a:r>
              <a:rPr lang="en-GB" dirty="0" err="1"/>
              <a:t>strory</a:t>
            </a:r>
            <a:endParaRPr lang="en-US" sz="3200" dirty="0"/>
          </a:p>
        </p:txBody>
      </p:sp>
      <p:pic>
        <p:nvPicPr>
          <p:cNvPr id="7" name="Picture 6"/>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445711" y="3284984"/>
            <a:ext cx="2811780" cy="1043940"/>
          </a:xfrm>
          <a:prstGeom prst="rect">
            <a:avLst/>
          </a:prstGeom>
        </p:spPr>
      </p:pic>
      <p:sp>
        <p:nvSpPr>
          <p:cNvPr id="8" name="Title 1"/>
          <p:cNvSpPr txBox="1">
            <a:spLocks/>
          </p:cNvSpPr>
          <p:nvPr>
            <p:custDataLst>
              <p:tags r:id="rId3"/>
            </p:custDataLst>
          </p:nvPr>
        </p:nvSpPr>
        <p:spPr>
          <a:xfrm>
            <a:off x="538138" y="4431916"/>
            <a:ext cx="2377678" cy="639688"/>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400" dirty="0">
              <a:solidFill>
                <a:srgbClr val="003C5A"/>
              </a:solidFill>
            </a:endParaRPr>
          </a:p>
          <a:p>
            <a:r>
              <a:rPr lang="en-US" sz="1400" dirty="0">
                <a:solidFill>
                  <a:srgbClr val="003C5A"/>
                </a:solidFill>
              </a:rPr>
              <a:t>independent operator of the natural gas transmission infrastructure in Belgium</a:t>
            </a:r>
          </a:p>
          <a:p>
            <a:pPr algn="l"/>
            <a:endParaRPr lang="en-CA" sz="2400" b="1" dirty="0">
              <a:solidFill>
                <a:srgbClr val="003C5A"/>
              </a:solidFill>
            </a:endParaRPr>
          </a:p>
        </p:txBody>
      </p:sp>
      <p:pic>
        <p:nvPicPr>
          <p:cNvPr id="9" name="Picture 8"/>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3470878" y="2246734"/>
            <a:ext cx="5343766" cy="3558530"/>
          </a:xfrm>
          <a:prstGeom prst="rect">
            <a:avLst/>
          </a:prstGeom>
        </p:spPr>
      </p:pic>
      <p:sp>
        <p:nvSpPr>
          <p:cNvPr id="10" name="Oval 9"/>
          <p:cNvSpPr/>
          <p:nvPr>
            <p:custDataLst>
              <p:tags r:id="rId5"/>
            </p:custDataLst>
          </p:nvPr>
        </p:nvSpPr>
        <p:spPr>
          <a:xfrm>
            <a:off x="7236296" y="2922769"/>
            <a:ext cx="1368152" cy="2882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2167022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2051491" y="2127954"/>
            <a:ext cx="4989742" cy="3322777"/>
          </a:xfrm>
          <a:prstGeom prst="rect">
            <a:avLst/>
          </a:prstGeom>
        </p:spPr>
      </p:pic>
      <p:sp>
        <p:nvSpPr>
          <p:cNvPr id="17" name="Right Arrow 16"/>
          <p:cNvSpPr/>
          <p:nvPr>
            <p:custDataLst>
              <p:tags r:id="rId2"/>
            </p:custDataLst>
          </p:nvPr>
        </p:nvSpPr>
        <p:spPr>
          <a:xfrm>
            <a:off x="1280592" y="3928210"/>
            <a:ext cx="6696744" cy="2449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Oval 17"/>
          <p:cNvSpPr/>
          <p:nvPr>
            <p:custDataLst>
              <p:tags r:id="rId3"/>
            </p:custDataLst>
          </p:nvPr>
        </p:nvSpPr>
        <p:spPr>
          <a:xfrm>
            <a:off x="5385048" y="4418114"/>
            <a:ext cx="277841" cy="2473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Oval 18"/>
          <p:cNvSpPr/>
          <p:nvPr>
            <p:custDataLst>
              <p:tags r:id="rId4"/>
            </p:custDataLst>
          </p:nvPr>
        </p:nvSpPr>
        <p:spPr>
          <a:xfrm>
            <a:off x="6249144" y="4418113"/>
            <a:ext cx="277841" cy="24732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Oval 19"/>
          <p:cNvSpPr/>
          <p:nvPr>
            <p:custDataLst>
              <p:tags r:id="rId5"/>
            </p:custDataLst>
          </p:nvPr>
        </p:nvSpPr>
        <p:spPr>
          <a:xfrm>
            <a:off x="2051490" y="5537398"/>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Oval 20"/>
          <p:cNvSpPr/>
          <p:nvPr>
            <p:custDataLst>
              <p:tags r:id="rId6"/>
            </p:custDataLst>
          </p:nvPr>
        </p:nvSpPr>
        <p:spPr>
          <a:xfrm>
            <a:off x="2051490" y="5893173"/>
            <a:ext cx="216024" cy="21602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Oval 21"/>
          <p:cNvSpPr/>
          <p:nvPr>
            <p:custDataLst>
              <p:tags r:id="rId7"/>
            </p:custDataLst>
          </p:nvPr>
        </p:nvSpPr>
        <p:spPr>
          <a:xfrm>
            <a:off x="2051490" y="6257478"/>
            <a:ext cx="216024" cy="21602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Title 1"/>
          <p:cNvSpPr txBox="1">
            <a:spLocks/>
          </p:cNvSpPr>
          <p:nvPr>
            <p:custDataLst>
              <p:tags r:id="rId8"/>
            </p:custDataLst>
          </p:nvPr>
        </p:nvSpPr>
        <p:spPr>
          <a:xfrm>
            <a:off x="2266100" y="5533132"/>
            <a:ext cx="2377678" cy="364305"/>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400" dirty="0"/>
          </a:p>
          <a:p>
            <a:pPr algn="l"/>
            <a:r>
              <a:rPr lang="en-US" sz="1400" dirty="0"/>
              <a:t>Upstream</a:t>
            </a:r>
          </a:p>
          <a:p>
            <a:pPr algn="l"/>
            <a:endParaRPr lang="en-CA" sz="2400" b="1" dirty="0">
              <a:solidFill>
                <a:prstClr val="black"/>
              </a:solidFill>
            </a:endParaRPr>
          </a:p>
        </p:txBody>
      </p:sp>
      <p:sp>
        <p:nvSpPr>
          <p:cNvPr id="24" name="Title 1"/>
          <p:cNvSpPr txBox="1">
            <a:spLocks/>
          </p:cNvSpPr>
          <p:nvPr>
            <p:custDataLst>
              <p:tags r:id="rId9"/>
            </p:custDataLst>
          </p:nvPr>
        </p:nvSpPr>
        <p:spPr>
          <a:xfrm>
            <a:off x="2267514" y="5893173"/>
            <a:ext cx="2377678" cy="364305"/>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400" dirty="0"/>
          </a:p>
          <a:p>
            <a:pPr algn="l"/>
            <a:r>
              <a:rPr lang="en-US" sz="1400" dirty="0" err="1"/>
              <a:t>Body.seat</a:t>
            </a:r>
            <a:endParaRPr lang="en-US" sz="1400" dirty="0"/>
          </a:p>
          <a:p>
            <a:pPr algn="l"/>
            <a:endParaRPr lang="en-CA" sz="2400" b="1" dirty="0">
              <a:solidFill>
                <a:prstClr val="black"/>
              </a:solidFill>
            </a:endParaRPr>
          </a:p>
        </p:txBody>
      </p:sp>
      <p:sp>
        <p:nvSpPr>
          <p:cNvPr id="25" name="Title 1"/>
          <p:cNvSpPr txBox="1">
            <a:spLocks/>
          </p:cNvSpPr>
          <p:nvPr>
            <p:custDataLst>
              <p:tags r:id="rId10"/>
            </p:custDataLst>
          </p:nvPr>
        </p:nvSpPr>
        <p:spPr>
          <a:xfrm>
            <a:off x="2273557" y="6253213"/>
            <a:ext cx="2377678" cy="364305"/>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400" dirty="0"/>
          </a:p>
          <a:p>
            <a:pPr algn="l"/>
            <a:r>
              <a:rPr lang="en-US" sz="1400" dirty="0"/>
              <a:t>Downstream</a:t>
            </a:r>
          </a:p>
          <a:p>
            <a:pPr algn="l"/>
            <a:endParaRPr lang="en-CA" sz="2400" b="1" dirty="0">
              <a:solidFill>
                <a:prstClr val="black"/>
              </a:solidFill>
            </a:endParaRPr>
          </a:p>
        </p:txBody>
      </p:sp>
      <p:sp>
        <p:nvSpPr>
          <p:cNvPr id="26" name="Oval 25"/>
          <p:cNvSpPr/>
          <p:nvPr>
            <p:custDataLst>
              <p:tags r:id="rId11"/>
            </p:custDataLst>
          </p:nvPr>
        </p:nvSpPr>
        <p:spPr>
          <a:xfrm>
            <a:off x="7161647" y="4418112"/>
            <a:ext cx="277841" cy="24732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ectangle 3"/>
          <p:cNvSpPr txBox="1">
            <a:spLocks noChangeArrowheads="1"/>
          </p:cNvSpPr>
          <p:nvPr>
            <p:custDataLst>
              <p:tags r:id="rId12"/>
            </p:custDataLst>
          </p:nvPr>
        </p:nvSpPr>
        <p:spPr bwMode="auto">
          <a:xfrm>
            <a:off x="582602" y="1196752"/>
            <a:ext cx="8618870"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b="1" dirty="0">
                <a:solidFill>
                  <a:srgbClr val="003C5A"/>
                </a:solidFill>
                <a:latin typeface="+mn-lt"/>
              </a:rPr>
              <a:t>1</a:t>
            </a:r>
            <a:r>
              <a:rPr lang="fr-FR" altLang="en-US" sz="2800" b="1" baseline="30000" dirty="0">
                <a:solidFill>
                  <a:srgbClr val="003C5A"/>
                </a:solidFill>
                <a:latin typeface="+mn-lt"/>
              </a:rPr>
              <a:t>st</a:t>
            </a:r>
            <a:r>
              <a:rPr lang="fr-FR" altLang="en-US" sz="2800" b="1" dirty="0">
                <a:solidFill>
                  <a:srgbClr val="003C5A"/>
                </a:solidFill>
                <a:latin typeface="+mn-lt"/>
              </a:rPr>
              <a:t> </a:t>
            </a:r>
            <a:r>
              <a:rPr lang="fr-FR" altLang="en-US" sz="2800" b="1" dirty="0" err="1">
                <a:solidFill>
                  <a:srgbClr val="003C5A"/>
                </a:solidFill>
                <a:latin typeface="+mn-lt"/>
              </a:rPr>
              <a:t>methodology</a:t>
            </a:r>
            <a:r>
              <a:rPr lang="fr-FR" altLang="en-US" sz="2800" b="1" dirty="0">
                <a:solidFill>
                  <a:srgbClr val="003C5A"/>
                </a:solidFill>
                <a:latin typeface="+mn-lt"/>
              </a:rPr>
              <a:t>: </a:t>
            </a:r>
            <a:r>
              <a:rPr lang="fr-FR" altLang="en-US" sz="2800" b="1" dirty="0" err="1">
                <a:solidFill>
                  <a:srgbClr val="003C5A"/>
                </a:solidFill>
                <a:latin typeface="+mn-lt"/>
              </a:rPr>
              <a:t>upstrean</a:t>
            </a:r>
            <a:r>
              <a:rPr lang="fr-FR" altLang="en-US" sz="2800" b="1" dirty="0">
                <a:solidFill>
                  <a:srgbClr val="003C5A"/>
                </a:solidFill>
                <a:latin typeface="+mn-lt"/>
              </a:rPr>
              <a:t>/body/</a:t>
            </a:r>
            <a:r>
              <a:rPr lang="fr-FR" altLang="en-US" sz="2800" b="1" dirty="0" err="1">
                <a:solidFill>
                  <a:srgbClr val="003C5A"/>
                </a:solidFill>
                <a:latin typeface="+mn-lt"/>
              </a:rPr>
              <a:t>downstream</a:t>
            </a:r>
            <a:endParaRPr lang="fr-FR" altLang="en-US" sz="2800" b="1" dirty="0">
              <a:solidFill>
                <a:srgbClr val="003C5A"/>
              </a:solidFill>
              <a:latin typeface="+mn-lt"/>
            </a:endParaRPr>
          </a:p>
        </p:txBody>
      </p:sp>
      <p:sp>
        <p:nvSpPr>
          <p:cNvPr id="29" name="Title 1"/>
          <p:cNvSpPr>
            <a:spLocks noGrp="1"/>
          </p:cNvSpPr>
          <p:nvPr>
            <p:ph type="title"/>
            <p:custDataLst>
              <p:tags r:id="rId13"/>
            </p:custDataLst>
          </p:nvPr>
        </p:nvSpPr>
        <p:spPr>
          <a:xfrm>
            <a:off x="1" y="0"/>
            <a:ext cx="9896083" cy="692696"/>
          </a:xfrm>
        </p:spPr>
        <p:txBody>
          <a:bodyPr>
            <a:noAutofit/>
          </a:bodyPr>
          <a:lstStyle/>
          <a:p>
            <a:pPr algn="l"/>
            <a:r>
              <a:rPr lang="en-GB" sz="3200" dirty="0"/>
              <a:t>Valves: </a:t>
            </a:r>
            <a:r>
              <a:rPr lang="en-GB" dirty="0"/>
              <a:t>case story</a:t>
            </a:r>
            <a:endParaRPr lang="en-US" sz="3200" dirty="0"/>
          </a:p>
        </p:txBody>
      </p:sp>
    </p:spTree>
    <p:extLst>
      <p:ext uri="{BB962C8B-B14F-4D97-AF65-F5344CB8AC3E}">
        <p14:creationId xmlns:p14="http://schemas.microsoft.com/office/powerpoint/2010/main" val="1625463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custDataLst>
              <p:tags r:id="rId1"/>
            </p:custDataLst>
          </p:nvPr>
        </p:nvSpPr>
        <p:spPr/>
        <p:txBody>
          <a:bodyPr>
            <a:noAutofit/>
          </a:bodyPr>
          <a:lstStyle/>
          <a:p>
            <a:pPr algn="l"/>
            <a:r>
              <a:rPr lang="en-GB" sz="3200" dirty="0"/>
              <a:t>Valves: </a:t>
            </a:r>
            <a:r>
              <a:rPr lang="en-GB" dirty="0"/>
              <a:t>case story</a:t>
            </a:r>
            <a:endParaRPr lang="en-US" sz="3200" dirty="0"/>
          </a:p>
        </p:txBody>
      </p:sp>
      <p:pic>
        <p:nvPicPr>
          <p:cNvPr id="3" name="Picture 5"/>
          <p:cNvPicPr>
            <a:picLocks noChangeAspect="1" noChangeArrowheads="1"/>
          </p:cNvPicPr>
          <p:nvPr>
            <p:custDataLst>
              <p:tags r:id="rId2"/>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1262913" y="5248428"/>
            <a:ext cx="5370726" cy="988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6"/>
          <p:cNvPicPr>
            <a:picLocks noChangeAspect="1" noChangeArrowheads="1"/>
          </p:cNvPicPr>
          <p:nvPr>
            <p:custDataLst>
              <p:tags r:id="rId3"/>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1266559" y="3520236"/>
            <a:ext cx="5370726" cy="1062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p:cNvPicPr>
            <a:picLocks noChangeAspect="1" noChangeArrowheads="1"/>
          </p:cNvPicPr>
          <p:nvPr>
            <p:custDataLst>
              <p:tags r:id="rId4"/>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1289057" y="1792044"/>
            <a:ext cx="5370726" cy="1027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custDataLst>
              <p:tags r:id="rId5"/>
            </p:custDataLst>
          </p:nvPr>
        </p:nvSpPr>
        <p:spPr>
          <a:xfrm>
            <a:off x="707916" y="1018539"/>
            <a:ext cx="6480720" cy="83212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b="1" dirty="0">
                <a:solidFill>
                  <a:srgbClr val="003C5A"/>
                </a:solidFill>
              </a:rPr>
              <a:t>Upstream</a:t>
            </a:r>
          </a:p>
        </p:txBody>
      </p:sp>
      <p:sp>
        <p:nvSpPr>
          <p:cNvPr id="8" name="Title 1"/>
          <p:cNvSpPr txBox="1">
            <a:spLocks/>
          </p:cNvSpPr>
          <p:nvPr>
            <p:custDataLst>
              <p:tags r:id="rId6"/>
            </p:custDataLst>
          </p:nvPr>
        </p:nvSpPr>
        <p:spPr>
          <a:xfrm>
            <a:off x="539552" y="2800156"/>
            <a:ext cx="6480720" cy="83212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b="1" dirty="0">
                <a:solidFill>
                  <a:srgbClr val="003C5A"/>
                </a:solidFill>
              </a:rPr>
              <a:t>Body/seat</a:t>
            </a:r>
          </a:p>
        </p:txBody>
      </p:sp>
      <p:sp>
        <p:nvSpPr>
          <p:cNvPr id="9" name="Title 1"/>
          <p:cNvSpPr txBox="1">
            <a:spLocks/>
          </p:cNvSpPr>
          <p:nvPr>
            <p:custDataLst>
              <p:tags r:id="rId7"/>
            </p:custDataLst>
          </p:nvPr>
        </p:nvSpPr>
        <p:spPr>
          <a:xfrm>
            <a:off x="467544" y="4601935"/>
            <a:ext cx="6480720" cy="83212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b="1" dirty="0">
                <a:solidFill>
                  <a:srgbClr val="003C5A"/>
                </a:solidFill>
              </a:rPr>
              <a:t>Downstream</a:t>
            </a:r>
          </a:p>
        </p:txBody>
      </p:sp>
      <p:sp>
        <p:nvSpPr>
          <p:cNvPr id="10" name="Title 1"/>
          <p:cNvSpPr txBox="1">
            <a:spLocks/>
          </p:cNvSpPr>
          <p:nvPr>
            <p:custDataLst>
              <p:tags r:id="rId8"/>
            </p:custDataLst>
          </p:nvPr>
        </p:nvSpPr>
        <p:spPr>
          <a:xfrm>
            <a:off x="4211960" y="5393145"/>
            <a:ext cx="6480720" cy="83212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b="1" dirty="0"/>
              <a:t>     21 dB/µV</a:t>
            </a:r>
          </a:p>
        </p:txBody>
      </p:sp>
      <p:sp>
        <p:nvSpPr>
          <p:cNvPr id="11" name="Title 1"/>
          <p:cNvSpPr txBox="1">
            <a:spLocks/>
          </p:cNvSpPr>
          <p:nvPr>
            <p:custDataLst>
              <p:tags r:id="rId9"/>
            </p:custDataLst>
          </p:nvPr>
        </p:nvSpPr>
        <p:spPr>
          <a:xfrm>
            <a:off x="4211960" y="3696225"/>
            <a:ext cx="6480720" cy="83212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b="1" dirty="0"/>
              <a:t>     10 dB/µV</a:t>
            </a:r>
          </a:p>
        </p:txBody>
      </p:sp>
      <p:sp>
        <p:nvSpPr>
          <p:cNvPr id="12" name="Title 1"/>
          <p:cNvSpPr txBox="1">
            <a:spLocks/>
          </p:cNvSpPr>
          <p:nvPr>
            <p:custDataLst>
              <p:tags r:id="rId10"/>
            </p:custDataLst>
          </p:nvPr>
        </p:nvSpPr>
        <p:spPr>
          <a:xfrm>
            <a:off x="4211960" y="1968033"/>
            <a:ext cx="6480720" cy="83212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b="1"/>
              <a:t>       8 </a:t>
            </a:r>
            <a:r>
              <a:rPr lang="en-CA" sz="4000" b="1" dirty="0"/>
              <a:t>dB/µV</a:t>
            </a:r>
          </a:p>
        </p:txBody>
      </p:sp>
      <p:pic>
        <p:nvPicPr>
          <p:cNvPr id="13" name="Vanne 117 Aval.wav">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467544" y="2081297"/>
            <a:ext cx="448816" cy="448816"/>
          </a:xfrm>
          <a:prstGeom prst="rect">
            <a:avLst/>
          </a:prstGeom>
        </p:spPr>
      </p:pic>
      <p:pic>
        <p:nvPicPr>
          <p:cNvPr id="14" name="Vanne 117 Siège.wav">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2"/>
          <a:stretch>
            <a:fillRect/>
          </a:stretch>
        </p:blipFill>
        <p:spPr>
          <a:xfrm>
            <a:off x="467544" y="3789040"/>
            <a:ext cx="448816" cy="448816"/>
          </a:xfrm>
          <a:prstGeom prst="rect">
            <a:avLst/>
          </a:prstGeom>
        </p:spPr>
      </p:pic>
      <p:pic>
        <p:nvPicPr>
          <p:cNvPr id="15" name="Vanne 117 Amont.wav">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3"/>
          <a:stretch>
            <a:fillRect/>
          </a:stretch>
        </p:blipFill>
        <p:spPr>
          <a:xfrm>
            <a:off x="467544" y="5517232"/>
            <a:ext cx="448816" cy="448816"/>
          </a:xfrm>
          <a:prstGeom prst="rect">
            <a:avLst/>
          </a:prstGeom>
        </p:spPr>
      </p:pic>
    </p:spTree>
    <p:extLst>
      <p:ext uri="{BB962C8B-B14F-4D97-AF65-F5344CB8AC3E}">
        <p14:creationId xmlns:p14="http://schemas.microsoft.com/office/powerpoint/2010/main" val="2110128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000"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000" fill="hold"/>
                                        <p:tgtEl>
                                          <p:spTgt spid="15"/>
                                        </p:tgtEl>
                                      </p:cBhvr>
                                    </p:cmd>
                                  </p:childTnLst>
                                </p:cTn>
                              </p:par>
                            </p:childTnLst>
                          </p:cTn>
                        </p:par>
                      </p:childTnLst>
                    </p:cTn>
                  </p:par>
                </p:childTnLst>
              </p:cTn>
              <p:nextCondLst>
                <p:cond evt="onClick" delay="0">
                  <p:tgtEl>
                    <p:spTgt spid="15"/>
                  </p:tgtEl>
                </p:cond>
              </p:nextCondLst>
            </p:seq>
            <p:audio>
              <p:cMediaNode vol="80000">
                <p:cTn id="19" fill="hold" display="0">
                  <p:stCondLst>
                    <p:cond delay="indefinite"/>
                  </p:stCondLst>
                  <p:endCondLst>
                    <p:cond evt="onStopAudio" delay="0">
                      <p:tgtEl>
                        <p:sldTgt/>
                      </p:tgtEl>
                    </p:cond>
                  </p:endCondLst>
                </p:cTn>
                <p:tgtEl>
                  <p:spTgt spid="1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custDataLst>
              <p:tags r:id="rId1"/>
            </p:custDataLst>
          </p:nvPr>
        </p:nvSpPr>
        <p:spPr/>
        <p:txBody>
          <a:bodyPr>
            <a:noAutofit/>
          </a:bodyPr>
          <a:lstStyle/>
          <a:p>
            <a:pPr algn="l"/>
            <a:r>
              <a:rPr lang="en-GB" dirty="0"/>
              <a:t>Valves: case story</a:t>
            </a:r>
            <a:endParaRPr lang="en-US" sz="3200" dirty="0"/>
          </a:p>
        </p:txBody>
      </p:sp>
      <p:pic>
        <p:nvPicPr>
          <p:cNvPr id="3" name="Picture 2"/>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1784648" y="1340768"/>
            <a:ext cx="6144683" cy="4608512"/>
          </a:xfrm>
          <a:prstGeom prst="rect">
            <a:avLst/>
          </a:prstGeom>
        </p:spPr>
      </p:pic>
    </p:spTree>
    <p:extLst>
      <p:ext uri="{BB962C8B-B14F-4D97-AF65-F5344CB8AC3E}">
        <p14:creationId xmlns:p14="http://schemas.microsoft.com/office/powerpoint/2010/main" val="2229445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a:t>Applications of </a:t>
            </a:r>
            <a:r>
              <a:rPr lang="fr-BE" dirty="0" err="1"/>
              <a:t>rotating</a:t>
            </a:r>
            <a:r>
              <a:rPr lang="fr-BE" dirty="0"/>
              <a:t> machines</a:t>
            </a:r>
          </a:p>
        </p:txBody>
      </p:sp>
    </p:spTree>
    <p:extLst>
      <p:ext uri="{BB962C8B-B14F-4D97-AF65-F5344CB8AC3E}">
        <p14:creationId xmlns:p14="http://schemas.microsoft.com/office/powerpoint/2010/main" val="3745441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Rotating</a:t>
            </a:r>
            <a:r>
              <a:rPr lang="fr-BE" dirty="0"/>
              <a:t> machines</a:t>
            </a:r>
          </a:p>
        </p:txBody>
      </p:sp>
      <p:sp>
        <p:nvSpPr>
          <p:cNvPr id="3" name="Slide Number Placeholder 2"/>
          <p:cNvSpPr>
            <a:spLocks noGrp="1"/>
          </p:cNvSpPr>
          <p:nvPr>
            <p:ph type="sldNum" sz="quarter" idx="10"/>
          </p:nvPr>
        </p:nvSpPr>
        <p:spPr/>
        <p:txBody>
          <a:bodyPr/>
          <a:lstStyle/>
          <a:p>
            <a:fld id="{1ED689DE-93AF-412C-BCCB-04934BF551E6}" type="slidenum">
              <a:rPr lang="fr-BE" smtClean="0"/>
              <a:t>35</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11" name="Rectangle 3"/>
          <p:cNvSpPr txBox="1">
            <a:spLocks noChangeArrowheads="1"/>
          </p:cNvSpPr>
          <p:nvPr/>
        </p:nvSpPr>
        <p:spPr>
          <a:xfrm>
            <a:off x="1280616" y="1988914"/>
            <a:ext cx="7416800"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fr-FR" altLang="en-US" sz="2400" dirty="0" err="1">
                <a:solidFill>
                  <a:schemeClr val="tx2"/>
                </a:solidFill>
              </a:rPr>
              <a:t>Two</a:t>
            </a:r>
            <a:r>
              <a:rPr lang="fr-FR" altLang="en-US" sz="2400" dirty="0">
                <a:solidFill>
                  <a:schemeClr val="tx2"/>
                </a:solidFill>
              </a:rPr>
              <a:t> </a:t>
            </a:r>
            <a:r>
              <a:rPr lang="fr-FR" altLang="en-US" sz="2400" dirty="0" err="1">
                <a:solidFill>
                  <a:schemeClr val="tx2"/>
                </a:solidFill>
              </a:rPr>
              <a:t>mechanical</a:t>
            </a:r>
            <a:r>
              <a:rPr lang="fr-FR" altLang="en-US" sz="2400" dirty="0">
                <a:solidFill>
                  <a:schemeClr val="tx2"/>
                </a:solidFill>
              </a:rPr>
              <a:t> </a:t>
            </a:r>
            <a:r>
              <a:rPr lang="fr-FR" altLang="en-US" sz="2400" dirty="0" err="1">
                <a:solidFill>
                  <a:schemeClr val="tx2"/>
                </a:solidFill>
              </a:rPr>
              <a:t>phenomena</a:t>
            </a:r>
            <a:r>
              <a:rPr lang="fr-FR" altLang="en-US" sz="2400" dirty="0">
                <a:solidFill>
                  <a:schemeClr val="tx2"/>
                </a:solidFill>
              </a:rPr>
              <a:t> </a:t>
            </a:r>
            <a:r>
              <a:rPr lang="fr-FR" altLang="en-US" sz="2400" dirty="0" err="1">
                <a:solidFill>
                  <a:schemeClr val="tx2"/>
                </a:solidFill>
              </a:rPr>
              <a:t>generated</a:t>
            </a:r>
            <a:r>
              <a:rPr lang="fr-FR" altLang="en-US" sz="2400" dirty="0">
                <a:solidFill>
                  <a:schemeClr val="tx2"/>
                </a:solidFill>
              </a:rPr>
              <a:t> US:</a:t>
            </a:r>
          </a:p>
          <a:p>
            <a:pPr marL="1276350" lvl="1" indent="-533400">
              <a:buFontTx/>
              <a:buChar char="•"/>
            </a:pPr>
            <a:r>
              <a:rPr lang="fr-FR" altLang="en-US" sz="2000" dirty="0" err="1">
                <a:solidFill>
                  <a:schemeClr val="tx2"/>
                </a:solidFill>
              </a:rPr>
              <a:t>Shocks</a:t>
            </a:r>
            <a:endParaRPr lang="fr-FR" altLang="en-US" sz="2000" dirty="0">
              <a:solidFill>
                <a:schemeClr val="tx2"/>
              </a:solidFill>
            </a:endParaRPr>
          </a:p>
          <a:p>
            <a:pPr marL="1276350" lvl="1" indent="-533400">
              <a:buFontTx/>
              <a:buChar char="•"/>
            </a:pPr>
            <a:r>
              <a:rPr lang="fr-FR" altLang="en-US" sz="2000" dirty="0">
                <a:solidFill>
                  <a:schemeClr val="tx2"/>
                </a:solidFill>
              </a:rPr>
              <a:t>Friction</a:t>
            </a:r>
          </a:p>
          <a:p>
            <a:pPr marL="1276350" lvl="1" indent="-533400">
              <a:buFontTx/>
              <a:buChar char="•"/>
            </a:pPr>
            <a:endParaRPr lang="fr-FR" altLang="en-US" sz="2000" dirty="0"/>
          </a:p>
          <a:p>
            <a:pPr marL="533400" indent="-533400">
              <a:buFontTx/>
              <a:buChar char="•"/>
            </a:pPr>
            <a:r>
              <a:rPr lang="fr-FR" altLang="en-US" sz="2400" dirty="0" err="1">
                <a:solidFill>
                  <a:schemeClr val="tx2"/>
                </a:solidFill>
              </a:rPr>
              <a:t>Several</a:t>
            </a:r>
            <a:r>
              <a:rPr lang="fr-FR" altLang="en-US" sz="2400" dirty="0">
                <a:solidFill>
                  <a:schemeClr val="tx2"/>
                </a:solidFill>
              </a:rPr>
              <a:t> </a:t>
            </a:r>
            <a:r>
              <a:rPr lang="fr-FR" altLang="en-US" sz="2400" dirty="0" err="1">
                <a:solidFill>
                  <a:schemeClr val="tx2"/>
                </a:solidFill>
              </a:rPr>
              <a:t>mechanical</a:t>
            </a:r>
            <a:r>
              <a:rPr lang="fr-FR" altLang="en-US" sz="2400" dirty="0">
                <a:solidFill>
                  <a:schemeClr val="tx2"/>
                </a:solidFill>
              </a:rPr>
              <a:t> applications:</a:t>
            </a:r>
          </a:p>
          <a:p>
            <a:pPr marL="1276350" lvl="1" indent="-533400">
              <a:buFontTx/>
              <a:buChar char="•"/>
            </a:pPr>
            <a:r>
              <a:rPr lang="fr-FR" altLang="en-US" sz="2000" dirty="0" err="1">
                <a:solidFill>
                  <a:schemeClr val="tx2"/>
                </a:solidFill>
              </a:rPr>
              <a:t>Optimization</a:t>
            </a:r>
            <a:r>
              <a:rPr lang="fr-FR" altLang="en-US" sz="2000" dirty="0">
                <a:solidFill>
                  <a:schemeClr val="tx2"/>
                </a:solidFill>
              </a:rPr>
              <a:t> of the </a:t>
            </a:r>
            <a:r>
              <a:rPr lang="fr-FR" altLang="en-US" sz="2000" dirty="0" err="1">
                <a:solidFill>
                  <a:schemeClr val="tx2"/>
                </a:solidFill>
              </a:rPr>
              <a:t>lubrication</a:t>
            </a:r>
            <a:endParaRPr lang="fr-FR" altLang="en-US" sz="2000" dirty="0">
              <a:solidFill>
                <a:schemeClr val="tx2"/>
              </a:solidFill>
            </a:endParaRPr>
          </a:p>
          <a:p>
            <a:pPr marL="1276350" lvl="1" indent="-533400">
              <a:buFontTx/>
              <a:buChar char="•"/>
            </a:pPr>
            <a:r>
              <a:rPr lang="fr-FR" altLang="en-US" sz="2000" dirty="0" err="1">
                <a:solidFill>
                  <a:schemeClr val="tx2"/>
                </a:solidFill>
              </a:rPr>
              <a:t>Bearings</a:t>
            </a:r>
            <a:r>
              <a:rPr lang="fr-FR" altLang="en-US" sz="2000" dirty="0">
                <a:solidFill>
                  <a:schemeClr val="tx2"/>
                </a:solidFill>
              </a:rPr>
              <a:t> </a:t>
            </a:r>
            <a:r>
              <a:rPr lang="fr-FR" altLang="en-US" sz="2000" dirty="0" err="1">
                <a:solidFill>
                  <a:schemeClr val="tx2"/>
                </a:solidFill>
              </a:rPr>
              <a:t>low</a:t>
            </a:r>
            <a:r>
              <a:rPr lang="fr-FR" altLang="en-US" sz="2000" dirty="0">
                <a:solidFill>
                  <a:schemeClr val="tx2"/>
                </a:solidFill>
              </a:rPr>
              <a:t>/high speed</a:t>
            </a:r>
          </a:p>
          <a:p>
            <a:pPr marL="1276350" lvl="1" indent="-533400">
              <a:buFontTx/>
              <a:buChar char="•"/>
            </a:pPr>
            <a:r>
              <a:rPr lang="fr-FR" altLang="en-US" sz="2000" dirty="0" err="1">
                <a:solidFill>
                  <a:schemeClr val="tx2"/>
                </a:solidFill>
              </a:rPr>
              <a:t>Gears</a:t>
            </a:r>
            <a:endParaRPr lang="fr-FR" altLang="en-US" sz="2000" dirty="0">
              <a:solidFill>
                <a:schemeClr val="tx2"/>
              </a:solidFill>
            </a:endParaRPr>
          </a:p>
          <a:p>
            <a:pPr marL="1276350" lvl="1" indent="-533400">
              <a:buFontTx/>
              <a:buChar char="•"/>
            </a:pPr>
            <a:r>
              <a:rPr lang="fr-FR" altLang="en-US" sz="2000" dirty="0" err="1">
                <a:solidFill>
                  <a:schemeClr val="tx2"/>
                </a:solidFill>
              </a:rPr>
              <a:t>Pump</a:t>
            </a:r>
            <a:r>
              <a:rPr lang="fr-FR" altLang="en-US" sz="2000" dirty="0">
                <a:solidFill>
                  <a:schemeClr val="tx2"/>
                </a:solidFill>
              </a:rPr>
              <a:t> cavitation</a:t>
            </a:r>
          </a:p>
        </p:txBody>
      </p:sp>
      <p:sp>
        <p:nvSpPr>
          <p:cNvPr id="7" name="Rectangle 3"/>
          <p:cNvSpPr txBox="1">
            <a:spLocks noChangeArrowheads="1"/>
          </p:cNvSpPr>
          <p:nvPr/>
        </p:nvSpPr>
        <p:spPr bwMode="auto">
          <a:xfrm>
            <a:off x="344488" y="1124744"/>
            <a:ext cx="3165402"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err="1">
                <a:solidFill>
                  <a:schemeClr val="tx2"/>
                </a:solidFill>
                <a:latin typeface="+mn-lt"/>
              </a:rPr>
              <a:t>Theorical</a:t>
            </a:r>
            <a:endParaRPr lang="fr-FR" altLang="en-US" sz="2800" dirty="0">
              <a:solidFill>
                <a:schemeClr val="tx2"/>
              </a:solidFill>
              <a:latin typeface="+mn-lt"/>
            </a:endParaRPr>
          </a:p>
        </p:txBody>
      </p:sp>
    </p:spTree>
    <p:extLst>
      <p:ext uri="{BB962C8B-B14F-4D97-AF65-F5344CB8AC3E}">
        <p14:creationId xmlns:p14="http://schemas.microsoft.com/office/powerpoint/2010/main" val="2083344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Optimization</a:t>
            </a:r>
            <a:r>
              <a:rPr lang="fr-BE" dirty="0"/>
              <a:t> of the </a:t>
            </a:r>
            <a:r>
              <a:rPr lang="fr-BE" dirty="0" err="1"/>
              <a:t>lubrication</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36</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pic>
        <p:nvPicPr>
          <p:cNvPr id="8" name="Picture 2" descr="http://www.leboutte.be/images/catalogue/outillage/pompe-graisse-dfp-4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7947" y="2685421"/>
            <a:ext cx="2652794" cy="197971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a:xfrm>
            <a:off x="2288704" y="3212976"/>
            <a:ext cx="7416800" cy="1224136"/>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en-US" altLang="en-US" sz="2400" dirty="0">
                <a:solidFill>
                  <a:schemeClr val="tx2"/>
                </a:solidFill>
              </a:rPr>
              <a:t>Ultrasound is a </a:t>
            </a:r>
            <a:r>
              <a:rPr lang="en-US" altLang="en-US" sz="2400" b="1" dirty="0">
                <a:solidFill>
                  <a:schemeClr val="tx2"/>
                </a:solidFill>
              </a:rPr>
              <a:t>selective method </a:t>
            </a:r>
            <a:r>
              <a:rPr lang="en-US" altLang="en-US" sz="2400" dirty="0">
                <a:solidFill>
                  <a:schemeClr val="tx2"/>
                </a:solidFill>
              </a:rPr>
              <a:t>highlighting bearing and lubrication failures.</a:t>
            </a:r>
            <a:br>
              <a:rPr lang="en-US" altLang="en-US" sz="2400" dirty="0">
                <a:solidFill>
                  <a:schemeClr val="tx2"/>
                </a:solidFill>
              </a:rPr>
            </a:br>
            <a:endParaRPr lang="fr-FR" altLang="en-US" sz="2000" b="1" dirty="0">
              <a:solidFill>
                <a:schemeClr val="tx2"/>
              </a:solidFill>
            </a:endParaRPr>
          </a:p>
        </p:txBody>
      </p:sp>
    </p:spTree>
    <p:extLst>
      <p:ext uri="{BB962C8B-B14F-4D97-AF65-F5344CB8AC3E}">
        <p14:creationId xmlns:p14="http://schemas.microsoft.com/office/powerpoint/2010/main" val="3703037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Optimization</a:t>
            </a:r>
            <a:r>
              <a:rPr lang="fr-BE" dirty="0"/>
              <a:t> of the </a:t>
            </a:r>
            <a:r>
              <a:rPr lang="fr-BE" dirty="0" err="1"/>
              <a:t>lubrication</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37</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graphicFrame>
        <p:nvGraphicFramePr>
          <p:cNvPr id="7" name="Group 5"/>
          <p:cNvGraphicFramePr>
            <a:graphicFrameLocks/>
          </p:cNvGraphicFramePr>
          <p:nvPr>
            <p:extLst>
              <p:ext uri="{D42A27DB-BD31-4B8C-83A1-F6EECF244321}">
                <p14:modId xmlns:p14="http://schemas.microsoft.com/office/powerpoint/2010/main" val="4224886880"/>
              </p:ext>
            </p:extLst>
          </p:nvPr>
        </p:nvGraphicFramePr>
        <p:xfrm>
          <a:off x="1784648" y="2780928"/>
          <a:ext cx="6301308" cy="1280160"/>
        </p:xfrm>
        <a:graphic>
          <a:graphicData uri="http://schemas.openxmlformats.org/drawingml/2006/table">
            <a:tbl>
              <a:tblPr/>
              <a:tblGrid>
                <a:gridCol w="4140721">
                  <a:extLst>
                    <a:ext uri="{9D8B030D-6E8A-4147-A177-3AD203B41FA5}">
                      <a16:colId xmlns:a16="http://schemas.microsoft.com/office/drawing/2014/main" val="20000"/>
                    </a:ext>
                  </a:extLst>
                </a:gridCol>
                <a:gridCol w="2160587">
                  <a:extLst>
                    <a:ext uri="{9D8B030D-6E8A-4147-A177-3AD203B41FA5}">
                      <a16:colId xmlns:a16="http://schemas.microsoft.com/office/drawing/2014/main" val="20001"/>
                    </a:ext>
                  </a:extLst>
                </a:gridCol>
              </a:tblGrid>
              <a:tr h="5324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1800" kern="1200" noProof="0" dirty="0">
                          <a:solidFill>
                            <a:schemeClr val="bg2">
                              <a:lumMod val="50000"/>
                            </a:schemeClr>
                          </a:solidFill>
                          <a:latin typeface="+mn-lt"/>
                          <a:ea typeface="+mn-ea"/>
                          <a:cs typeface="+mn-cs"/>
                        </a:rPr>
                        <a:t>Mechanical failures are due to improper lubrication.</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noProof="0" dirty="0">
                          <a:ln>
                            <a:noFill/>
                          </a:ln>
                          <a:solidFill>
                            <a:schemeClr val="bg2">
                              <a:lumMod val="50000"/>
                            </a:schemeClr>
                          </a:solidFill>
                          <a:effectLst/>
                          <a:latin typeface="Arial" charset="0"/>
                        </a:rPr>
                        <a:t>60%</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324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lang="en-US" sz="1800" kern="1200" noProof="0" dirty="0">
                          <a:solidFill>
                            <a:srgbClr val="FFC000"/>
                          </a:solidFill>
                          <a:latin typeface="+mn-lt"/>
                          <a:ea typeface="+mn-ea"/>
                          <a:cs typeface="+mn-cs"/>
                        </a:rPr>
                        <a:t>Bearing failures are due to inappropriate lubrication.</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noProof="0" dirty="0">
                          <a:ln>
                            <a:noFill/>
                          </a:ln>
                          <a:solidFill>
                            <a:srgbClr val="FFC000"/>
                          </a:solidFill>
                          <a:effectLst/>
                          <a:latin typeface="Arial" charset="0"/>
                        </a:rPr>
                        <a:t>50%</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1"/>
                  </a:ext>
                </a:extLst>
              </a:tr>
            </a:tbl>
          </a:graphicData>
        </a:graphic>
      </p:graphicFrame>
      <p:sp>
        <p:nvSpPr>
          <p:cNvPr id="8" name="Rectangle 3"/>
          <p:cNvSpPr txBox="1">
            <a:spLocks noChangeArrowheads="1"/>
          </p:cNvSpPr>
          <p:nvPr/>
        </p:nvSpPr>
        <p:spPr bwMode="auto">
          <a:xfrm>
            <a:off x="488504" y="1401196"/>
            <a:ext cx="3165402"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a:solidFill>
                  <a:schemeClr val="tx2"/>
                </a:solidFill>
                <a:latin typeface="+mn-lt"/>
              </a:rPr>
              <a:t>Key figures</a:t>
            </a:r>
          </a:p>
        </p:txBody>
      </p:sp>
    </p:spTree>
    <p:extLst>
      <p:ext uri="{BB962C8B-B14F-4D97-AF65-F5344CB8AC3E}">
        <p14:creationId xmlns:p14="http://schemas.microsoft.com/office/powerpoint/2010/main" val="588573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Optimization</a:t>
            </a:r>
            <a:r>
              <a:rPr lang="fr-BE" dirty="0"/>
              <a:t> of the </a:t>
            </a:r>
            <a:r>
              <a:rPr lang="fr-BE" dirty="0" err="1"/>
              <a:t>lubrication</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38</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8" name="Rectangle 3"/>
          <p:cNvSpPr txBox="1">
            <a:spLocks noChangeArrowheads="1"/>
          </p:cNvSpPr>
          <p:nvPr/>
        </p:nvSpPr>
        <p:spPr>
          <a:xfrm>
            <a:off x="776536" y="2852936"/>
            <a:ext cx="7416800"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en-US" altLang="en-US" sz="2400" dirty="0">
                <a:solidFill>
                  <a:schemeClr val="tx2"/>
                </a:solidFill>
              </a:rPr>
              <a:t>Over greased </a:t>
            </a:r>
          </a:p>
          <a:p>
            <a:pPr marL="533400" indent="-533400">
              <a:buFontTx/>
              <a:buChar char="•"/>
            </a:pPr>
            <a:r>
              <a:rPr lang="en-US" altLang="en-US" sz="2400" dirty="0">
                <a:solidFill>
                  <a:schemeClr val="tx2"/>
                </a:solidFill>
              </a:rPr>
              <a:t>Inadequate lubricant </a:t>
            </a:r>
          </a:p>
          <a:p>
            <a:pPr marL="533400" indent="-533400">
              <a:buFontTx/>
              <a:buChar char="•"/>
            </a:pPr>
            <a:r>
              <a:rPr lang="en-US" altLang="en-US" sz="2400" dirty="0">
                <a:solidFill>
                  <a:schemeClr val="tx2"/>
                </a:solidFill>
              </a:rPr>
              <a:t>Under lubricated </a:t>
            </a:r>
          </a:p>
        </p:txBody>
      </p:sp>
      <p:pic>
        <p:nvPicPr>
          <p:cNvPr id="5122" name="Picture 2" descr="http://www.asm4x4.com/images/prepa/prepa-roul_av-73/Prepa_Roul_Av_Toy7-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3611" y="1881336"/>
            <a:ext cx="4559829" cy="34198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bwMode="auto">
          <a:xfrm>
            <a:off x="344488" y="1124744"/>
            <a:ext cx="6480720"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a:solidFill>
                  <a:schemeClr val="tx2"/>
                </a:solidFill>
                <a:latin typeface="+mn-lt"/>
              </a:rPr>
              <a:t>3 </a:t>
            </a:r>
            <a:r>
              <a:rPr lang="fr-FR" altLang="en-US" sz="2800" dirty="0" err="1">
                <a:solidFill>
                  <a:schemeClr val="tx2"/>
                </a:solidFill>
                <a:latin typeface="+mn-lt"/>
              </a:rPr>
              <a:t>origins</a:t>
            </a:r>
            <a:r>
              <a:rPr lang="fr-FR" altLang="en-US" sz="2800" dirty="0">
                <a:solidFill>
                  <a:schemeClr val="tx2"/>
                </a:solidFill>
                <a:latin typeface="+mn-lt"/>
              </a:rPr>
              <a:t> of the </a:t>
            </a:r>
            <a:r>
              <a:rPr lang="fr-FR" altLang="en-US" sz="2800" dirty="0" err="1">
                <a:solidFill>
                  <a:schemeClr val="tx2"/>
                </a:solidFill>
                <a:latin typeface="+mn-lt"/>
              </a:rPr>
              <a:t>bearing</a:t>
            </a:r>
            <a:r>
              <a:rPr lang="fr-FR" altLang="en-US" sz="2800" dirty="0">
                <a:solidFill>
                  <a:schemeClr val="tx2"/>
                </a:solidFill>
                <a:latin typeface="+mn-lt"/>
              </a:rPr>
              <a:t> </a:t>
            </a:r>
            <a:r>
              <a:rPr lang="fr-FR" altLang="en-US" sz="2800" dirty="0" err="1">
                <a:solidFill>
                  <a:schemeClr val="tx2"/>
                </a:solidFill>
                <a:latin typeface="+mn-lt"/>
              </a:rPr>
              <a:t>failures</a:t>
            </a:r>
            <a:endParaRPr lang="fr-FR" altLang="en-US" sz="2800" dirty="0">
              <a:solidFill>
                <a:schemeClr val="tx2"/>
              </a:solidFill>
              <a:latin typeface="+mn-lt"/>
            </a:endParaRPr>
          </a:p>
        </p:txBody>
      </p:sp>
    </p:spTree>
    <p:extLst>
      <p:ext uri="{BB962C8B-B14F-4D97-AF65-F5344CB8AC3E}">
        <p14:creationId xmlns:p14="http://schemas.microsoft.com/office/powerpoint/2010/main" val="3298794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Optimization</a:t>
            </a:r>
            <a:r>
              <a:rPr lang="fr-BE" dirty="0"/>
              <a:t> of the </a:t>
            </a:r>
            <a:r>
              <a:rPr lang="fr-BE" dirty="0" err="1"/>
              <a:t>lubrication</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39</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6616" y="2684724"/>
            <a:ext cx="5652000" cy="26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graissag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1260" y="3688166"/>
            <a:ext cx="609600" cy="609600"/>
          </a:xfrm>
          <a:prstGeom prst="rect">
            <a:avLst/>
          </a:prstGeom>
        </p:spPr>
      </p:pic>
      <p:sp>
        <p:nvSpPr>
          <p:cNvPr id="8" name="Rectangle 3"/>
          <p:cNvSpPr txBox="1">
            <a:spLocks noChangeArrowheads="1"/>
          </p:cNvSpPr>
          <p:nvPr/>
        </p:nvSpPr>
        <p:spPr bwMode="auto">
          <a:xfrm>
            <a:off x="488504" y="1291920"/>
            <a:ext cx="6480720"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err="1">
                <a:solidFill>
                  <a:schemeClr val="tx2"/>
                </a:solidFill>
                <a:latin typeface="+mn-lt"/>
              </a:rPr>
              <a:t>Example</a:t>
            </a:r>
            <a:r>
              <a:rPr lang="fr-FR" altLang="en-US" sz="2800" dirty="0">
                <a:solidFill>
                  <a:schemeClr val="tx2"/>
                </a:solidFill>
                <a:latin typeface="+mn-lt"/>
              </a:rPr>
              <a:t>: </a:t>
            </a:r>
            <a:r>
              <a:rPr lang="fr-FR" altLang="en-US" sz="2800" dirty="0" err="1">
                <a:solidFill>
                  <a:schemeClr val="tx2"/>
                </a:solidFill>
                <a:latin typeface="+mn-lt"/>
              </a:rPr>
              <a:t>perform</a:t>
            </a:r>
            <a:r>
              <a:rPr lang="fr-FR" altLang="en-US" sz="2800" dirty="0">
                <a:solidFill>
                  <a:schemeClr val="tx2"/>
                </a:solidFill>
                <a:latin typeface="+mn-lt"/>
              </a:rPr>
              <a:t> a </a:t>
            </a:r>
            <a:r>
              <a:rPr lang="fr-FR" altLang="en-US" sz="2800" dirty="0" err="1">
                <a:solidFill>
                  <a:schemeClr val="tx2"/>
                </a:solidFill>
                <a:latin typeface="+mn-lt"/>
              </a:rPr>
              <a:t>bearing</a:t>
            </a:r>
            <a:r>
              <a:rPr lang="fr-FR" altLang="en-US" sz="2800" dirty="0">
                <a:solidFill>
                  <a:schemeClr val="tx2"/>
                </a:solidFill>
                <a:latin typeface="+mn-lt"/>
              </a:rPr>
              <a:t> lubrification</a:t>
            </a:r>
          </a:p>
        </p:txBody>
      </p:sp>
    </p:spTree>
    <p:extLst>
      <p:ext uri="{BB962C8B-B14F-4D97-AF65-F5344CB8AC3E}">
        <p14:creationId xmlns:p14="http://schemas.microsoft.com/office/powerpoint/2010/main" val="837290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Caracteristic</a:t>
            </a:r>
            <a:r>
              <a:rPr lang="fr-BE" dirty="0"/>
              <a:t> of </a:t>
            </a:r>
            <a:r>
              <a:rPr lang="fr-BE" dirty="0" err="1"/>
              <a:t>ultrasound</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4</a:t>
            </a:fld>
            <a:endParaRPr lang="fr-BE"/>
          </a:p>
        </p:txBody>
      </p:sp>
      <p:pic>
        <p:nvPicPr>
          <p:cNvPr id="4" name="Picture 4" descr="Image52c_nosat3_n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3023" y="3291779"/>
            <a:ext cx="2268000" cy="194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mage52a_nosat1_n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9376" y="3284984"/>
            <a:ext cx="2268000" cy="194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90665" y="1980120"/>
            <a:ext cx="3437736" cy="1200329"/>
          </a:xfrm>
          <a:prstGeom prst="rect">
            <a:avLst/>
          </a:prstGeom>
          <a:noFill/>
        </p:spPr>
        <p:txBody>
          <a:bodyPr wrap="none" rtlCol="0">
            <a:spAutoFit/>
          </a:bodyPr>
          <a:lstStyle/>
          <a:p>
            <a:pPr algn="ctr"/>
            <a:r>
              <a:rPr lang="fr-BE" b="1" dirty="0" err="1">
                <a:solidFill>
                  <a:schemeClr val="bg2">
                    <a:lumMod val="50000"/>
                  </a:schemeClr>
                </a:solidFill>
              </a:rPr>
              <a:t>Ultrasound</a:t>
            </a:r>
            <a:r>
              <a:rPr lang="fr-BE" b="1" dirty="0">
                <a:solidFill>
                  <a:schemeClr val="bg2">
                    <a:lumMod val="50000"/>
                  </a:schemeClr>
                </a:solidFill>
              </a:rPr>
              <a:t> </a:t>
            </a:r>
            <a:r>
              <a:rPr lang="fr-BE" dirty="0">
                <a:solidFill>
                  <a:schemeClr val="bg2">
                    <a:lumMod val="50000"/>
                  </a:schemeClr>
                </a:solidFill>
              </a:rPr>
              <a:t>: </a:t>
            </a:r>
            <a:r>
              <a:rPr lang="fr-BE" dirty="0" err="1">
                <a:solidFill>
                  <a:schemeClr val="bg2">
                    <a:lumMod val="50000"/>
                  </a:schemeClr>
                </a:solidFill>
              </a:rPr>
              <a:t>concentrated</a:t>
            </a:r>
            <a:r>
              <a:rPr lang="fr-BE" dirty="0">
                <a:solidFill>
                  <a:schemeClr val="bg2">
                    <a:lumMod val="50000"/>
                  </a:schemeClr>
                </a:solidFill>
              </a:rPr>
              <a:t> </a:t>
            </a:r>
            <a:r>
              <a:rPr lang="fr-BE" dirty="0" err="1">
                <a:solidFill>
                  <a:schemeClr val="bg2">
                    <a:lumMod val="50000"/>
                  </a:schemeClr>
                </a:solidFill>
              </a:rPr>
              <a:t>energy</a:t>
            </a:r>
            <a:br>
              <a:rPr lang="fr-BE" dirty="0">
                <a:solidFill>
                  <a:schemeClr val="bg2">
                    <a:lumMod val="50000"/>
                  </a:schemeClr>
                </a:solidFill>
              </a:rPr>
            </a:br>
            <a:r>
              <a:rPr lang="fr-BE" dirty="0" err="1">
                <a:solidFill>
                  <a:schemeClr val="bg2">
                    <a:lumMod val="50000"/>
                  </a:schemeClr>
                </a:solidFill>
              </a:rPr>
              <a:t>around</a:t>
            </a:r>
            <a:r>
              <a:rPr lang="fr-BE" dirty="0">
                <a:solidFill>
                  <a:schemeClr val="bg2">
                    <a:lumMod val="50000"/>
                  </a:schemeClr>
                </a:solidFill>
              </a:rPr>
              <a:t> the propagation of the axis</a:t>
            </a:r>
            <a:br>
              <a:rPr lang="fr-BE" dirty="0">
                <a:solidFill>
                  <a:schemeClr val="bg2">
                    <a:lumMod val="50000"/>
                  </a:schemeClr>
                </a:solidFill>
              </a:rPr>
            </a:br>
            <a:r>
              <a:rPr lang="fr-BE" dirty="0">
                <a:solidFill>
                  <a:schemeClr val="bg2">
                    <a:lumMod val="50000"/>
                  </a:schemeClr>
                </a:solidFill>
              </a:rPr>
              <a:t>=&gt; </a:t>
            </a:r>
            <a:r>
              <a:rPr lang="fr-BE" b="1" dirty="0" err="1">
                <a:solidFill>
                  <a:schemeClr val="bg2">
                    <a:lumMod val="50000"/>
                  </a:schemeClr>
                </a:solidFill>
              </a:rPr>
              <a:t>Directionals</a:t>
            </a:r>
            <a:r>
              <a:rPr lang="fr-BE" b="1" dirty="0">
                <a:solidFill>
                  <a:srgbClr val="003399"/>
                </a:solidFill>
              </a:rPr>
              <a:t>.</a:t>
            </a:r>
          </a:p>
          <a:p>
            <a:pPr algn="ctr"/>
            <a:endParaRPr lang="fr-BE" dirty="0"/>
          </a:p>
        </p:txBody>
      </p:sp>
      <p:sp>
        <p:nvSpPr>
          <p:cNvPr id="7" name="TextBox 6"/>
          <p:cNvSpPr txBox="1"/>
          <p:nvPr/>
        </p:nvSpPr>
        <p:spPr>
          <a:xfrm>
            <a:off x="5530369" y="1980121"/>
            <a:ext cx="3434017" cy="1200329"/>
          </a:xfrm>
          <a:prstGeom prst="rect">
            <a:avLst/>
          </a:prstGeom>
          <a:noFill/>
        </p:spPr>
        <p:txBody>
          <a:bodyPr wrap="none" rtlCol="0">
            <a:spAutoFit/>
          </a:bodyPr>
          <a:lstStyle/>
          <a:p>
            <a:pPr algn="ctr"/>
            <a:r>
              <a:rPr lang="fr-BE" b="1" dirty="0">
                <a:solidFill>
                  <a:schemeClr val="bg2">
                    <a:lumMod val="50000"/>
                  </a:schemeClr>
                </a:solidFill>
              </a:rPr>
              <a:t>Sound </a:t>
            </a:r>
            <a:r>
              <a:rPr lang="fr-BE" dirty="0">
                <a:solidFill>
                  <a:schemeClr val="bg2">
                    <a:lumMod val="50000"/>
                  </a:schemeClr>
                </a:solidFill>
              </a:rPr>
              <a:t>: </a:t>
            </a:r>
            <a:r>
              <a:rPr lang="fr-BE" dirty="0" err="1">
                <a:solidFill>
                  <a:schemeClr val="bg2">
                    <a:lumMod val="50000"/>
                  </a:schemeClr>
                </a:solidFill>
              </a:rPr>
              <a:t>energy</a:t>
            </a:r>
            <a:r>
              <a:rPr lang="fr-BE" dirty="0">
                <a:solidFill>
                  <a:schemeClr val="bg2">
                    <a:lumMod val="50000"/>
                  </a:schemeClr>
                </a:solidFill>
              </a:rPr>
              <a:t> </a:t>
            </a:r>
            <a:r>
              <a:rPr lang="fr-BE" dirty="0" err="1">
                <a:solidFill>
                  <a:schemeClr val="bg2">
                    <a:lumMod val="50000"/>
                  </a:schemeClr>
                </a:solidFill>
              </a:rPr>
              <a:t>dispersed</a:t>
            </a:r>
            <a:br>
              <a:rPr lang="fr-BE" dirty="0">
                <a:solidFill>
                  <a:schemeClr val="bg2">
                    <a:lumMod val="50000"/>
                  </a:schemeClr>
                </a:solidFill>
              </a:rPr>
            </a:br>
            <a:r>
              <a:rPr lang="en-US" dirty="0">
                <a:solidFill>
                  <a:schemeClr val="bg2">
                    <a:lumMod val="50000"/>
                  </a:schemeClr>
                </a:solidFill>
              </a:rPr>
              <a:t>around the propagation of the axis</a:t>
            </a:r>
            <a:br>
              <a:rPr lang="fr-BE" dirty="0">
                <a:solidFill>
                  <a:schemeClr val="bg2">
                    <a:lumMod val="50000"/>
                  </a:schemeClr>
                </a:solidFill>
              </a:rPr>
            </a:br>
            <a:r>
              <a:rPr lang="fr-BE" dirty="0">
                <a:solidFill>
                  <a:schemeClr val="bg2">
                    <a:lumMod val="50000"/>
                  </a:schemeClr>
                </a:solidFill>
              </a:rPr>
              <a:t>=&gt; </a:t>
            </a:r>
            <a:r>
              <a:rPr lang="fr-BE" b="1" dirty="0" err="1">
                <a:solidFill>
                  <a:schemeClr val="bg2">
                    <a:lumMod val="50000"/>
                  </a:schemeClr>
                </a:solidFill>
              </a:rPr>
              <a:t>Multidirectionals</a:t>
            </a:r>
            <a:r>
              <a:rPr lang="fr-BE" b="1" dirty="0">
                <a:solidFill>
                  <a:schemeClr val="bg2">
                    <a:lumMod val="50000"/>
                  </a:schemeClr>
                </a:solidFill>
              </a:rPr>
              <a:t>.</a:t>
            </a:r>
            <a:endParaRPr lang="fr-FR" b="1" dirty="0">
              <a:solidFill>
                <a:schemeClr val="bg2">
                  <a:lumMod val="50000"/>
                </a:schemeClr>
              </a:solidFill>
            </a:endParaRPr>
          </a:p>
          <a:p>
            <a:pPr algn="ctr"/>
            <a:endParaRPr lang="fr-BE" dirty="0"/>
          </a:p>
        </p:txBody>
      </p:sp>
    </p:spTree>
    <p:extLst>
      <p:ext uri="{BB962C8B-B14F-4D97-AF65-F5344CB8AC3E}">
        <p14:creationId xmlns:p14="http://schemas.microsoft.com/office/powerpoint/2010/main" val="3646565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Optimization</a:t>
            </a:r>
            <a:r>
              <a:rPr lang="fr-BE" dirty="0"/>
              <a:t> of the </a:t>
            </a:r>
            <a:r>
              <a:rPr lang="fr-BE" dirty="0" err="1"/>
              <a:t>lubrication</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40</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8" name="Rectangle 3"/>
          <p:cNvSpPr txBox="1">
            <a:spLocks noChangeArrowheads="1"/>
          </p:cNvSpPr>
          <p:nvPr/>
        </p:nvSpPr>
        <p:spPr>
          <a:xfrm>
            <a:off x="1712640" y="2492896"/>
            <a:ext cx="7416800"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en-US" altLang="en-US" sz="2400" dirty="0">
                <a:solidFill>
                  <a:schemeClr val="tx2"/>
                </a:solidFill>
              </a:rPr>
              <a:t>Must be re-lubricate?</a:t>
            </a:r>
          </a:p>
          <a:p>
            <a:pPr marL="533400" indent="-533400">
              <a:buFontTx/>
              <a:buChar char="•"/>
            </a:pPr>
            <a:r>
              <a:rPr lang="en-US" altLang="en-US" sz="2400" dirty="0">
                <a:solidFill>
                  <a:schemeClr val="tx2"/>
                </a:solidFill>
              </a:rPr>
              <a:t>Which quantity?</a:t>
            </a:r>
          </a:p>
          <a:p>
            <a:pPr marL="533400" indent="-533400">
              <a:buFontTx/>
              <a:buChar char="•"/>
            </a:pPr>
            <a:r>
              <a:rPr lang="en-US" altLang="en-US" sz="2400" dirty="0">
                <a:solidFill>
                  <a:schemeClr val="tx2"/>
                </a:solidFill>
              </a:rPr>
              <a:t>What is the periodicity of re-lubrication?</a:t>
            </a:r>
          </a:p>
        </p:txBody>
      </p:sp>
      <p:sp>
        <p:nvSpPr>
          <p:cNvPr id="7" name="Rectangle 3"/>
          <p:cNvSpPr txBox="1">
            <a:spLocks noChangeArrowheads="1"/>
          </p:cNvSpPr>
          <p:nvPr/>
        </p:nvSpPr>
        <p:spPr bwMode="auto">
          <a:xfrm>
            <a:off x="488504" y="1291920"/>
            <a:ext cx="8496944"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en-US" altLang="en-US" sz="2800" dirty="0">
                <a:solidFill>
                  <a:schemeClr val="tx2"/>
                </a:solidFill>
                <a:latin typeface="+mn-lt"/>
              </a:rPr>
              <a:t>Ultrasound answers the 3 problems posed by lubrication:</a:t>
            </a:r>
            <a:br>
              <a:rPr lang="en-US" altLang="en-US" sz="2800" dirty="0">
                <a:solidFill>
                  <a:schemeClr val="tx2"/>
                </a:solidFill>
                <a:latin typeface="+mn-lt"/>
              </a:rPr>
            </a:br>
            <a:endParaRPr lang="fr-FR" altLang="en-US" sz="2800" dirty="0">
              <a:solidFill>
                <a:schemeClr val="tx2"/>
              </a:solidFill>
              <a:latin typeface="+mn-lt"/>
            </a:endParaRPr>
          </a:p>
        </p:txBody>
      </p:sp>
      <p:pic>
        <p:nvPicPr>
          <p:cNvPr id="4098"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656" y="4149080"/>
            <a:ext cx="2016224" cy="20162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681" y="4295650"/>
            <a:ext cx="2376264" cy="1736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908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Optimization</a:t>
            </a:r>
            <a:r>
              <a:rPr lang="fr-BE" dirty="0"/>
              <a:t> of the </a:t>
            </a:r>
            <a:r>
              <a:rPr lang="fr-BE" dirty="0" err="1"/>
              <a:t>lubrication</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41</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graphicFrame>
        <p:nvGraphicFramePr>
          <p:cNvPr id="7" name="Table 6"/>
          <p:cNvGraphicFramePr>
            <a:graphicFrameLocks noGrp="1"/>
          </p:cNvGraphicFramePr>
          <p:nvPr>
            <p:extLst>
              <p:ext uri="{D42A27DB-BD31-4B8C-83A1-F6EECF244321}">
                <p14:modId xmlns:p14="http://schemas.microsoft.com/office/powerpoint/2010/main" val="3879620615"/>
              </p:ext>
            </p:extLst>
          </p:nvPr>
        </p:nvGraphicFramePr>
        <p:xfrm>
          <a:off x="5758114" y="1443171"/>
          <a:ext cx="3803397" cy="1651300"/>
        </p:xfrm>
        <a:graphic>
          <a:graphicData uri="http://schemas.openxmlformats.org/drawingml/2006/table">
            <a:tbl>
              <a:tblPr firstRow="1" firstCol="1" bandRow="1"/>
              <a:tblGrid>
                <a:gridCol w="1267799">
                  <a:extLst>
                    <a:ext uri="{9D8B030D-6E8A-4147-A177-3AD203B41FA5}">
                      <a16:colId xmlns:a16="http://schemas.microsoft.com/office/drawing/2014/main" val="20000"/>
                    </a:ext>
                  </a:extLst>
                </a:gridCol>
                <a:gridCol w="1267799">
                  <a:extLst>
                    <a:ext uri="{9D8B030D-6E8A-4147-A177-3AD203B41FA5}">
                      <a16:colId xmlns:a16="http://schemas.microsoft.com/office/drawing/2014/main" val="20001"/>
                    </a:ext>
                  </a:extLst>
                </a:gridCol>
                <a:gridCol w="1267799">
                  <a:extLst>
                    <a:ext uri="{9D8B030D-6E8A-4147-A177-3AD203B41FA5}">
                      <a16:colId xmlns:a16="http://schemas.microsoft.com/office/drawing/2014/main" val="20002"/>
                    </a:ext>
                  </a:extLst>
                </a:gridCol>
              </a:tblGrid>
              <a:tr h="480826">
                <a:tc gridSpan="3">
                  <a:txBody>
                    <a:bodyPr/>
                    <a:lstStyle/>
                    <a:p>
                      <a:pPr algn="ctr">
                        <a:spcAft>
                          <a:spcPts val="600"/>
                        </a:spcAft>
                      </a:pPr>
                      <a:r>
                        <a:rPr lang="en-US" sz="1100" b="1" baseline="0" dirty="0">
                          <a:solidFill>
                            <a:srgbClr val="FFC000"/>
                          </a:solidFill>
                          <a:effectLst/>
                          <a:latin typeface="Calibri"/>
                          <a:ea typeface="Times New Roman"/>
                        </a:rPr>
                        <a:t>ULTRASOUND MEASUREMENTS </a:t>
                      </a:r>
                    </a:p>
                    <a:p>
                      <a:pPr algn="ctr">
                        <a:spcAft>
                          <a:spcPts val="600"/>
                        </a:spcAft>
                      </a:pPr>
                      <a:r>
                        <a:rPr lang="en-US" sz="1100" b="1" baseline="0" dirty="0">
                          <a:solidFill>
                            <a:srgbClr val="FFC000"/>
                          </a:solidFill>
                          <a:effectLst/>
                          <a:latin typeface="Calibri"/>
                          <a:ea typeface="Times New Roman"/>
                        </a:rPr>
                        <a:t>BEARING PULLEY SIDE</a:t>
                      </a:r>
                      <a:endParaRPr lang="fr-BE" sz="1200" dirty="0">
                        <a:solidFill>
                          <a:srgbClr val="FFC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hMerge="1">
                  <a:txBody>
                    <a:bodyPr/>
                    <a:lstStyle/>
                    <a:p>
                      <a:endParaRPr lang="fr-BE"/>
                    </a:p>
                  </a:txBody>
                  <a:tcPr/>
                </a:tc>
                <a:tc hMerge="1">
                  <a:txBody>
                    <a:bodyPr/>
                    <a:lstStyle/>
                    <a:p>
                      <a:pPr algn="ctr">
                        <a:spcAft>
                          <a:spcPts val="600"/>
                        </a:spcAft>
                      </a:pPr>
                      <a:endParaRPr lang="fr-B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59748">
                <a:tc>
                  <a:txBody>
                    <a:bodyPr/>
                    <a:lstStyle/>
                    <a:p>
                      <a:pPr algn="ctr">
                        <a:spcAft>
                          <a:spcPts val="600"/>
                        </a:spcAft>
                      </a:pPr>
                      <a:r>
                        <a:rPr lang="en-US" sz="1100" b="1" dirty="0">
                          <a:solidFill>
                            <a:schemeClr val="tx1"/>
                          </a:solidFill>
                          <a:effectLst/>
                          <a:latin typeface="Calibri"/>
                          <a:ea typeface="Times New Roman"/>
                        </a:rPr>
                        <a:t>dB µV</a:t>
                      </a:r>
                      <a:endParaRPr lang="fr-BE" sz="1200" b="1" dirty="0">
                        <a:solidFill>
                          <a:schemeClr val="tx1"/>
                        </a:solidFill>
                        <a:effectLst/>
                        <a:latin typeface="Times New Roman"/>
                        <a:ea typeface="Times New Roman"/>
                      </a:endParaRPr>
                    </a:p>
                    <a:p>
                      <a:pPr algn="ctr">
                        <a:spcAft>
                          <a:spcPts val="600"/>
                        </a:spcAft>
                      </a:pPr>
                      <a:r>
                        <a:rPr lang="en-US" sz="1100" b="1" dirty="0">
                          <a:solidFill>
                            <a:schemeClr val="tx1"/>
                          </a:solidFill>
                          <a:effectLst/>
                          <a:latin typeface="Calibri"/>
                          <a:ea typeface="Times New Roman"/>
                        </a:rPr>
                        <a:t>RMS </a:t>
                      </a:r>
                      <a:endParaRPr lang="fr-BE" sz="1200" b="1"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600"/>
                        </a:spcAft>
                      </a:pPr>
                      <a:r>
                        <a:rPr lang="en-US" sz="1100" b="1" dirty="0">
                          <a:solidFill>
                            <a:schemeClr val="tx1"/>
                          </a:solidFill>
                          <a:effectLst/>
                          <a:latin typeface="Calibri"/>
                          <a:ea typeface="Times New Roman"/>
                        </a:rPr>
                        <a:t>dB µV</a:t>
                      </a:r>
                      <a:endParaRPr lang="fr-BE" sz="1200" b="1" dirty="0">
                        <a:solidFill>
                          <a:schemeClr val="tx1"/>
                        </a:solidFill>
                        <a:effectLst/>
                        <a:latin typeface="Times New Roman"/>
                        <a:ea typeface="Times New Roman"/>
                      </a:endParaRPr>
                    </a:p>
                    <a:p>
                      <a:pPr algn="ctr">
                        <a:spcAft>
                          <a:spcPts val="600"/>
                        </a:spcAft>
                      </a:pPr>
                      <a:r>
                        <a:rPr lang="en-US" sz="1100" b="1" dirty="0">
                          <a:solidFill>
                            <a:schemeClr val="tx1"/>
                          </a:solidFill>
                          <a:effectLst/>
                          <a:latin typeface="Calibri"/>
                          <a:ea typeface="Times New Roman"/>
                        </a:rPr>
                        <a:t>Peak</a:t>
                      </a:r>
                      <a:endParaRPr lang="fr-BE" sz="1200" b="1"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latinLnBrk="0" hangingPunct="1">
                        <a:spcAft>
                          <a:spcPts val="600"/>
                        </a:spcAft>
                      </a:pPr>
                      <a:r>
                        <a:rPr lang="fr-BE" sz="1100" b="1" kern="1200" dirty="0">
                          <a:solidFill>
                            <a:schemeClr val="tx1"/>
                          </a:solidFill>
                          <a:effectLst/>
                          <a:latin typeface="Calibri"/>
                          <a:ea typeface="Times New Roman"/>
                          <a:cs typeface="+mn-cs"/>
                        </a:rPr>
                        <a:t>Actions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255363">
                <a:tc>
                  <a:txBody>
                    <a:bodyPr/>
                    <a:lstStyle/>
                    <a:p>
                      <a:pPr algn="ctr">
                        <a:spcAft>
                          <a:spcPts val="600"/>
                        </a:spcAft>
                      </a:pPr>
                      <a:r>
                        <a:rPr lang="en-US" sz="1100" b="1" dirty="0">
                          <a:effectLst/>
                          <a:latin typeface="Calibri"/>
                          <a:ea typeface="Times New Roman"/>
                        </a:rPr>
                        <a:t>54,1</a:t>
                      </a:r>
                      <a:endParaRPr lang="fr-BE"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600"/>
                        </a:spcAft>
                      </a:pPr>
                      <a:r>
                        <a:rPr lang="en-US" sz="1100" b="1" dirty="0">
                          <a:effectLst/>
                          <a:latin typeface="Calibri"/>
                          <a:ea typeface="Times New Roman"/>
                        </a:rPr>
                        <a:t>75,4</a:t>
                      </a:r>
                      <a:endParaRPr lang="fr-BE"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600"/>
                        </a:spcAft>
                      </a:pPr>
                      <a:r>
                        <a:rPr lang="fr-BE" sz="1100" kern="1200" dirty="0" err="1">
                          <a:solidFill>
                            <a:schemeClr val="tx1"/>
                          </a:solidFill>
                          <a:effectLst/>
                          <a:latin typeface="Calibri"/>
                          <a:ea typeface="Times New Roman"/>
                          <a:cs typeface="+mn-cs"/>
                        </a:rPr>
                        <a:t>Before</a:t>
                      </a:r>
                      <a:r>
                        <a:rPr lang="fr-BE" sz="1100" kern="1200" dirty="0">
                          <a:solidFill>
                            <a:schemeClr val="tx1"/>
                          </a:solidFill>
                          <a:effectLst/>
                          <a:latin typeface="Calibri"/>
                          <a:ea typeface="Times New Roman"/>
                          <a:cs typeface="+mn-cs"/>
                        </a:rPr>
                        <a:t> </a:t>
                      </a:r>
                      <a:r>
                        <a:rPr lang="fr-BE" sz="1100" kern="1200" dirty="0" err="1">
                          <a:solidFill>
                            <a:schemeClr val="tx1"/>
                          </a:solidFill>
                          <a:effectLst/>
                          <a:latin typeface="Calibri"/>
                          <a:ea typeface="Times New Roman"/>
                          <a:cs typeface="+mn-cs"/>
                        </a:rPr>
                        <a:t>lubrication</a:t>
                      </a:r>
                      <a:endParaRPr lang="fr-BE" sz="1100"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255363">
                <a:tc>
                  <a:txBody>
                    <a:bodyPr/>
                    <a:lstStyle/>
                    <a:p>
                      <a:pPr algn="ctr">
                        <a:spcAft>
                          <a:spcPts val="600"/>
                        </a:spcAft>
                      </a:pPr>
                      <a:r>
                        <a:rPr lang="fr-BE" sz="1100" b="1" kern="1200" dirty="0">
                          <a:solidFill>
                            <a:schemeClr val="tx1"/>
                          </a:solidFill>
                          <a:effectLst/>
                          <a:latin typeface="Calibri"/>
                          <a:ea typeface="Times New Roman"/>
                          <a:cs typeface="+mn-cs"/>
                        </a:rPr>
                        <a:t>37,9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600"/>
                        </a:spcAft>
                      </a:pPr>
                      <a:r>
                        <a:rPr lang="fr-BE" sz="1100" b="1" kern="1200" dirty="0">
                          <a:solidFill>
                            <a:schemeClr val="tx1"/>
                          </a:solidFill>
                          <a:effectLst/>
                          <a:latin typeface="Calibri"/>
                          <a:ea typeface="Times New Roman"/>
                          <a:cs typeface="+mn-cs"/>
                        </a:rPr>
                        <a:t>53,4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600"/>
                        </a:spcAft>
                      </a:pPr>
                      <a:r>
                        <a:rPr lang="fr-BE" sz="1100" b="1" kern="1200" dirty="0" err="1">
                          <a:solidFill>
                            <a:schemeClr val="tx1"/>
                          </a:solidFill>
                          <a:effectLst/>
                          <a:latin typeface="Calibri"/>
                          <a:ea typeface="Times New Roman"/>
                          <a:cs typeface="+mn-cs"/>
                        </a:rPr>
                        <a:t>After</a:t>
                      </a:r>
                      <a:r>
                        <a:rPr lang="fr-BE" sz="1100" b="1" kern="1200" baseline="0" dirty="0">
                          <a:solidFill>
                            <a:schemeClr val="tx1"/>
                          </a:solidFill>
                          <a:effectLst/>
                          <a:latin typeface="Calibri"/>
                          <a:ea typeface="Times New Roman"/>
                          <a:cs typeface="+mn-cs"/>
                        </a:rPr>
                        <a:t> </a:t>
                      </a:r>
                      <a:r>
                        <a:rPr lang="fr-BE" sz="1100" b="1" kern="1200" baseline="0" dirty="0" err="1">
                          <a:solidFill>
                            <a:schemeClr val="tx1"/>
                          </a:solidFill>
                          <a:effectLst/>
                          <a:latin typeface="Calibri"/>
                          <a:ea typeface="Times New Roman"/>
                          <a:cs typeface="+mn-cs"/>
                        </a:rPr>
                        <a:t>lubrication</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bl>
          </a:graphicData>
        </a:graphic>
      </p:graphicFrame>
      <p:grpSp>
        <p:nvGrpSpPr>
          <p:cNvPr id="9" name="Group 8"/>
          <p:cNvGrpSpPr/>
          <p:nvPr/>
        </p:nvGrpSpPr>
        <p:grpSpPr>
          <a:xfrm>
            <a:off x="6260696" y="3613666"/>
            <a:ext cx="2673259" cy="2407622"/>
            <a:chOff x="5995335" y="3946938"/>
            <a:chExt cx="2673259" cy="2407622"/>
          </a:xfrm>
        </p:grpSpPr>
        <p:sp>
          <p:nvSpPr>
            <p:cNvPr id="10" name="TextBox 9"/>
            <p:cNvSpPr txBox="1"/>
            <p:nvPr/>
          </p:nvSpPr>
          <p:spPr>
            <a:xfrm>
              <a:off x="7856077" y="3963816"/>
              <a:ext cx="786080" cy="276999"/>
            </a:xfrm>
            <a:prstGeom prst="rect">
              <a:avLst/>
            </a:prstGeom>
            <a:noFill/>
          </p:spPr>
          <p:txBody>
            <a:bodyPr wrap="square" rtlCol="0">
              <a:spAutoFit/>
            </a:bodyPr>
            <a:lstStyle/>
            <a:p>
              <a:r>
                <a:rPr lang="fr-BE" sz="1200" b="1" dirty="0">
                  <a:solidFill>
                    <a:prstClr val="black"/>
                  </a:solidFill>
                </a:rPr>
                <a:t>Palier CA</a:t>
              </a:r>
            </a:p>
          </p:txBody>
        </p:sp>
        <p:pic>
          <p:nvPicPr>
            <p:cNvPr id="11" name="il_fi" descr="http://www.acd-ingenierie.com/uploads/news/images/VENTILO/TRc.jpg"/>
            <p:cNvPicPr/>
            <p:nvPr/>
          </p:nvPicPr>
          <p:blipFill>
            <a:blip r:embed="rId6">
              <a:extLst>
                <a:ext uri="{28A0092B-C50C-407E-A947-70E740481C1C}">
                  <a14:useLocalDpi xmlns:a14="http://schemas.microsoft.com/office/drawing/2010/main" val="0"/>
                </a:ext>
              </a:extLst>
            </a:blip>
            <a:srcRect/>
            <a:stretch>
              <a:fillRect/>
            </a:stretch>
          </p:blipFill>
          <p:spPr bwMode="auto">
            <a:xfrm>
              <a:off x="5995335" y="3946938"/>
              <a:ext cx="2646822" cy="2407622"/>
            </a:xfrm>
            <a:prstGeom prst="rect">
              <a:avLst/>
            </a:prstGeom>
            <a:noFill/>
            <a:ln>
              <a:noFill/>
            </a:ln>
          </p:spPr>
        </p:pic>
        <p:cxnSp>
          <p:nvCxnSpPr>
            <p:cNvPr id="12" name="Straight Arrow Connector 11"/>
            <p:cNvCxnSpPr/>
            <p:nvPr/>
          </p:nvCxnSpPr>
          <p:spPr>
            <a:xfrm flipH="1">
              <a:off x="7619601" y="4365104"/>
              <a:ext cx="318482" cy="3997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66865" y="3963816"/>
              <a:ext cx="901729" cy="461665"/>
            </a:xfrm>
            <a:prstGeom prst="rect">
              <a:avLst/>
            </a:prstGeom>
            <a:noFill/>
          </p:spPr>
          <p:txBody>
            <a:bodyPr wrap="square" rtlCol="0">
              <a:spAutoFit/>
            </a:bodyPr>
            <a:lstStyle/>
            <a:p>
              <a:pPr algn="ctr"/>
              <a:r>
                <a:rPr lang="fr-BE" sz="1200" b="1" dirty="0" err="1">
                  <a:solidFill>
                    <a:prstClr val="black"/>
                  </a:solidFill>
                </a:rPr>
                <a:t>Bearing</a:t>
              </a:r>
              <a:r>
                <a:rPr lang="fr-BE" sz="1200" b="1" dirty="0">
                  <a:solidFill>
                    <a:prstClr val="black"/>
                  </a:solidFill>
                </a:rPr>
                <a:t> </a:t>
              </a:r>
              <a:r>
                <a:rPr lang="fr-BE" sz="1200" b="1" dirty="0" err="1">
                  <a:solidFill>
                    <a:prstClr val="black"/>
                  </a:solidFill>
                </a:rPr>
                <a:t>Pulley</a:t>
              </a:r>
              <a:r>
                <a:rPr lang="fr-BE" sz="1200" b="1" dirty="0">
                  <a:solidFill>
                    <a:prstClr val="black"/>
                  </a:solidFill>
                </a:rPr>
                <a:t> </a:t>
              </a:r>
              <a:r>
                <a:rPr lang="fr-BE" sz="1200" b="1" dirty="0" err="1">
                  <a:solidFill>
                    <a:prstClr val="black"/>
                  </a:solidFill>
                </a:rPr>
                <a:t>side</a:t>
              </a:r>
              <a:endParaRPr lang="fr-BE" sz="1200" b="1" dirty="0">
                <a:solidFill>
                  <a:prstClr val="black"/>
                </a:solidFill>
              </a:endParaRPr>
            </a:p>
          </p:txBody>
        </p:sp>
      </p:grpSp>
      <p:pic>
        <p:nvPicPr>
          <p:cNvPr id="14" name="Picture 2" descr="J:\SDT SAUVEGARDE\Rapport de mesures ultrasonores\Mesures globales - Ventilateur secondaire.e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352" y="1443170"/>
            <a:ext cx="4997688" cy="2166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J:\SDT SAUVEGARDE\Rapport de mesures ultrasonores\NOVERGIE SUEZ - VEDENE 84\Palier Côté Poulie - Avant Graissage.em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926" y="5077953"/>
            <a:ext cx="4989114" cy="947138"/>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p:cNvSpPr/>
          <p:nvPr/>
        </p:nvSpPr>
        <p:spPr>
          <a:xfrm>
            <a:off x="389831" y="5229200"/>
            <a:ext cx="4842848" cy="392409"/>
          </a:xfrm>
          <a:prstGeom prst="ellipse">
            <a:avLst/>
          </a:prstGeom>
          <a:noFill/>
          <a:ln>
            <a:solidFill>
              <a:srgbClr val="FF0000"/>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pic>
        <p:nvPicPr>
          <p:cNvPr id="19" name="Palier Côté Poulie - Avant Graissag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59813" y="5401019"/>
            <a:ext cx="301005" cy="301005"/>
          </a:xfrm>
          <a:prstGeom prst="rect">
            <a:avLst/>
          </a:prstGeom>
        </p:spPr>
      </p:pic>
      <p:pic>
        <p:nvPicPr>
          <p:cNvPr id="20" name="Picture 6" descr="J:\SDT SAUVEGARDE\Rapport de mesures ultrasonores\NOVERGIE SUEZ - VEDENE 84\Palier Côté Poulie - Après Graissage.em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529" y="3811378"/>
            <a:ext cx="5004511" cy="1157811"/>
          </a:xfrm>
          <a:prstGeom prst="rect">
            <a:avLst/>
          </a:prstGeom>
          <a:noFill/>
          <a:extLst>
            <a:ext uri="{909E8E84-426E-40DD-AFC4-6F175D3DCCD1}">
              <a14:hiddenFill xmlns:a14="http://schemas.microsoft.com/office/drawing/2010/main">
                <a:solidFill>
                  <a:srgbClr val="FFFFFF"/>
                </a:solidFill>
              </a14:hiddenFill>
            </a:ext>
          </a:extLst>
        </p:spPr>
      </p:pic>
      <p:pic>
        <p:nvPicPr>
          <p:cNvPr id="21" name="Palier Côté Poulie - Après Graissage.son.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423041" y="4302961"/>
            <a:ext cx="311704" cy="311704"/>
          </a:xfrm>
          <a:prstGeom prst="rect">
            <a:avLst/>
          </a:prstGeom>
        </p:spPr>
      </p:pic>
      <p:sp>
        <p:nvSpPr>
          <p:cNvPr id="22" name="TextBox 21"/>
          <p:cNvSpPr txBox="1"/>
          <p:nvPr/>
        </p:nvSpPr>
        <p:spPr>
          <a:xfrm>
            <a:off x="992560" y="2204864"/>
            <a:ext cx="1558860" cy="461665"/>
          </a:xfrm>
          <a:prstGeom prst="rect">
            <a:avLst/>
          </a:prstGeom>
          <a:noFill/>
        </p:spPr>
        <p:txBody>
          <a:bodyPr wrap="square" rtlCol="0">
            <a:spAutoFit/>
          </a:bodyPr>
          <a:lstStyle/>
          <a:p>
            <a:pPr algn="ctr"/>
            <a:r>
              <a:rPr lang="fr-BE" sz="1200" b="1" dirty="0" err="1">
                <a:solidFill>
                  <a:prstClr val="black"/>
                </a:solidFill>
              </a:rPr>
              <a:t>Before</a:t>
            </a:r>
            <a:r>
              <a:rPr lang="fr-BE" sz="1200" b="1" dirty="0">
                <a:solidFill>
                  <a:prstClr val="black"/>
                </a:solidFill>
              </a:rPr>
              <a:t> </a:t>
            </a:r>
          </a:p>
          <a:p>
            <a:pPr algn="ctr"/>
            <a:r>
              <a:rPr lang="fr-BE" sz="1200" b="1" dirty="0" err="1">
                <a:solidFill>
                  <a:prstClr val="black"/>
                </a:solidFill>
              </a:rPr>
              <a:t>Lubrication</a:t>
            </a:r>
            <a:endParaRPr lang="fr-BE" sz="1200" b="1" dirty="0">
              <a:solidFill>
                <a:prstClr val="black"/>
              </a:solidFill>
            </a:endParaRPr>
          </a:p>
        </p:txBody>
      </p:sp>
      <p:sp>
        <p:nvSpPr>
          <p:cNvPr id="23" name="Oval 22"/>
          <p:cNvSpPr/>
          <p:nvPr/>
        </p:nvSpPr>
        <p:spPr>
          <a:xfrm>
            <a:off x="1355220" y="1556792"/>
            <a:ext cx="645452" cy="570450"/>
          </a:xfrm>
          <a:prstGeom prst="ellipse">
            <a:avLst/>
          </a:prstGeom>
          <a:noFill/>
          <a:ln>
            <a:solidFill>
              <a:srgbClr val="FF0000"/>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24" name="Oval 23"/>
          <p:cNvSpPr/>
          <p:nvPr/>
        </p:nvSpPr>
        <p:spPr>
          <a:xfrm>
            <a:off x="4523572" y="2636912"/>
            <a:ext cx="645452" cy="570450"/>
          </a:xfrm>
          <a:prstGeom prst="ellipse">
            <a:avLst/>
          </a:prstGeom>
          <a:noFill/>
          <a:ln>
            <a:solidFill>
              <a:srgbClr val="FF0000"/>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25" name="TextBox 24"/>
          <p:cNvSpPr txBox="1"/>
          <p:nvPr/>
        </p:nvSpPr>
        <p:spPr>
          <a:xfrm>
            <a:off x="4042212" y="2175247"/>
            <a:ext cx="1558860" cy="461665"/>
          </a:xfrm>
          <a:prstGeom prst="rect">
            <a:avLst/>
          </a:prstGeom>
          <a:noFill/>
        </p:spPr>
        <p:txBody>
          <a:bodyPr wrap="square" rtlCol="0">
            <a:spAutoFit/>
          </a:bodyPr>
          <a:lstStyle/>
          <a:p>
            <a:pPr algn="ctr"/>
            <a:r>
              <a:rPr lang="fr-BE" sz="1200" b="1" dirty="0" err="1">
                <a:solidFill>
                  <a:prstClr val="black"/>
                </a:solidFill>
              </a:rPr>
              <a:t>After</a:t>
            </a:r>
            <a:endParaRPr lang="fr-BE" sz="1200" b="1" dirty="0">
              <a:solidFill>
                <a:prstClr val="black"/>
              </a:solidFill>
            </a:endParaRPr>
          </a:p>
          <a:p>
            <a:pPr algn="ctr"/>
            <a:r>
              <a:rPr lang="fr-BE" sz="1200" b="1" dirty="0">
                <a:solidFill>
                  <a:prstClr val="black"/>
                </a:solidFill>
              </a:rPr>
              <a:t> </a:t>
            </a:r>
            <a:r>
              <a:rPr lang="fr-BE" sz="1200" b="1" dirty="0" err="1">
                <a:solidFill>
                  <a:prstClr val="black"/>
                </a:solidFill>
              </a:rPr>
              <a:t>Lubrication</a:t>
            </a:r>
            <a:endParaRPr lang="fr-BE" sz="1200" b="1" dirty="0">
              <a:solidFill>
                <a:prstClr val="black"/>
              </a:solidFill>
            </a:endParaRPr>
          </a:p>
        </p:txBody>
      </p:sp>
      <p:sp>
        <p:nvSpPr>
          <p:cNvPr id="26" name="TextBox 25"/>
          <p:cNvSpPr txBox="1"/>
          <p:nvPr/>
        </p:nvSpPr>
        <p:spPr>
          <a:xfrm>
            <a:off x="955756" y="4504625"/>
            <a:ext cx="3567816" cy="276999"/>
          </a:xfrm>
          <a:prstGeom prst="rect">
            <a:avLst/>
          </a:prstGeom>
          <a:noFill/>
        </p:spPr>
        <p:txBody>
          <a:bodyPr wrap="square" rtlCol="0">
            <a:spAutoFit/>
          </a:bodyPr>
          <a:lstStyle/>
          <a:p>
            <a:pPr algn="ctr"/>
            <a:r>
              <a:rPr lang="fr-BE" sz="1200" b="1" dirty="0">
                <a:solidFill>
                  <a:prstClr val="black"/>
                </a:solidFill>
              </a:rPr>
              <a:t>Fan </a:t>
            </a:r>
            <a:r>
              <a:rPr lang="fr-BE" sz="1200" b="1" dirty="0" err="1">
                <a:solidFill>
                  <a:prstClr val="black"/>
                </a:solidFill>
              </a:rPr>
              <a:t>Bearing</a:t>
            </a:r>
            <a:r>
              <a:rPr lang="fr-BE" sz="1200" b="1" dirty="0">
                <a:solidFill>
                  <a:prstClr val="black"/>
                </a:solidFill>
              </a:rPr>
              <a:t> </a:t>
            </a:r>
            <a:r>
              <a:rPr lang="fr-BE" sz="1200" b="1" dirty="0" err="1">
                <a:solidFill>
                  <a:prstClr val="black"/>
                </a:solidFill>
              </a:rPr>
              <a:t>Pulley</a:t>
            </a:r>
            <a:r>
              <a:rPr lang="fr-BE" sz="1200" b="1" dirty="0">
                <a:solidFill>
                  <a:prstClr val="black"/>
                </a:solidFill>
              </a:rPr>
              <a:t> </a:t>
            </a:r>
            <a:r>
              <a:rPr lang="fr-BE" sz="1200" b="1" dirty="0" err="1">
                <a:solidFill>
                  <a:prstClr val="black"/>
                </a:solidFill>
              </a:rPr>
              <a:t>side</a:t>
            </a:r>
            <a:r>
              <a:rPr lang="fr-BE" sz="1200" b="1" dirty="0">
                <a:solidFill>
                  <a:prstClr val="black"/>
                </a:solidFill>
              </a:rPr>
              <a:t> – </a:t>
            </a:r>
            <a:r>
              <a:rPr lang="fr-BE" sz="1200" b="1" dirty="0" err="1">
                <a:solidFill>
                  <a:prstClr val="black"/>
                </a:solidFill>
              </a:rPr>
              <a:t>After</a:t>
            </a:r>
            <a:r>
              <a:rPr lang="fr-BE" sz="1200" b="1" dirty="0">
                <a:solidFill>
                  <a:prstClr val="black"/>
                </a:solidFill>
              </a:rPr>
              <a:t> </a:t>
            </a:r>
            <a:r>
              <a:rPr lang="fr-BE" sz="1200" b="1" dirty="0" err="1">
                <a:solidFill>
                  <a:prstClr val="black"/>
                </a:solidFill>
              </a:rPr>
              <a:t>lubrication</a:t>
            </a:r>
            <a:endParaRPr lang="fr-BE" sz="1200" b="1" dirty="0">
              <a:solidFill>
                <a:prstClr val="black"/>
              </a:solidFill>
            </a:endParaRPr>
          </a:p>
        </p:txBody>
      </p:sp>
      <p:sp>
        <p:nvSpPr>
          <p:cNvPr id="27" name="TextBox 26"/>
          <p:cNvSpPr txBox="1"/>
          <p:nvPr/>
        </p:nvSpPr>
        <p:spPr>
          <a:xfrm>
            <a:off x="1143597" y="6025091"/>
            <a:ext cx="3386107" cy="276999"/>
          </a:xfrm>
          <a:prstGeom prst="rect">
            <a:avLst/>
          </a:prstGeom>
          <a:noFill/>
        </p:spPr>
        <p:txBody>
          <a:bodyPr wrap="square" rtlCol="0">
            <a:spAutoFit/>
          </a:bodyPr>
          <a:lstStyle/>
          <a:p>
            <a:pPr algn="ctr"/>
            <a:r>
              <a:rPr lang="fr-BE" sz="1200" b="1" dirty="0">
                <a:solidFill>
                  <a:prstClr val="black"/>
                </a:solidFill>
              </a:rPr>
              <a:t>Fan  </a:t>
            </a:r>
            <a:r>
              <a:rPr lang="en-US" sz="1200" b="1" dirty="0">
                <a:solidFill>
                  <a:prstClr val="black"/>
                </a:solidFill>
              </a:rPr>
              <a:t>Bearing Pulley side – Before lubrication</a:t>
            </a:r>
            <a:endParaRPr lang="fr-BE" sz="1200" b="1" dirty="0">
              <a:solidFill>
                <a:prstClr val="black"/>
              </a:solidFill>
            </a:endParaRPr>
          </a:p>
        </p:txBody>
      </p:sp>
      <p:cxnSp>
        <p:nvCxnSpPr>
          <p:cNvPr id="28" name="Straight Arrow Connector 27"/>
          <p:cNvCxnSpPr/>
          <p:nvPr/>
        </p:nvCxnSpPr>
        <p:spPr>
          <a:xfrm>
            <a:off x="5247556" y="2406079"/>
            <a:ext cx="52551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3"/>
          <p:cNvSpPr txBox="1">
            <a:spLocks noChangeArrowheads="1"/>
          </p:cNvSpPr>
          <p:nvPr/>
        </p:nvSpPr>
        <p:spPr bwMode="auto">
          <a:xfrm>
            <a:off x="490514" y="836712"/>
            <a:ext cx="6480720"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err="1">
                <a:solidFill>
                  <a:schemeClr val="bg2">
                    <a:lumMod val="50000"/>
                  </a:schemeClr>
                </a:solidFill>
                <a:latin typeface="+mn-lt"/>
              </a:rPr>
              <a:t>Example</a:t>
            </a:r>
            <a:endParaRPr lang="fr-FR" altLang="en-US" sz="2800" dirty="0">
              <a:solidFill>
                <a:schemeClr val="bg2">
                  <a:lumMod val="50000"/>
                </a:schemeClr>
              </a:solidFill>
              <a:latin typeface="+mn-lt"/>
            </a:endParaRPr>
          </a:p>
        </p:txBody>
      </p:sp>
    </p:spTree>
    <p:extLst>
      <p:ext uri="{BB962C8B-B14F-4D97-AF65-F5344CB8AC3E}">
        <p14:creationId xmlns:p14="http://schemas.microsoft.com/office/powerpoint/2010/main" val="1222686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19"/>
                                        </p:tgtEl>
                                      </p:cBhvr>
                                    </p:cmd>
                                  </p:childTnLst>
                                </p:cTn>
                              </p:par>
                            </p:childTnLst>
                          </p:cTn>
                        </p:par>
                      </p:childTnLst>
                    </p:cTn>
                  </p:par>
                </p:childTnLst>
              </p:cTn>
              <p:nextCondLst>
                <p:cond evt="onClick" delay="0">
                  <p:tgtEl>
                    <p:spTgt spid="19"/>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000" fill="hold"/>
                                        <p:tgtEl>
                                          <p:spTgt spid="21"/>
                                        </p:tgtEl>
                                      </p:cBhvr>
                                    </p:cmd>
                                  </p:childTnLst>
                                </p:cTn>
                              </p:par>
                            </p:childTnLst>
                          </p:cTn>
                        </p:par>
                      </p:childTnLst>
                    </p:cTn>
                  </p:par>
                </p:childTnLst>
              </p:cTn>
              <p:nextCondLst>
                <p:cond evt="onClick" delay="0">
                  <p:tgtEl>
                    <p:spTgt spid="21"/>
                  </p:tgtEl>
                </p:cond>
              </p:nextCondLst>
            </p:seq>
            <p:audio>
              <p:cMediaNode vol="100000">
                <p:cTn id="12" fill="hold" display="0">
                  <p:stCondLst>
                    <p:cond delay="indefinite"/>
                  </p:stCondLst>
                  <p:endCondLst>
                    <p:cond evt="onStopAudio" delay="0">
                      <p:tgtEl>
                        <p:sldTgt/>
                      </p:tgtEl>
                    </p:cond>
                  </p:endCondLst>
                </p:cTn>
                <p:tgtEl>
                  <p:spTgt spid="19"/>
                </p:tgtEl>
              </p:cMediaNode>
            </p:audio>
            <p:audio>
              <p:cMediaNode vol="80000">
                <p:cTn id="13" fill="hold" display="0">
                  <p:stCondLst>
                    <p:cond delay="indefinite"/>
                  </p:stCondLst>
                  <p:endCondLst>
                    <p:cond evt="onStopAudio" delay="0">
                      <p:tgtEl>
                        <p:sldTgt/>
                      </p:tgtEl>
                    </p:cond>
                  </p:endCondLst>
                </p:cTn>
                <p:tgtEl>
                  <p:spTgt spid="2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Optimization</a:t>
            </a:r>
            <a:r>
              <a:rPr lang="fr-BE" dirty="0"/>
              <a:t> of the </a:t>
            </a:r>
            <a:r>
              <a:rPr lang="fr-BE" dirty="0" err="1"/>
              <a:t>lubrication</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42</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29" name="Rectangle 3"/>
          <p:cNvSpPr txBox="1">
            <a:spLocks noChangeArrowheads="1"/>
          </p:cNvSpPr>
          <p:nvPr/>
        </p:nvSpPr>
        <p:spPr bwMode="auto">
          <a:xfrm>
            <a:off x="490514" y="836712"/>
            <a:ext cx="6480720"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err="1">
                <a:solidFill>
                  <a:schemeClr val="tx2"/>
                </a:solidFill>
                <a:latin typeface="+mn-lt"/>
              </a:rPr>
              <a:t>Example</a:t>
            </a:r>
            <a:endParaRPr lang="fr-FR" altLang="en-US" sz="2800" dirty="0">
              <a:solidFill>
                <a:schemeClr val="tx2"/>
              </a:solidFill>
              <a:latin typeface="+mn-lt"/>
            </a:endParaRPr>
          </a:p>
        </p:txBody>
      </p:sp>
      <p:grpSp>
        <p:nvGrpSpPr>
          <p:cNvPr id="37" name="Group 36"/>
          <p:cNvGrpSpPr/>
          <p:nvPr/>
        </p:nvGrpSpPr>
        <p:grpSpPr>
          <a:xfrm>
            <a:off x="490514" y="1628800"/>
            <a:ext cx="5001459" cy="2274015"/>
            <a:chOff x="107503" y="2132856"/>
            <a:chExt cx="5001459" cy="2274015"/>
          </a:xfrm>
        </p:grpSpPr>
        <p:pic>
          <p:nvPicPr>
            <p:cNvPr id="38" name="Picture 2" descr="C:\Users\Patrice.sdt\Documents\Rapport de mesures ultrasonores\COGELUB\Pompe 62P525 CA.e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3" y="2222060"/>
              <a:ext cx="5001459" cy="2184811"/>
            </a:xfrm>
            <a:prstGeom prst="rect">
              <a:avLst/>
            </a:prstGeom>
            <a:noFill/>
            <a:extLst>
              <a:ext uri="{909E8E84-426E-40DD-AFC4-6F175D3DCCD1}">
                <a14:hiddenFill xmlns:a14="http://schemas.microsoft.com/office/drawing/2010/main">
                  <a:solidFill>
                    <a:srgbClr val="FFFFFF"/>
                  </a:solidFill>
                </a14:hiddenFill>
              </a:ext>
            </a:extLst>
          </p:spPr>
        </p:pic>
        <p:sp>
          <p:nvSpPr>
            <p:cNvPr id="39" name="Oval 38"/>
            <p:cNvSpPr/>
            <p:nvPr/>
          </p:nvSpPr>
          <p:spPr>
            <a:xfrm>
              <a:off x="1835696" y="2132856"/>
              <a:ext cx="772536" cy="866357"/>
            </a:xfrm>
            <a:prstGeom prst="ellipse">
              <a:avLst/>
            </a:prstGeom>
            <a:noFill/>
            <a:ln>
              <a:solidFill>
                <a:srgbClr val="FF0000"/>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40" name="TextBox 39"/>
            <p:cNvSpPr txBox="1"/>
            <p:nvPr/>
          </p:nvSpPr>
          <p:spPr>
            <a:xfrm>
              <a:off x="986521" y="2420888"/>
              <a:ext cx="1063188" cy="276999"/>
            </a:xfrm>
            <a:prstGeom prst="rect">
              <a:avLst/>
            </a:prstGeom>
            <a:noFill/>
          </p:spPr>
          <p:txBody>
            <a:bodyPr wrap="square" rtlCol="0">
              <a:spAutoFit/>
            </a:bodyPr>
            <a:lstStyle/>
            <a:p>
              <a:r>
                <a:rPr lang="fr-BE" sz="1200" b="1" dirty="0" err="1">
                  <a:solidFill>
                    <a:prstClr val="black"/>
                  </a:solidFill>
                </a:rPr>
                <a:t>Lubrication</a:t>
              </a:r>
              <a:endParaRPr lang="fr-BE" sz="1200" b="1" dirty="0">
                <a:solidFill>
                  <a:prstClr val="black"/>
                </a:solidFill>
              </a:endParaRPr>
            </a:p>
          </p:txBody>
        </p:sp>
        <p:sp>
          <p:nvSpPr>
            <p:cNvPr id="41" name="Oval 40"/>
            <p:cNvSpPr/>
            <p:nvPr/>
          </p:nvSpPr>
          <p:spPr>
            <a:xfrm>
              <a:off x="1215560" y="3185794"/>
              <a:ext cx="772536" cy="866357"/>
            </a:xfrm>
            <a:prstGeom prst="ellipse">
              <a:avLst/>
            </a:prstGeom>
            <a:noFill/>
            <a:ln>
              <a:solidFill>
                <a:srgbClr val="FF0000"/>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pic>
          <p:nvPicPr>
            <p:cNvPr id="4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888" y="2276873"/>
              <a:ext cx="908050" cy="175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3301172" y="4077072"/>
              <a:ext cx="1558860" cy="276999"/>
            </a:xfrm>
            <a:prstGeom prst="rect">
              <a:avLst/>
            </a:prstGeom>
            <a:noFill/>
          </p:spPr>
          <p:txBody>
            <a:bodyPr wrap="square" rtlCol="0">
              <a:spAutoFit/>
            </a:bodyPr>
            <a:lstStyle/>
            <a:p>
              <a:pPr algn="ctr"/>
              <a:r>
                <a:rPr lang="fr-BE" sz="1200" b="1" dirty="0" err="1">
                  <a:solidFill>
                    <a:prstClr val="black"/>
                  </a:solidFill>
                </a:rPr>
                <a:t>After</a:t>
              </a:r>
              <a:r>
                <a:rPr lang="fr-BE" sz="1200" b="1" dirty="0">
                  <a:solidFill>
                    <a:prstClr val="black"/>
                  </a:solidFill>
                </a:rPr>
                <a:t> </a:t>
              </a:r>
              <a:r>
                <a:rPr lang="fr-BE" sz="1200" b="1" dirty="0" err="1">
                  <a:solidFill>
                    <a:prstClr val="black"/>
                  </a:solidFill>
                </a:rPr>
                <a:t>lubrication</a:t>
              </a:r>
              <a:endParaRPr lang="fr-BE" sz="1200" b="1" dirty="0">
                <a:solidFill>
                  <a:prstClr val="black"/>
                </a:solidFill>
              </a:endParaRPr>
            </a:p>
          </p:txBody>
        </p:sp>
        <p:sp>
          <p:nvSpPr>
            <p:cNvPr id="44" name="TextBox 43"/>
            <p:cNvSpPr txBox="1"/>
            <p:nvPr/>
          </p:nvSpPr>
          <p:spPr>
            <a:xfrm>
              <a:off x="899592" y="4077072"/>
              <a:ext cx="1558860" cy="276999"/>
            </a:xfrm>
            <a:prstGeom prst="rect">
              <a:avLst/>
            </a:prstGeom>
            <a:noFill/>
          </p:spPr>
          <p:txBody>
            <a:bodyPr wrap="square" rtlCol="0">
              <a:spAutoFit/>
            </a:bodyPr>
            <a:lstStyle/>
            <a:p>
              <a:pPr algn="ctr"/>
              <a:r>
                <a:rPr lang="fr-BE" sz="1200" b="1" dirty="0" err="1">
                  <a:solidFill>
                    <a:prstClr val="black"/>
                  </a:solidFill>
                </a:rPr>
                <a:t>Before</a:t>
              </a:r>
              <a:r>
                <a:rPr lang="fr-BE" sz="1200" b="1" dirty="0">
                  <a:solidFill>
                    <a:prstClr val="black"/>
                  </a:solidFill>
                </a:rPr>
                <a:t> </a:t>
              </a:r>
              <a:r>
                <a:rPr lang="fr-BE" sz="1200" b="1" dirty="0" err="1">
                  <a:solidFill>
                    <a:prstClr val="black"/>
                  </a:solidFill>
                </a:rPr>
                <a:t>lubrication</a:t>
              </a:r>
              <a:endParaRPr lang="fr-BE" sz="1200" b="1" dirty="0">
                <a:solidFill>
                  <a:prstClr val="black"/>
                </a:solidFill>
              </a:endParaRPr>
            </a:p>
          </p:txBody>
        </p:sp>
      </p:grpSp>
      <p:grpSp>
        <p:nvGrpSpPr>
          <p:cNvPr id="45" name="Group 44"/>
          <p:cNvGrpSpPr/>
          <p:nvPr/>
        </p:nvGrpSpPr>
        <p:grpSpPr>
          <a:xfrm>
            <a:off x="564118" y="4005064"/>
            <a:ext cx="5036954" cy="1138818"/>
            <a:chOff x="72008" y="4448145"/>
            <a:chExt cx="5036954" cy="1138818"/>
          </a:xfrm>
        </p:grpSpPr>
        <p:pic>
          <p:nvPicPr>
            <p:cNvPr id="46" name="Picture 7" descr="C:\Users\Patrice.sdt\Documents\Rapport de mesures ultrasonores\COGELUB\Pompe 62P525 CA-APG.em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08" y="4550087"/>
              <a:ext cx="5036954" cy="1036876"/>
            </a:xfrm>
            <a:prstGeom prst="rect">
              <a:avLst/>
            </a:prstGeom>
            <a:noFill/>
            <a:extLst>
              <a:ext uri="{909E8E84-426E-40DD-AFC4-6F175D3DCCD1}">
                <a14:hiddenFill xmlns:a14="http://schemas.microsoft.com/office/drawing/2010/main">
                  <a:solidFill>
                    <a:srgbClr val="FFFFFF"/>
                  </a:solidFill>
                </a14:hiddenFill>
              </a:ext>
            </a:extLst>
          </p:spPr>
        </p:pic>
        <p:sp>
          <p:nvSpPr>
            <p:cNvPr id="47" name="Frame 46"/>
            <p:cNvSpPr/>
            <p:nvPr/>
          </p:nvSpPr>
          <p:spPr>
            <a:xfrm>
              <a:off x="1089906" y="4725144"/>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48" name="Frame 47"/>
            <p:cNvSpPr/>
            <p:nvPr/>
          </p:nvSpPr>
          <p:spPr>
            <a:xfrm>
              <a:off x="1403648" y="4797152"/>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49" name="Frame 48"/>
            <p:cNvSpPr/>
            <p:nvPr/>
          </p:nvSpPr>
          <p:spPr>
            <a:xfrm>
              <a:off x="1954002" y="4797152"/>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50" name="Frame 49"/>
            <p:cNvSpPr/>
            <p:nvPr/>
          </p:nvSpPr>
          <p:spPr>
            <a:xfrm>
              <a:off x="2483768" y="4818856"/>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51" name="Frame 50"/>
            <p:cNvSpPr/>
            <p:nvPr/>
          </p:nvSpPr>
          <p:spPr>
            <a:xfrm>
              <a:off x="3563888" y="4746848"/>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52" name="TextBox 51"/>
            <p:cNvSpPr txBox="1"/>
            <p:nvPr/>
          </p:nvSpPr>
          <p:spPr>
            <a:xfrm>
              <a:off x="1861012" y="5168225"/>
              <a:ext cx="1558860" cy="276999"/>
            </a:xfrm>
            <a:prstGeom prst="rect">
              <a:avLst/>
            </a:prstGeom>
            <a:noFill/>
          </p:spPr>
          <p:txBody>
            <a:bodyPr wrap="square" rtlCol="0">
              <a:spAutoFit/>
            </a:bodyPr>
            <a:lstStyle/>
            <a:p>
              <a:pPr algn="ctr"/>
              <a:r>
                <a:rPr lang="fr-BE" sz="1200" b="1" dirty="0" err="1">
                  <a:solidFill>
                    <a:prstClr val="black"/>
                  </a:solidFill>
                </a:rPr>
                <a:t>After</a:t>
              </a:r>
              <a:r>
                <a:rPr lang="fr-BE" sz="1200" b="1" dirty="0">
                  <a:solidFill>
                    <a:prstClr val="black"/>
                  </a:solidFill>
                </a:rPr>
                <a:t> </a:t>
              </a:r>
              <a:r>
                <a:rPr lang="fr-BE" sz="1200" b="1" dirty="0" err="1">
                  <a:solidFill>
                    <a:prstClr val="black"/>
                  </a:solidFill>
                </a:rPr>
                <a:t>lubrication</a:t>
              </a:r>
              <a:endParaRPr lang="fr-BE" sz="1200" b="1" dirty="0">
                <a:solidFill>
                  <a:prstClr val="black"/>
                </a:solidFill>
              </a:endParaRPr>
            </a:p>
          </p:txBody>
        </p:sp>
        <p:sp>
          <p:nvSpPr>
            <p:cNvPr id="53" name="TextBox 52"/>
            <p:cNvSpPr txBox="1"/>
            <p:nvPr/>
          </p:nvSpPr>
          <p:spPr>
            <a:xfrm>
              <a:off x="1978151" y="4448145"/>
              <a:ext cx="1558860" cy="276999"/>
            </a:xfrm>
            <a:prstGeom prst="rect">
              <a:avLst/>
            </a:prstGeom>
            <a:noFill/>
          </p:spPr>
          <p:txBody>
            <a:bodyPr wrap="square" rtlCol="0">
              <a:spAutoFit/>
            </a:bodyPr>
            <a:lstStyle/>
            <a:p>
              <a:pPr algn="ctr"/>
              <a:r>
                <a:rPr lang="fr-BE" sz="1200" b="1" dirty="0" err="1"/>
                <a:t>Shocks</a:t>
              </a:r>
              <a:endParaRPr lang="fr-BE" sz="1200" b="1" dirty="0"/>
            </a:p>
          </p:txBody>
        </p:sp>
        <p:cxnSp>
          <p:nvCxnSpPr>
            <p:cNvPr id="54" name="Straight Arrow Connector 53"/>
            <p:cNvCxnSpPr/>
            <p:nvPr/>
          </p:nvCxnSpPr>
          <p:spPr>
            <a:xfrm>
              <a:off x="3021488" y="4614084"/>
              <a:ext cx="482859" cy="2047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1215560" y="4615708"/>
              <a:ext cx="1243865" cy="1007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56" name="Picture 6" descr="C:\Users\Patrice.sdt\Documents\Rapport de mesures ultrasonores\COGELUB\Pompe 62P525 CA-AVG.em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968" y="5229200"/>
            <a:ext cx="5036954" cy="1183942"/>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2386028" y="6021288"/>
            <a:ext cx="155886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BE" sz="1200" b="1" kern="0" dirty="0" err="1">
                <a:solidFill>
                  <a:prstClr val="black"/>
                </a:solidFill>
              </a:rPr>
              <a:t>Before</a:t>
            </a:r>
            <a:r>
              <a:rPr lang="fr-BE" sz="1200" b="1" kern="0" dirty="0">
                <a:solidFill>
                  <a:prstClr val="black"/>
                </a:solidFill>
              </a:rPr>
              <a:t> </a:t>
            </a:r>
            <a:r>
              <a:rPr lang="fr-BE" sz="1200" b="1" kern="0" dirty="0" err="1">
                <a:solidFill>
                  <a:prstClr val="black"/>
                </a:solidFill>
              </a:rPr>
              <a:t>lubrication</a:t>
            </a:r>
            <a:endParaRPr kumimoji="0" lang="fr-BE" sz="1200" b="1" i="0" u="none" strike="noStrike" kern="0" cap="none" spc="0" normalizeH="0" baseline="0" noProof="0" dirty="0">
              <a:ln>
                <a:noFill/>
              </a:ln>
              <a:solidFill>
                <a:prstClr val="black"/>
              </a:solidFill>
              <a:effectLst/>
              <a:uLnTx/>
              <a:uFillTx/>
            </a:endParaRPr>
          </a:p>
        </p:txBody>
      </p:sp>
      <p:graphicFrame>
        <p:nvGraphicFramePr>
          <p:cNvPr id="58" name="Table 57"/>
          <p:cNvGraphicFramePr>
            <a:graphicFrameLocks noGrp="1"/>
          </p:cNvGraphicFramePr>
          <p:nvPr>
            <p:extLst>
              <p:ext uri="{D42A27DB-BD31-4B8C-83A1-F6EECF244321}">
                <p14:modId xmlns:p14="http://schemas.microsoft.com/office/powerpoint/2010/main" val="3933773611"/>
              </p:ext>
            </p:extLst>
          </p:nvPr>
        </p:nvGraphicFramePr>
        <p:xfrm>
          <a:off x="6049080" y="1788811"/>
          <a:ext cx="3717618" cy="1631679"/>
        </p:xfrm>
        <a:graphic>
          <a:graphicData uri="http://schemas.openxmlformats.org/drawingml/2006/table">
            <a:tbl>
              <a:tblPr firstRow="1" firstCol="1" bandRow="1"/>
              <a:tblGrid>
                <a:gridCol w="1239206">
                  <a:extLst>
                    <a:ext uri="{9D8B030D-6E8A-4147-A177-3AD203B41FA5}">
                      <a16:colId xmlns:a16="http://schemas.microsoft.com/office/drawing/2014/main" val="20000"/>
                    </a:ext>
                  </a:extLst>
                </a:gridCol>
                <a:gridCol w="1239206">
                  <a:extLst>
                    <a:ext uri="{9D8B030D-6E8A-4147-A177-3AD203B41FA5}">
                      <a16:colId xmlns:a16="http://schemas.microsoft.com/office/drawing/2014/main" val="20001"/>
                    </a:ext>
                  </a:extLst>
                </a:gridCol>
                <a:gridCol w="1239206">
                  <a:extLst>
                    <a:ext uri="{9D8B030D-6E8A-4147-A177-3AD203B41FA5}">
                      <a16:colId xmlns:a16="http://schemas.microsoft.com/office/drawing/2014/main" val="20002"/>
                    </a:ext>
                  </a:extLst>
                </a:gridCol>
              </a:tblGrid>
              <a:tr h="401161">
                <a:tc gridSpan="3">
                  <a:txBody>
                    <a:bodyPr/>
                    <a:lstStyle/>
                    <a:p>
                      <a:pPr algn="ctr">
                        <a:spcAft>
                          <a:spcPts val="600"/>
                        </a:spcAft>
                      </a:pPr>
                      <a:r>
                        <a:rPr lang="en-US" sz="1100" b="1" baseline="0" dirty="0">
                          <a:solidFill>
                            <a:srgbClr val="FFC000"/>
                          </a:solidFill>
                          <a:effectLst/>
                          <a:latin typeface="Calibri"/>
                          <a:ea typeface="Times New Roman"/>
                        </a:rPr>
                        <a:t>ULTRASOUND MEASUREMENTS </a:t>
                      </a:r>
                    </a:p>
                    <a:p>
                      <a:pPr algn="ctr">
                        <a:spcAft>
                          <a:spcPts val="600"/>
                        </a:spcAft>
                      </a:pPr>
                      <a:r>
                        <a:rPr lang="en-US" sz="1100" b="1" baseline="0" dirty="0">
                          <a:solidFill>
                            <a:srgbClr val="FFC000"/>
                          </a:solidFill>
                          <a:effectLst/>
                          <a:latin typeface="Calibri"/>
                          <a:ea typeface="Times New Roman"/>
                        </a:rPr>
                        <a:t>BEARING END DRIVEN PUMP</a:t>
                      </a:r>
                      <a:endParaRPr lang="fr-BE" sz="1200" dirty="0">
                        <a:solidFill>
                          <a:srgbClr val="FFC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hMerge="1">
                  <a:txBody>
                    <a:bodyPr/>
                    <a:lstStyle/>
                    <a:p>
                      <a:endParaRPr lang="fr-BE"/>
                    </a:p>
                  </a:txBody>
                  <a:tcPr/>
                </a:tc>
                <a:tc hMerge="1">
                  <a:txBody>
                    <a:bodyPr/>
                    <a:lstStyle/>
                    <a:p>
                      <a:pPr algn="ctr">
                        <a:spcAft>
                          <a:spcPts val="600"/>
                        </a:spcAft>
                      </a:pPr>
                      <a:endParaRPr lang="fr-B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64597">
                <a:tc>
                  <a:txBody>
                    <a:bodyPr/>
                    <a:lstStyle/>
                    <a:p>
                      <a:pPr algn="ctr">
                        <a:spcAft>
                          <a:spcPts val="600"/>
                        </a:spcAft>
                      </a:pPr>
                      <a:r>
                        <a:rPr lang="en-US" sz="1100" b="1" dirty="0">
                          <a:solidFill>
                            <a:schemeClr val="tx1"/>
                          </a:solidFill>
                          <a:effectLst/>
                          <a:latin typeface="Calibri"/>
                          <a:ea typeface="Times New Roman"/>
                        </a:rPr>
                        <a:t>dB µV</a:t>
                      </a:r>
                      <a:endParaRPr lang="fr-BE" sz="1200" b="1" dirty="0">
                        <a:solidFill>
                          <a:schemeClr val="tx1"/>
                        </a:solidFill>
                        <a:effectLst/>
                        <a:latin typeface="Times New Roman"/>
                        <a:ea typeface="Times New Roman"/>
                      </a:endParaRPr>
                    </a:p>
                    <a:p>
                      <a:pPr algn="ctr">
                        <a:spcAft>
                          <a:spcPts val="600"/>
                        </a:spcAft>
                      </a:pPr>
                      <a:r>
                        <a:rPr lang="en-US" sz="1100" b="1" dirty="0">
                          <a:solidFill>
                            <a:schemeClr val="tx1"/>
                          </a:solidFill>
                          <a:effectLst/>
                          <a:latin typeface="Calibri"/>
                          <a:ea typeface="Times New Roman"/>
                        </a:rPr>
                        <a:t>RMS </a:t>
                      </a:r>
                      <a:endParaRPr lang="fr-BE" sz="1200" b="1"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600"/>
                        </a:spcAft>
                      </a:pPr>
                      <a:r>
                        <a:rPr lang="en-US" sz="1100" b="1" dirty="0">
                          <a:solidFill>
                            <a:schemeClr val="tx1"/>
                          </a:solidFill>
                          <a:effectLst/>
                          <a:latin typeface="Calibri"/>
                          <a:ea typeface="Times New Roman"/>
                        </a:rPr>
                        <a:t>dB µV</a:t>
                      </a:r>
                      <a:endParaRPr lang="fr-BE" sz="1200" b="1" dirty="0">
                        <a:solidFill>
                          <a:schemeClr val="tx1"/>
                        </a:solidFill>
                        <a:effectLst/>
                        <a:latin typeface="Times New Roman"/>
                        <a:ea typeface="Times New Roman"/>
                      </a:endParaRPr>
                    </a:p>
                    <a:p>
                      <a:pPr algn="ctr">
                        <a:spcAft>
                          <a:spcPts val="600"/>
                        </a:spcAft>
                      </a:pPr>
                      <a:r>
                        <a:rPr lang="en-US" sz="1100" b="1" dirty="0">
                          <a:solidFill>
                            <a:schemeClr val="tx1"/>
                          </a:solidFill>
                          <a:effectLst/>
                          <a:latin typeface="Calibri"/>
                          <a:ea typeface="Times New Roman"/>
                        </a:rPr>
                        <a:t>Peak</a:t>
                      </a:r>
                      <a:endParaRPr lang="fr-BE" sz="1200" b="1"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latinLnBrk="0" hangingPunct="1">
                        <a:spcAft>
                          <a:spcPts val="600"/>
                        </a:spcAft>
                      </a:pPr>
                      <a:r>
                        <a:rPr lang="fr-BE" sz="1100" b="1" kern="1200" dirty="0">
                          <a:solidFill>
                            <a:schemeClr val="tx1"/>
                          </a:solidFill>
                          <a:effectLst/>
                          <a:latin typeface="Calibri"/>
                          <a:ea typeface="Times New Roman"/>
                          <a:cs typeface="+mn-cs"/>
                        </a:rPr>
                        <a:t>Actions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218534">
                <a:tc>
                  <a:txBody>
                    <a:bodyPr/>
                    <a:lstStyle/>
                    <a:p>
                      <a:pPr algn="ctr">
                        <a:spcAft>
                          <a:spcPts val="600"/>
                        </a:spcAft>
                      </a:pPr>
                      <a:r>
                        <a:rPr lang="en-US" sz="1100" b="1" dirty="0">
                          <a:effectLst/>
                          <a:latin typeface="Calibri"/>
                          <a:ea typeface="Times New Roman"/>
                        </a:rPr>
                        <a:t>15,2</a:t>
                      </a:r>
                      <a:endParaRPr lang="fr-BE"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600"/>
                        </a:spcAft>
                      </a:pPr>
                      <a:r>
                        <a:rPr lang="en-US" sz="1100" b="1" dirty="0">
                          <a:effectLst/>
                          <a:latin typeface="Calibri"/>
                          <a:ea typeface="Times New Roman"/>
                        </a:rPr>
                        <a:t>31,5</a:t>
                      </a:r>
                      <a:endParaRPr lang="fr-BE"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600"/>
                        </a:spcAft>
                      </a:pPr>
                      <a:r>
                        <a:rPr lang="fr-BE" sz="1100" kern="1200" dirty="0" err="1">
                          <a:solidFill>
                            <a:schemeClr val="tx1"/>
                          </a:solidFill>
                          <a:effectLst/>
                          <a:latin typeface="Calibri"/>
                          <a:ea typeface="Times New Roman"/>
                          <a:cs typeface="+mn-cs"/>
                        </a:rPr>
                        <a:t>Before</a:t>
                      </a:r>
                      <a:r>
                        <a:rPr lang="fr-BE" sz="1100" kern="1200" baseline="0" dirty="0">
                          <a:solidFill>
                            <a:schemeClr val="tx1"/>
                          </a:solidFill>
                          <a:effectLst/>
                          <a:latin typeface="Calibri"/>
                          <a:ea typeface="Times New Roman"/>
                          <a:cs typeface="+mn-cs"/>
                        </a:rPr>
                        <a:t> </a:t>
                      </a:r>
                      <a:r>
                        <a:rPr lang="fr-BE" sz="1100" kern="1200" baseline="0" dirty="0" err="1">
                          <a:solidFill>
                            <a:schemeClr val="tx1"/>
                          </a:solidFill>
                          <a:effectLst/>
                          <a:latin typeface="Calibri"/>
                          <a:ea typeface="Times New Roman"/>
                          <a:cs typeface="+mn-cs"/>
                        </a:rPr>
                        <a:t>lubrication</a:t>
                      </a:r>
                      <a:endParaRPr lang="fr-BE" sz="1100"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218534">
                <a:tc>
                  <a:txBody>
                    <a:bodyPr/>
                    <a:lstStyle/>
                    <a:p>
                      <a:pPr algn="ctr">
                        <a:spcAft>
                          <a:spcPts val="600"/>
                        </a:spcAft>
                      </a:pPr>
                      <a:r>
                        <a:rPr lang="fr-BE" sz="1100" b="1" kern="1200" dirty="0">
                          <a:solidFill>
                            <a:schemeClr val="tx1"/>
                          </a:solidFill>
                          <a:effectLst/>
                          <a:latin typeface="Calibri"/>
                          <a:ea typeface="Times New Roman"/>
                          <a:cs typeface="+mn-cs"/>
                        </a:rPr>
                        <a:t>17,3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600"/>
                        </a:spcAft>
                      </a:pPr>
                      <a:r>
                        <a:rPr lang="fr-BE" sz="1100" b="1" kern="1200" dirty="0">
                          <a:solidFill>
                            <a:schemeClr val="tx1"/>
                          </a:solidFill>
                          <a:effectLst/>
                          <a:latin typeface="Calibri"/>
                          <a:ea typeface="Times New Roman"/>
                          <a:cs typeface="+mn-cs"/>
                        </a:rPr>
                        <a:t>36,5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600"/>
                        </a:spcAft>
                      </a:pPr>
                      <a:r>
                        <a:rPr lang="fr-BE" sz="1100" b="1" kern="1200" dirty="0" err="1">
                          <a:solidFill>
                            <a:schemeClr val="tx1"/>
                          </a:solidFill>
                          <a:effectLst/>
                          <a:latin typeface="Calibri"/>
                          <a:ea typeface="Times New Roman"/>
                          <a:cs typeface="+mn-cs"/>
                        </a:rPr>
                        <a:t>Lubrication</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18534">
                <a:tc>
                  <a:txBody>
                    <a:bodyPr/>
                    <a:lstStyle/>
                    <a:p>
                      <a:pPr algn="ctr">
                        <a:spcAft>
                          <a:spcPts val="600"/>
                        </a:spcAft>
                      </a:pPr>
                      <a:r>
                        <a:rPr lang="fr-BE" sz="1100" b="1" kern="1200" dirty="0">
                          <a:solidFill>
                            <a:schemeClr val="tx1"/>
                          </a:solidFill>
                          <a:effectLst/>
                          <a:latin typeface="Calibri"/>
                          <a:ea typeface="Times New Roman"/>
                          <a:cs typeface="+mn-cs"/>
                        </a:rPr>
                        <a:t>15,2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600"/>
                        </a:spcAft>
                      </a:pPr>
                      <a:r>
                        <a:rPr lang="fr-BE" sz="1100" b="1" kern="1200" dirty="0">
                          <a:solidFill>
                            <a:schemeClr val="tx1"/>
                          </a:solidFill>
                          <a:effectLst/>
                          <a:latin typeface="Calibri"/>
                          <a:ea typeface="Times New Roman"/>
                          <a:cs typeface="+mn-cs"/>
                        </a:rPr>
                        <a:t>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600"/>
                        </a:spcAft>
                      </a:pPr>
                      <a:r>
                        <a:rPr lang="fr-BE" sz="1100" b="1" kern="1200" dirty="0" err="1">
                          <a:solidFill>
                            <a:schemeClr val="tx1"/>
                          </a:solidFill>
                          <a:effectLst/>
                          <a:latin typeface="Calibri"/>
                          <a:ea typeface="Times New Roman"/>
                          <a:cs typeface="+mn-cs"/>
                        </a:rPr>
                        <a:t>After</a:t>
                      </a:r>
                      <a:r>
                        <a:rPr lang="fr-BE" sz="1100" b="1" kern="1200" baseline="0" dirty="0">
                          <a:solidFill>
                            <a:schemeClr val="tx1"/>
                          </a:solidFill>
                          <a:effectLst/>
                          <a:latin typeface="Calibri"/>
                          <a:ea typeface="Times New Roman"/>
                          <a:cs typeface="+mn-cs"/>
                        </a:rPr>
                        <a:t> </a:t>
                      </a:r>
                      <a:r>
                        <a:rPr lang="fr-BE" sz="1100" b="1" kern="1200" baseline="0" dirty="0" err="1">
                          <a:solidFill>
                            <a:schemeClr val="tx1"/>
                          </a:solidFill>
                          <a:effectLst/>
                          <a:latin typeface="Calibri"/>
                          <a:ea typeface="Times New Roman"/>
                          <a:cs typeface="+mn-cs"/>
                        </a:rPr>
                        <a:t>lubrication</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bl>
          </a:graphicData>
        </a:graphic>
      </p:graphicFrame>
      <p:pic>
        <p:nvPicPr>
          <p:cNvPr id="59" name="Picture 5" descr="http://pompeachaleurpompes.sharepoint.com/siteimages/3P%20et%20LP.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1152" y="3866345"/>
            <a:ext cx="3445547" cy="2293442"/>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Arrow Connector 59"/>
          <p:cNvCxnSpPr/>
          <p:nvPr/>
        </p:nvCxnSpPr>
        <p:spPr>
          <a:xfrm flipV="1">
            <a:off x="7833320" y="4863643"/>
            <a:ext cx="0" cy="14109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8193360" y="4863643"/>
            <a:ext cx="504056" cy="11155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688972" y="6274642"/>
            <a:ext cx="1756416" cy="276999"/>
          </a:xfrm>
          <a:prstGeom prst="rect">
            <a:avLst/>
          </a:prstGeom>
          <a:noFill/>
        </p:spPr>
        <p:txBody>
          <a:bodyPr wrap="square" rtlCol="0">
            <a:spAutoFit/>
          </a:bodyPr>
          <a:lstStyle/>
          <a:p>
            <a:r>
              <a:rPr lang="fr-BE" sz="1200" b="1" dirty="0" err="1">
                <a:solidFill>
                  <a:prstClr val="black"/>
                </a:solidFill>
              </a:rPr>
              <a:t>Bearing</a:t>
            </a:r>
            <a:r>
              <a:rPr lang="fr-BE" sz="1200" b="1" dirty="0">
                <a:solidFill>
                  <a:prstClr val="black"/>
                </a:solidFill>
              </a:rPr>
              <a:t> non end </a:t>
            </a:r>
            <a:r>
              <a:rPr lang="fr-BE" sz="1200" b="1" dirty="0" err="1">
                <a:solidFill>
                  <a:prstClr val="black"/>
                </a:solidFill>
              </a:rPr>
              <a:t>driven</a:t>
            </a:r>
            <a:endParaRPr lang="fr-BE" sz="1200" b="1" dirty="0">
              <a:solidFill>
                <a:prstClr val="black"/>
              </a:solidFill>
            </a:endParaRPr>
          </a:p>
        </p:txBody>
      </p:sp>
      <p:sp>
        <p:nvSpPr>
          <p:cNvPr id="63" name="TextBox 62"/>
          <p:cNvSpPr txBox="1"/>
          <p:nvPr/>
        </p:nvSpPr>
        <p:spPr>
          <a:xfrm>
            <a:off x="8343383" y="5944324"/>
            <a:ext cx="1423315" cy="276999"/>
          </a:xfrm>
          <a:prstGeom prst="rect">
            <a:avLst/>
          </a:prstGeom>
          <a:noFill/>
        </p:spPr>
        <p:txBody>
          <a:bodyPr wrap="square" rtlCol="0">
            <a:spAutoFit/>
          </a:bodyPr>
          <a:lstStyle/>
          <a:p>
            <a:r>
              <a:rPr lang="fr-BE" sz="1200" b="1" dirty="0" err="1">
                <a:solidFill>
                  <a:prstClr val="black"/>
                </a:solidFill>
              </a:rPr>
              <a:t>Bearing</a:t>
            </a:r>
            <a:r>
              <a:rPr lang="fr-BE" sz="1200" b="1" dirty="0">
                <a:solidFill>
                  <a:prstClr val="black"/>
                </a:solidFill>
              </a:rPr>
              <a:t> End </a:t>
            </a:r>
            <a:r>
              <a:rPr lang="fr-BE" sz="1200" b="1" dirty="0" err="1">
                <a:solidFill>
                  <a:prstClr val="black"/>
                </a:solidFill>
              </a:rPr>
              <a:t>Driven</a:t>
            </a:r>
            <a:endParaRPr lang="fr-BE" sz="1200" b="1" dirty="0">
              <a:solidFill>
                <a:prstClr val="black"/>
              </a:solidFill>
            </a:endParaRPr>
          </a:p>
        </p:txBody>
      </p:sp>
      <p:cxnSp>
        <p:nvCxnSpPr>
          <p:cNvPr id="64" name="Straight Arrow Connector 63"/>
          <p:cNvCxnSpPr/>
          <p:nvPr/>
        </p:nvCxnSpPr>
        <p:spPr>
          <a:xfrm>
            <a:off x="5472210" y="2810409"/>
            <a:ext cx="57687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5" name="Pompe 62P525 CA-AP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44281" y="4472677"/>
            <a:ext cx="304800" cy="304800"/>
          </a:xfrm>
          <a:prstGeom prst="rect">
            <a:avLst/>
          </a:prstGeom>
        </p:spPr>
      </p:pic>
      <p:pic>
        <p:nvPicPr>
          <p:cNvPr id="66" name="Pompe 62P525 CA-AVG.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744281" y="5716488"/>
            <a:ext cx="304800" cy="304800"/>
          </a:xfrm>
          <a:prstGeom prst="rect">
            <a:avLst/>
          </a:prstGeom>
        </p:spPr>
      </p:pic>
    </p:spTree>
    <p:extLst>
      <p:ext uri="{BB962C8B-B14F-4D97-AF65-F5344CB8AC3E}">
        <p14:creationId xmlns:p14="http://schemas.microsoft.com/office/powerpoint/2010/main" val="254036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65"/>
                                        </p:tgtEl>
                                      </p:cBhvr>
                                    </p:cmd>
                                  </p:childTnLst>
                                </p:cTn>
                              </p:par>
                            </p:childTnLst>
                          </p:cTn>
                        </p:par>
                      </p:childTnLst>
                    </p:cTn>
                  </p:par>
                </p:childTnLst>
              </p:cTn>
              <p:nextCondLst>
                <p:cond evt="onClick" delay="0">
                  <p:tgtEl>
                    <p:spTgt spid="65"/>
                  </p:tgtEl>
                </p:cond>
              </p:nextCondLst>
            </p:seq>
            <p:audio>
              <p:cMediaNode vol="80000">
                <p:cTn id="7" fill="hold" display="0">
                  <p:stCondLst>
                    <p:cond delay="indefinite"/>
                  </p:stCondLst>
                  <p:endCondLst>
                    <p:cond evt="onStopAudio" delay="0">
                      <p:tgtEl>
                        <p:sldTgt/>
                      </p:tgtEl>
                    </p:cond>
                  </p:endCondLst>
                </p:cTn>
                <p:tgtEl>
                  <p:spTgt spid="65"/>
                </p:tgtEl>
              </p:cMediaNode>
            </p:audio>
            <p:seq concurrent="1" nextAc="seek">
              <p:cTn id="8" restart="whenNotActive" fill="hold" evtFilter="cancelBubble" nodeType="interactiveSeq">
                <p:stCondLst>
                  <p:cond evt="onClick" delay="0">
                    <p:tgtEl>
                      <p:spTgt spid="6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000" fill="hold"/>
                                        <p:tgtEl>
                                          <p:spTgt spid="66"/>
                                        </p:tgtEl>
                                      </p:cBhvr>
                                    </p:cmd>
                                  </p:childTnLst>
                                </p:cTn>
                              </p:par>
                            </p:childTnLst>
                          </p:cTn>
                        </p:par>
                      </p:childTnLst>
                    </p:cTn>
                  </p:par>
                </p:childTnLst>
              </p:cTn>
              <p:nextCondLst>
                <p:cond evt="onClick" delay="0">
                  <p:tgtEl>
                    <p:spTgt spid="66"/>
                  </p:tgtEl>
                </p:cond>
              </p:nextCondLst>
            </p:seq>
            <p:audio>
              <p:cMediaNode vol="80000">
                <p:cTn id="13" fill="hold" display="0">
                  <p:stCondLst>
                    <p:cond delay="indefinite"/>
                  </p:stCondLst>
                  <p:endCondLst>
                    <p:cond evt="onStopAudio" delay="0">
                      <p:tgtEl>
                        <p:sldTgt/>
                      </p:tgtEl>
                    </p:cond>
                  </p:endCondLst>
                </p:cTn>
                <p:tgtEl>
                  <p:spTgt spid="6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Optimization</a:t>
            </a:r>
            <a:r>
              <a:rPr lang="fr-BE" dirty="0"/>
              <a:t> of the </a:t>
            </a:r>
            <a:r>
              <a:rPr lang="fr-BE" dirty="0" err="1"/>
              <a:t>lubrication</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43</a:t>
            </a:fld>
            <a:endParaRPr lang="fr-BE">
              <a:solidFill>
                <a:prstClr val="black">
                  <a:tint val="75000"/>
                </a:prstClr>
              </a:solidFill>
            </a:endParaRPr>
          </a:p>
        </p:txBody>
      </p:sp>
      <p:graphicFrame>
        <p:nvGraphicFramePr>
          <p:cNvPr id="30" name="Table 29"/>
          <p:cNvGraphicFramePr>
            <a:graphicFrameLocks noGrp="1"/>
          </p:cNvGraphicFramePr>
          <p:nvPr>
            <p:extLst>
              <p:ext uri="{D42A27DB-BD31-4B8C-83A1-F6EECF244321}">
                <p14:modId xmlns:p14="http://schemas.microsoft.com/office/powerpoint/2010/main" val="1161158478"/>
              </p:ext>
            </p:extLst>
          </p:nvPr>
        </p:nvGraphicFramePr>
        <p:xfrm>
          <a:off x="6104666" y="1088564"/>
          <a:ext cx="3598218" cy="2365581"/>
        </p:xfrm>
        <a:graphic>
          <a:graphicData uri="http://schemas.openxmlformats.org/drawingml/2006/table">
            <a:tbl>
              <a:tblPr firstRow="1" firstCol="1" bandRow="1"/>
              <a:tblGrid>
                <a:gridCol w="864235">
                  <a:extLst>
                    <a:ext uri="{9D8B030D-6E8A-4147-A177-3AD203B41FA5}">
                      <a16:colId xmlns:a16="http://schemas.microsoft.com/office/drawing/2014/main" val="20000"/>
                    </a:ext>
                  </a:extLst>
                </a:gridCol>
                <a:gridCol w="883285">
                  <a:extLst>
                    <a:ext uri="{9D8B030D-6E8A-4147-A177-3AD203B41FA5}">
                      <a16:colId xmlns:a16="http://schemas.microsoft.com/office/drawing/2014/main" val="20001"/>
                    </a:ext>
                  </a:extLst>
                </a:gridCol>
                <a:gridCol w="1850698">
                  <a:extLst>
                    <a:ext uri="{9D8B030D-6E8A-4147-A177-3AD203B41FA5}">
                      <a16:colId xmlns:a16="http://schemas.microsoft.com/office/drawing/2014/main" val="20002"/>
                    </a:ext>
                  </a:extLst>
                </a:gridCol>
              </a:tblGrid>
              <a:tr h="439048">
                <a:tc gridSpan="3">
                  <a:txBody>
                    <a:bodyPr/>
                    <a:lstStyle/>
                    <a:p>
                      <a:pPr algn="ctr">
                        <a:spcAft>
                          <a:spcPts val="600"/>
                        </a:spcAft>
                      </a:pPr>
                      <a:r>
                        <a:rPr lang="en-US" sz="1100" b="1" baseline="0" dirty="0">
                          <a:solidFill>
                            <a:srgbClr val="FFC000"/>
                          </a:solidFill>
                          <a:effectLst/>
                          <a:latin typeface="Calibri"/>
                          <a:ea typeface="Times New Roman"/>
                        </a:rPr>
                        <a:t>ULTRASOUND MEASUREMENTS</a:t>
                      </a:r>
                    </a:p>
                    <a:p>
                      <a:pPr marL="0" algn="ctr" defTabSz="914400" rtl="0" eaLnBrk="1" latinLnBrk="0" hangingPunct="1">
                        <a:spcAft>
                          <a:spcPts val="600"/>
                        </a:spcAft>
                      </a:pPr>
                      <a:r>
                        <a:rPr lang="fr-BE" sz="1100" b="1" kern="1200" dirty="0">
                          <a:solidFill>
                            <a:srgbClr val="FFC000"/>
                          </a:solidFill>
                          <a:effectLst/>
                          <a:latin typeface="Calibri"/>
                          <a:ea typeface="Times New Roman"/>
                          <a:cs typeface="+mn-cs"/>
                        </a:rPr>
                        <a:t>CRUSHER</a:t>
                      </a:r>
                      <a:r>
                        <a:rPr lang="fr-BE" sz="1100" b="1" kern="1200" baseline="0" dirty="0">
                          <a:solidFill>
                            <a:srgbClr val="FFC000"/>
                          </a:solidFill>
                          <a:effectLst/>
                          <a:latin typeface="Calibri"/>
                          <a:ea typeface="Times New Roman"/>
                          <a:cs typeface="+mn-cs"/>
                        </a:rPr>
                        <a:t> – ELECTRICAL MOTOR</a:t>
                      </a:r>
                      <a:endParaRPr lang="fr-BE" sz="1100" b="1" kern="1200" dirty="0">
                        <a:solidFill>
                          <a:srgbClr val="FFC000"/>
                        </a:solidFill>
                        <a:effectLst/>
                        <a:latin typeface="Calibri"/>
                        <a:ea typeface="Times New Roman"/>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hMerge="1">
                  <a:txBody>
                    <a:bodyPr/>
                    <a:lstStyle/>
                    <a:p>
                      <a:endParaRPr lang="fr-BE"/>
                    </a:p>
                  </a:txBody>
                  <a:tcPr/>
                </a:tc>
                <a:tc hMerge="1">
                  <a:txBody>
                    <a:bodyPr/>
                    <a:lstStyle/>
                    <a:p>
                      <a:pPr algn="ctr">
                        <a:spcAft>
                          <a:spcPts val="600"/>
                        </a:spcAft>
                      </a:pPr>
                      <a:endParaRPr lang="fr-B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2424">
                <a:tc>
                  <a:txBody>
                    <a:bodyPr/>
                    <a:lstStyle/>
                    <a:p>
                      <a:pPr algn="ctr">
                        <a:spcAft>
                          <a:spcPts val="600"/>
                        </a:spcAft>
                      </a:pPr>
                      <a:r>
                        <a:rPr lang="en-US" sz="1100" b="1" dirty="0">
                          <a:solidFill>
                            <a:schemeClr val="tx1"/>
                          </a:solidFill>
                          <a:effectLst/>
                          <a:latin typeface="Calibri"/>
                          <a:ea typeface="Times New Roman"/>
                        </a:rPr>
                        <a:t>dB µV</a:t>
                      </a:r>
                      <a:endParaRPr lang="fr-BE" sz="1200" b="1" dirty="0">
                        <a:solidFill>
                          <a:schemeClr val="tx1"/>
                        </a:solidFill>
                        <a:effectLst/>
                        <a:latin typeface="Times New Roman"/>
                        <a:ea typeface="Times New Roman"/>
                      </a:endParaRPr>
                    </a:p>
                    <a:p>
                      <a:pPr algn="ctr">
                        <a:spcAft>
                          <a:spcPts val="600"/>
                        </a:spcAft>
                      </a:pPr>
                      <a:r>
                        <a:rPr lang="en-US" sz="1100" b="1" dirty="0">
                          <a:solidFill>
                            <a:schemeClr val="tx1"/>
                          </a:solidFill>
                          <a:effectLst/>
                          <a:latin typeface="Calibri"/>
                          <a:ea typeface="Times New Roman"/>
                        </a:rPr>
                        <a:t>RMS </a:t>
                      </a:r>
                      <a:endParaRPr lang="fr-BE" sz="1200" b="1"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600"/>
                        </a:spcAft>
                      </a:pPr>
                      <a:r>
                        <a:rPr lang="en-US" sz="1100" b="1" dirty="0">
                          <a:solidFill>
                            <a:schemeClr val="tx1"/>
                          </a:solidFill>
                          <a:effectLst/>
                          <a:latin typeface="Calibri"/>
                          <a:ea typeface="Times New Roman"/>
                        </a:rPr>
                        <a:t>dB µV</a:t>
                      </a:r>
                      <a:endParaRPr lang="fr-BE" sz="1200" b="1" dirty="0">
                        <a:solidFill>
                          <a:schemeClr val="tx1"/>
                        </a:solidFill>
                        <a:effectLst/>
                        <a:latin typeface="Times New Roman"/>
                        <a:ea typeface="Times New Roman"/>
                      </a:endParaRPr>
                    </a:p>
                    <a:p>
                      <a:pPr algn="ctr">
                        <a:spcAft>
                          <a:spcPts val="600"/>
                        </a:spcAft>
                      </a:pPr>
                      <a:r>
                        <a:rPr lang="en-US" sz="1100" b="1" dirty="0">
                          <a:solidFill>
                            <a:schemeClr val="tx1"/>
                          </a:solidFill>
                          <a:effectLst/>
                          <a:latin typeface="Calibri"/>
                          <a:ea typeface="Times New Roman"/>
                        </a:rPr>
                        <a:t>Peak</a:t>
                      </a:r>
                      <a:r>
                        <a:rPr lang="en-US" sz="1100" b="1" baseline="0" dirty="0">
                          <a:solidFill>
                            <a:schemeClr val="tx1"/>
                          </a:solidFill>
                          <a:effectLst/>
                          <a:latin typeface="Calibri"/>
                          <a:ea typeface="Times New Roman"/>
                        </a:rPr>
                        <a:t> value</a:t>
                      </a:r>
                      <a:endParaRPr lang="fr-BE" sz="1200" b="1"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latinLnBrk="0" hangingPunct="1">
                        <a:spcAft>
                          <a:spcPts val="600"/>
                        </a:spcAft>
                      </a:pPr>
                      <a:r>
                        <a:rPr lang="fr-BE" sz="1100" b="1" kern="1200" dirty="0">
                          <a:solidFill>
                            <a:schemeClr val="tx1"/>
                          </a:solidFill>
                          <a:effectLst/>
                          <a:latin typeface="Calibri"/>
                          <a:ea typeface="Times New Roman"/>
                          <a:cs typeface="+mn-cs"/>
                        </a:rPr>
                        <a:t>Location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357743">
                <a:tc>
                  <a:txBody>
                    <a:bodyPr/>
                    <a:lstStyle/>
                    <a:p>
                      <a:pPr algn="ctr">
                        <a:spcAft>
                          <a:spcPts val="600"/>
                        </a:spcAft>
                      </a:pPr>
                      <a:r>
                        <a:rPr lang="fr-BE" sz="1100" b="1" kern="1200" dirty="0">
                          <a:solidFill>
                            <a:schemeClr val="tx1"/>
                          </a:solidFill>
                          <a:effectLst/>
                          <a:latin typeface="Calibri"/>
                          <a:ea typeface="Times New Roman"/>
                          <a:cs typeface="+mn-cs"/>
                        </a:rPr>
                        <a:t>31,9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600"/>
                        </a:spcAft>
                      </a:pPr>
                      <a:r>
                        <a:rPr lang="fr-BE" sz="1100" b="1" kern="1200" dirty="0">
                          <a:solidFill>
                            <a:schemeClr val="tx1"/>
                          </a:solidFill>
                          <a:effectLst/>
                          <a:latin typeface="Calibri"/>
                          <a:ea typeface="Times New Roman"/>
                          <a:cs typeface="+mn-cs"/>
                        </a:rPr>
                        <a:t>51,5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fr-BE" sz="1100" b="1" kern="1200" baseline="0" dirty="0">
                          <a:solidFill>
                            <a:srgbClr val="FFC000"/>
                          </a:solidFill>
                          <a:effectLst/>
                          <a:latin typeface="Calibri"/>
                          <a:ea typeface="Times New Roman"/>
                          <a:cs typeface="+mn-cs"/>
                        </a:rPr>
                        <a:t>DE</a:t>
                      </a:r>
                    </a:p>
                    <a:p>
                      <a:pPr algn="ctr">
                        <a:spcAft>
                          <a:spcPts val="0"/>
                        </a:spcAft>
                      </a:pPr>
                      <a:r>
                        <a:rPr lang="fr-BE" sz="1100" b="1" kern="1200" baseline="0" dirty="0">
                          <a:solidFill>
                            <a:srgbClr val="FFC000"/>
                          </a:solidFill>
                          <a:effectLst/>
                          <a:latin typeface="Calibri"/>
                          <a:ea typeface="Times New Roman"/>
                          <a:cs typeface="+mn-cs"/>
                        </a:rPr>
                        <a:t>(</a:t>
                      </a:r>
                      <a:r>
                        <a:rPr lang="fr-BE" sz="1100" b="1" kern="1200" baseline="0" dirty="0" err="1">
                          <a:solidFill>
                            <a:srgbClr val="FFC000"/>
                          </a:solidFill>
                          <a:effectLst/>
                          <a:latin typeface="Calibri"/>
                          <a:ea typeface="Times New Roman"/>
                          <a:cs typeface="+mn-cs"/>
                        </a:rPr>
                        <a:t>Before</a:t>
                      </a:r>
                      <a:r>
                        <a:rPr lang="fr-BE" sz="1100" b="1" kern="1200" baseline="0" dirty="0">
                          <a:solidFill>
                            <a:srgbClr val="FFC000"/>
                          </a:solidFill>
                          <a:effectLst/>
                          <a:latin typeface="Calibri"/>
                          <a:ea typeface="Times New Roman"/>
                          <a:cs typeface="+mn-cs"/>
                        </a:rPr>
                        <a:t> </a:t>
                      </a:r>
                      <a:r>
                        <a:rPr lang="fr-BE" sz="1100" b="1" kern="1200" baseline="0" dirty="0" err="1">
                          <a:solidFill>
                            <a:srgbClr val="FFC000"/>
                          </a:solidFill>
                          <a:effectLst/>
                          <a:latin typeface="Calibri"/>
                          <a:ea typeface="Times New Roman"/>
                          <a:cs typeface="+mn-cs"/>
                        </a:rPr>
                        <a:t>lubrication</a:t>
                      </a:r>
                      <a:r>
                        <a:rPr lang="fr-BE" sz="1100" b="1" kern="1200" baseline="0" dirty="0">
                          <a:solidFill>
                            <a:srgbClr val="FFC000"/>
                          </a:solidFill>
                          <a:effectLst/>
                          <a:latin typeface="Calibri"/>
                          <a:ea typeface="Times New Roman"/>
                          <a:cs typeface="+mn-cs"/>
                        </a:rPr>
                        <a:t>)</a:t>
                      </a:r>
                      <a:endParaRPr lang="fr-BE" sz="1100" b="1" kern="1200" dirty="0">
                        <a:solidFill>
                          <a:srgbClr val="FFC000"/>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2"/>
                  </a:ext>
                </a:extLst>
              </a:tr>
              <a:tr h="357743">
                <a:tc>
                  <a:txBody>
                    <a:bodyPr/>
                    <a:lstStyle/>
                    <a:p>
                      <a:pPr algn="ctr">
                        <a:spcAft>
                          <a:spcPts val="600"/>
                        </a:spcAft>
                      </a:pPr>
                      <a:r>
                        <a:rPr lang="fr-BE" sz="1100" b="1" kern="1200" dirty="0">
                          <a:solidFill>
                            <a:schemeClr val="tx1"/>
                          </a:solidFill>
                          <a:effectLst/>
                          <a:latin typeface="Calibri"/>
                          <a:ea typeface="Times New Roman"/>
                          <a:cs typeface="+mn-cs"/>
                        </a:rPr>
                        <a:t>18,7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600"/>
                        </a:spcAft>
                      </a:pPr>
                      <a:r>
                        <a:rPr lang="fr-BE" sz="1100" b="1" kern="1200" dirty="0">
                          <a:solidFill>
                            <a:schemeClr val="tx1"/>
                          </a:solidFill>
                          <a:effectLst/>
                          <a:latin typeface="Calibri"/>
                          <a:ea typeface="Times New Roman"/>
                          <a:cs typeface="+mn-cs"/>
                        </a:rPr>
                        <a:t>42,3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fr-BE" sz="1100" b="1" kern="1200" dirty="0">
                          <a:solidFill>
                            <a:srgbClr val="FFC000"/>
                          </a:solidFill>
                          <a:effectLst/>
                          <a:latin typeface="+mn-lt"/>
                          <a:ea typeface="Times New Roman"/>
                          <a:cs typeface="+mn-cs"/>
                        </a:rPr>
                        <a:t>DE </a:t>
                      </a:r>
                    </a:p>
                    <a:p>
                      <a:pPr algn="ctr">
                        <a:spcAft>
                          <a:spcPts val="600"/>
                        </a:spcAft>
                      </a:pPr>
                      <a:r>
                        <a:rPr lang="fr-BE" sz="1100" b="1" kern="1200" dirty="0">
                          <a:solidFill>
                            <a:srgbClr val="FFC000"/>
                          </a:solidFill>
                          <a:effectLst/>
                          <a:latin typeface="+mn-lt"/>
                          <a:ea typeface="Times New Roman"/>
                          <a:cs typeface="+mn-cs"/>
                        </a:rPr>
                        <a:t>(</a:t>
                      </a:r>
                      <a:r>
                        <a:rPr lang="fr-BE" sz="1100" b="1" kern="1200" dirty="0" err="1">
                          <a:solidFill>
                            <a:srgbClr val="FFC000"/>
                          </a:solidFill>
                          <a:effectLst/>
                          <a:latin typeface="+mn-lt"/>
                          <a:ea typeface="Times New Roman"/>
                          <a:cs typeface="+mn-cs"/>
                        </a:rPr>
                        <a:t>Before</a:t>
                      </a:r>
                      <a:r>
                        <a:rPr lang="fr-BE" sz="1100" b="1" kern="1200" baseline="0" dirty="0">
                          <a:solidFill>
                            <a:srgbClr val="FFC000"/>
                          </a:solidFill>
                          <a:effectLst/>
                          <a:latin typeface="+mn-lt"/>
                          <a:ea typeface="Times New Roman"/>
                          <a:cs typeface="+mn-cs"/>
                        </a:rPr>
                        <a:t> </a:t>
                      </a:r>
                      <a:r>
                        <a:rPr lang="fr-BE" sz="1100" b="1" kern="1200" baseline="0" dirty="0" err="1">
                          <a:solidFill>
                            <a:srgbClr val="FFC000"/>
                          </a:solidFill>
                          <a:effectLst/>
                          <a:latin typeface="+mn-lt"/>
                          <a:ea typeface="Times New Roman"/>
                          <a:cs typeface="+mn-cs"/>
                        </a:rPr>
                        <a:t>lubrication</a:t>
                      </a:r>
                      <a:r>
                        <a:rPr lang="fr-BE" sz="1100" b="1" kern="1200" dirty="0">
                          <a:solidFill>
                            <a:srgbClr val="FFC000"/>
                          </a:solidFill>
                          <a:effectLst/>
                          <a:latin typeface="+mn-lt"/>
                          <a:ea typeface="Times New Roman"/>
                          <a:cs typeface="+mn-cs"/>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3"/>
                  </a:ext>
                </a:extLst>
              </a:tr>
              <a:tr h="357743">
                <a:tc>
                  <a:txBody>
                    <a:bodyPr/>
                    <a:lstStyle/>
                    <a:p>
                      <a:pPr algn="ctr">
                        <a:spcAft>
                          <a:spcPts val="600"/>
                        </a:spcAft>
                      </a:pPr>
                      <a:r>
                        <a:rPr lang="fr-BE" sz="1100" b="1" kern="1200" dirty="0">
                          <a:solidFill>
                            <a:schemeClr val="tx1"/>
                          </a:solidFill>
                          <a:effectLst/>
                          <a:latin typeface="Calibri"/>
                          <a:ea typeface="Times New Roman"/>
                          <a:cs typeface="+mn-cs"/>
                        </a:rPr>
                        <a:t>26,3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600"/>
                        </a:spcAft>
                      </a:pPr>
                      <a:r>
                        <a:rPr lang="fr-BE" sz="1100" b="1" kern="1200" dirty="0">
                          <a:solidFill>
                            <a:schemeClr val="tx1"/>
                          </a:solidFill>
                          <a:effectLst/>
                          <a:latin typeface="Calibri"/>
                          <a:ea typeface="Times New Roman"/>
                          <a:cs typeface="+mn-cs"/>
                        </a:rPr>
                        <a:t>51,3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fr-BE" sz="1100" b="1" kern="1200" dirty="0">
                          <a:solidFill>
                            <a:srgbClr val="FFC000"/>
                          </a:solidFill>
                          <a:effectLst/>
                          <a:latin typeface="+mn-lt"/>
                          <a:ea typeface="Times New Roman"/>
                          <a:cs typeface="+mn-cs"/>
                        </a:rPr>
                        <a:t>DE</a:t>
                      </a:r>
                    </a:p>
                    <a:p>
                      <a:pPr algn="ctr">
                        <a:spcAft>
                          <a:spcPts val="600"/>
                        </a:spcAft>
                      </a:pPr>
                      <a:r>
                        <a:rPr lang="fr-BE" sz="1100" b="1" kern="1200" dirty="0">
                          <a:solidFill>
                            <a:srgbClr val="FFC000"/>
                          </a:solidFill>
                          <a:effectLst/>
                          <a:latin typeface="+mn-lt"/>
                          <a:ea typeface="Times New Roman"/>
                          <a:cs typeface="+mn-cs"/>
                        </a:rPr>
                        <a:t>(</a:t>
                      </a:r>
                      <a:r>
                        <a:rPr lang="fr-BE" sz="1100" b="1" kern="1200" dirty="0" err="1">
                          <a:solidFill>
                            <a:srgbClr val="FFC000"/>
                          </a:solidFill>
                          <a:effectLst/>
                          <a:latin typeface="+mn-lt"/>
                          <a:ea typeface="Times New Roman"/>
                          <a:cs typeface="+mn-cs"/>
                        </a:rPr>
                        <a:t>After</a:t>
                      </a:r>
                      <a:r>
                        <a:rPr lang="fr-BE" sz="1100" b="1" kern="1200" baseline="0" dirty="0">
                          <a:solidFill>
                            <a:srgbClr val="FFC000"/>
                          </a:solidFill>
                          <a:effectLst/>
                          <a:latin typeface="+mn-lt"/>
                          <a:ea typeface="Times New Roman"/>
                          <a:cs typeface="+mn-cs"/>
                        </a:rPr>
                        <a:t> </a:t>
                      </a:r>
                      <a:r>
                        <a:rPr lang="fr-BE" sz="1100" b="1" kern="1200" baseline="0" dirty="0" err="1">
                          <a:solidFill>
                            <a:srgbClr val="FFC000"/>
                          </a:solidFill>
                          <a:effectLst/>
                          <a:latin typeface="+mn-lt"/>
                          <a:ea typeface="Times New Roman"/>
                          <a:cs typeface="+mn-cs"/>
                        </a:rPr>
                        <a:t>lubrication</a:t>
                      </a:r>
                      <a:r>
                        <a:rPr lang="fr-BE" sz="1100" b="1" kern="1200" dirty="0">
                          <a:solidFill>
                            <a:srgbClr val="FFC000"/>
                          </a:solidFill>
                          <a:effectLst/>
                          <a:latin typeface="+mn-lt"/>
                          <a:ea typeface="Times New Roman"/>
                          <a:cs typeface="+mn-cs"/>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4"/>
                  </a:ext>
                </a:extLst>
              </a:tr>
              <a:tr h="250880">
                <a:tc>
                  <a:txBody>
                    <a:bodyPr/>
                    <a:lstStyle/>
                    <a:p>
                      <a:pPr algn="ctr">
                        <a:spcAft>
                          <a:spcPts val="600"/>
                        </a:spcAft>
                      </a:pPr>
                      <a:r>
                        <a:rPr lang="fr-BE" sz="1100" b="1" kern="1200" dirty="0">
                          <a:solidFill>
                            <a:schemeClr val="tx1"/>
                          </a:solidFill>
                          <a:effectLst/>
                          <a:latin typeface="Calibri"/>
                          <a:ea typeface="Times New Roman"/>
                          <a:cs typeface="+mn-cs"/>
                        </a:rPr>
                        <a:t>23,9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600"/>
                        </a:spcAft>
                      </a:pPr>
                      <a:r>
                        <a:rPr lang="fr-BE" sz="1100" b="1" kern="1200" dirty="0">
                          <a:solidFill>
                            <a:schemeClr val="tx1"/>
                          </a:solidFill>
                          <a:effectLst/>
                          <a:latin typeface="Calibri"/>
                          <a:ea typeface="Times New Roman"/>
                          <a:cs typeface="+mn-cs"/>
                        </a:rPr>
                        <a:t>38,6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600"/>
                        </a:spcAft>
                      </a:pPr>
                      <a:r>
                        <a:rPr lang="fr-BE" sz="1100" b="1" kern="1200" dirty="0">
                          <a:solidFill>
                            <a:srgbClr val="FFC000"/>
                          </a:solidFill>
                          <a:effectLst/>
                          <a:latin typeface="Calibri"/>
                          <a:ea typeface="Times New Roman"/>
                          <a:cs typeface="+mn-cs"/>
                        </a:rPr>
                        <a:t>NDE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5"/>
                  </a:ext>
                </a:extLst>
              </a:tr>
            </a:tbl>
          </a:graphicData>
        </a:graphic>
      </p:graphicFrame>
      <p:sp>
        <p:nvSpPr>
          <p:cNvPr id="41" name="TextBox 40"/>
          <p:cNvSpPr txBox="1"/>
          <p:nvPr/>
        </p:nvSpPr>
        <p:spPr>
          <a:xfrm>
            <a:off x="1021634" y="2132856"/>
            <a:ext cx="3567816" cy="276999"/>
          </a:xfrm>
          <a:prstGeom prst="rect">
            <a:avLst/>
          </a:prstGeom>
          <a:noFill/>
        </p:spPr>
        <p:txBody>
          <a:bodyPr wrap="square" rtlCol="0">
            <a:spAutoFit/>
          </a:bodyPr>
          <a:lstStyle/>
          <a:p>
            <a:pPr algn="ctr"/>
            <a:r>
              <a:rPr lang="fr-BE" sz="1200" b="1" dirty="0" err="1">
                <a:solidFill>
                  <a:srgbClr val="1F497D"/>
                </a:solidFill>
              </a:rPr>
              <a:t>Electrical</a:t>
            </a:r>
            <a:r>
              <a:rPr lang="fr-BE" sz="1200" b="1" dirty="0">
                <a:solidFill>
                  <a:srgbClr val="1F497D"/>
                </a:solidFill>
              </a:rPr>
              <a:t> </a:t>
            </a:r>
            <a:r>
              <a:rPr lang="fr-BE" sz="1200" b="1" dirty="0" err="1">
                <a:solidFill>
                  <a:srgbClr val="1F497D"/>
                </a:solidFill>
              </a:rPr>
              <a:t>motor</a:t>
            </a:r>
            <a:r>
              <a:rPr lang="fr-BE" sz="1200" b="1" dirty="0">
                <a:solidFill>
                  <a:srgbClr val="1F497D"/>
                </a:solidFill>
              </a:rPr>
              <a:t> DE – </a:t>
            </a:r>
            <a:r>
              <a:rPr lang="fr-BE" sz="1200" b="1" dirty="0" err="1">
                <a:solidFill>
                  <a:srgbClr val="1F497D"/>
                </a:solidFill>
              </a:rPr>
              <a:t>Before</a:t>
            </a:r>
            <a:r>
              <a:rPr lang="fr-BE" sz="1200" b="1" dirty="0">
                <a:solidFill>
                  <a:srgbClr val="1F497D"/>
                </a:solidFill>
              </a:rPr>
              <a:t> </a:t>
            </a:r>
            <a:r>
              <a:rPr lang="fr-BE" sz="1200" b="1" dirty="0" err="1">
                <a:solidFill>
                  <a:srgbClr val="1F497D"/>
                </a:solidFill>
              </a:rPr>
              <a:t>lubrication</a:t>
            </a:r>
            <a:endParaRPr lang="fr-BE" sz="1200" b="1" dirty="0">
              <a:solidFill>
                <a:srgbClr val="1F497D"/>
              </a:solidFill>
            </a:endParaRPr>
          </a:p>
        </p:txBody>
      </p:sp>
      <p:sp>
        <p:nvSpPr>
          <p:cNvPr id="49" name="TextBox 48"/>
          <p:cNvSpPr txBox="1"/>
          <p:nvPr/>
        </p:nvSpPr>
        <p:spPr>
          <a:xfrm>
            <a:off x="1025144" y="3573016"/>
            <a:ext cx="3567816" cy="276999"/>
          </a:xfrm>
          <a:prstGeom prst="rect">
            <a:avLst/>
          </a:prstGeom>
          <a:noFill/>
        </p:spPr>
        <p:txBody>
          <a:bodyPr wrap="square" rtlCol="0">
            <a:spAutoFit/>
          </a:bodyPr>
          <a:lstStyle/>
          <a:p>
            <a:pPr algn="ctr"/>
            <a:r>
              <a:rPr lang="fr-BE" sz="1200" b="1" dirty="0" err="1">
                <a:solidFill>
                  <a:srgbClr val="1F497D"/>
                </a:solidFill>
              </a:rPr>
              <a:t>Electrical</a:t>
            </a:r>
            <a:r>
              <a:rPr lang="fr-BE" sz="1200" b="1" dirty="0">
                <a:solidFill>
                  <a:srgbClr val="1F497D"/>
                </a:solidFill>
              </a:rPr>
              <a:t> </a:t>
            </a:r>
            <a:r>
              <a:rPr lang="fr-BE" sz="1200" b="1" dirty="0" err="1">
                <a:solidFill>
                  <a:srgbClr val="1F497D"/>
                </a:solidFill>
              </a:rPr>
              <a:t>motor</a:t>
            </a:r>
            <a:r>
              <a:rPr lang="fr-BE" sz="1200" b="1" dirty="0">
                <a:solidFill>
                  <a:srgbClr val="1F497D"/>
                </a:solidFill>
              </a:rPr>
              <a:t> DE – </a:t>
            </a:r>
            <a:r>
              <a:rPr lang="fr-BE" sz="1200" b="1" dirty="0" err="1">
                <a:solidFill>
                  <a:srgbClr val="1F497D"/>
                </a:solidFill>
              </a:rPr>
              <a:t>After</a:t>
            </a:r>
            <a:r>
              <a:rPr lang="fr-BE" sz="1200" b="1" dirty="0">
                <a:solidFill>
                  <a:srgbClr val="1F497D"/>
                </a:solidFill>
              </a:rPr>
              <a:t> </a:t>
            </a:r>
            <a:r>
              <a:rPr lang="fr-BE" sz="1200" b="1" dirty="0" err="1">
                <a:solidFill>
                  <a:srgbClr val="1F497D"/>
                </a:solidFill>
              </a:rPr>
              <a:t>lubrication</a:t>
            </a:r>
            <a:endParaRPr lang="fr-BE" sz="1200" b="1" dirty="0">
              <a:solidFill>
                <a:srgbClr val="1F497D"/>
              </a:solidFill>
            </a:endParaRPr>
          </a:p>
        </p:txBody>
      </p:sp>
      <p:sp>
        <p:nvSpPr>
          <p:cNvPr id="54" name="TextBox 53"/>
          <p:cNvSpPr txBox="1"/>
          <p:nvPr/>
        </p:nvSpPr>
        <p:spPr>
          <a:xfrm>
            <a:off x="1025144" y="6248345"/>
            <a:ext cx="3567816" cy="276999"/>
          </a:xfrm>
          <a:prstGeom prst="rect">
            <a:avLst/>
          </a:prstGeom>
          <a:noFill/>
        </p:spPr>
        <p:txBody>
          <a:bodyPr wrap="square" rtlCol="0">
            <a:spAutoFit/>
          </a:bodyPr>
          <a:lstStyle/>
          <a:p>
            <a:pPr algn="ctr"/>
            <a:r>
              <a:rPr lang="fr-BE" sz="1200" b="1" dirty="0" err="1">
                <a:solidFill>
                  <a:srgbClr val="1F497D"/>
                </a:solidFill>
              </a:rPr>
              <a:t>Electrical</a:t>
            </a:r>
            <a:r>
              <a:rPr lang="fr-BE" sz="1200" b="1" dirty="0">
                <a:solidFill>
                  <a:srgbClr val="1F497D"/>
                </a:solidFill>
              </a:rPr>
              <a:t> </a:t>
            </a:r>
            <a:r>
              <a:rPr lang="fr-BE" sz="1200" b="1" dirty="0" err="1">
                <a:solidFill>
                  <a:srgbClr val="1F497D"/>
                </a:solidFill>
              </a:rPr>
              <a:t>motor</a:t>
            </a:r>
            <a:r>
              <a:rPr lang="fr-BE" sz="1200" b="1" dirty="0">
                <a:solidFill>
                  <a:srgbClr val="1F497D"/>
                </a:solidFill>
              </a:rPr>
              <a:t> NDE</a:t>
            </a:r>
          </a:p>
        </p:txBody>
      </p:sp>
      <p:sp>
        <p:nvSpPr>
          <p:cNvPr id="57" name="TextBox 56"/>
          <p:cNvSpPr txBox="1"/>
          <p:nvPr/>
        </p:nvSpPr>
        <p:spPr>
          <a:xfrm>
            <a:off x="1021634" y="4953725"/>
            <a:ext cx="3567816" cy="276999"/>
          </a:xfrm>
          <a:prstGeom prst="rect">
            <a:avLst/>
          </a:prstGeom>
          <a:noFill/>
        </p:spPr>
        <p:txBody>
          <a:bodyPr wrap="square" rtlCol="0">
            <a:spAutoFit/>
          </a:bodyPr>
          <a:lstStyle/>
          <a:p>
            <a:pPr algn="ctr"/>
            <a:r>
              <a:rPr lang="fr-BE" sz="1200" b="1" dirty="0" err="1">
                <a:solidFill>
                  <a:srgbClr val="1F497D"/>
                </a:solidFill>
              </a:rPr>
              <a:t>Electrical</a:t>
            </a:r>
            <a:r>
              <a:rPr lang="fr-BE" sz="1200" b="1" dirty="0">
                <a:solidFill>
                  <a:srgbClr val="1F497D"/>
                </a:solidFill>
              </a:rPr>
              <a:t> </a:t>
            </a:r>
            <a:r>
              <a:rPr lang="fr-BE" sz="1200" b="1" dirty="0" err="1">
                <a:solidFill>
                  <a:srgbClr val="1F497D"/>
                </a:solidFill>
              </a:rPr>
              <a:t>motor</a:t>
            </a:r>
            <a:r>
              <a:rPr lang="fr-BE" sz="1200" b="1" dirty="0">
                <a:solidFill>
                  <a:srgbClr val="1F497D"/>
                </a:solidFill>
              </a:rPr>
              <a:t> DE – </a:t>
            </a:r>
            <a:r>
              <a:rPr lang="fr-BE" sz="1200" b="1" dirty="0" err="1">
                <a:solidFill>
                  <a:srgbClr val="1F497D"/>
                </a:solidFill>
              </a:rPr>
              <a:t>After</a:t>
            </a:r>
            <a:r>
              <a:rPr lang="fr-BE" sz="1200" b="1" dirty="0">
                <a:solidFill>
                  <a:srgbClr val="1F497D"/>
                </a:solidFill>
              </a:rPr>
              <a:t> lubrification </a:t>
            </a:r>
          </a:p>
        </p:txBody>
      </p:sp>
      <p:pic>
        <p:nvPicPr>
          <p:cNvPr id="409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04666" y="3608399"/>
            <a:ext cx="3418334" cy="2563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3" name="Straight Arrow Connector 52"/>
          <p:cNvCxnSpPr/>
          <p:nvPr/>
        </p:nvCxnSpPr>
        <p:spPr>
          <a:xfrm>
            <a:off x="5701107" y="4581128"/>
            <a:ext cx="1220467" cy="0"/>
          </a:xfrm>
          <a:prstGeom prst="straightConnector1">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5701107" y="1700808"/>
            <a:ext cx="0" cy="2880320"/>
          </a:xfrm>
          <a:prstGeom prst="straightConnector1">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5418735" y="4396922"/>
            <a:ext cx="282372" cy="0"/>
          </a:xfrm>
          <a:prstGeom prst="straightConnector1">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102" idx="3"/>
          </p:cNvCxnSpPr>
          <p:nvPr/>
        </p:nvCxnSpPr>
        <p:spPr>
          <a:xfrm flipV="1">
            <a:off x="5376664" y="4953725"/>
            <a:ext cx="2969096" cy="749327"/>
          </a:xfrm>
          <a:prstGeom prst="straightConnector1">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4099" name="Picture 3" descr="D:\Documents\Rapport de mesures ultrasonores\LESSARD\Palier avant moteur AG.em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580" y="986623"/>
            <a:ext cx="5307542" cy="1115969"/>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Arrow Connector 32"/>
          <p:cNvCxnSpPr/>
          <p:nvPr/>
        </p:nvCxnSpPr>
        <p:spPr>
          <a:xfrm>
            <a:off x="5429949" y="2996952"/>
            <a:ext cx="282372" cy="0"/>
          </a:xfrm>
          <a:prstGeom prst="straightConnector1">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429949" y="1700808"/>
            <a:ext cx="282372" cy="0"/>
          </a:xfrm>
          <a:prstGeom prst="straightConnector1">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100" name="Picture 4" descr="D:\Documents\Rapport de mesures ultrasonores\LESSARD\Palier avant moteur PG.em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580" y="2411134"/>
            <a:ext cx="5307542" cy="108987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Documents\Rapport de mesures ultrasonores\LESSARD\Palier avant moteur APG.em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5474" y="3930197"/>
            <a:ext cx="5247155" cy="9334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72480" y="4077072"/>
            <a:ext cx="5104184" cy="361860"/>
          </a:xfrm>
          <a:prstGeom prst="rect">
            <a:avLst/>
          </a:prstGeom>
          <a:solidFill>
            <a:srgbClr val="004B85">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sz="2800" dirty="0">
              <a:solidFill>
                <a:prstClr val="white"/>
              </a:solidFill>
            </a:endParaRPr>
          </a:p>
        </p:txBody>
      </p:sp>
      <p:sp>
        <p:nvSpPr>
          <p:cNvPr id="40" name="TextBox 39"/>
          <p:cNvSpPr txBox="1"/>
          <p:nvPr/>
        </p:nvSpPr>
        <p:spPr>
          <a:xfrm>
            <a:off x="4005838" y="4088105"/>
            <a:ext cx="1595234" cy="276999"/>
          </a:xfrm>
          <a:prstGeom prst="rect">
            <a:avLst/>
          </a:prstGeom>
          <a:noFill/>
        </p:spPr>
        <p:txBody>
          <a:bodyPr wrap="square" rtlCol="0">
            <a:spAutoFit/>
          </a:bodyPr>
          <a:lstStyle/>
          <a:p>
            <a:pPr algn="ctr"/>
            <a:r>
              <a:rPr lang="fr-BE" sz="1200" b="1" dirty="0">
                <a:solidFill>
                  <a:srgbClr val="FF0000"/>
                </a:solidFill>
              </a:rPr>
              <a:t>Zone de chocs</a:t>
            </a:r>
          </a:p>
        </p:txBody>
      </p:sp>
      <p:pic>
        <p:nvPicPr>
          <p:cNvPr id="4102" name="Picture 6" descr="D:\Documents\Rapport de mesures ultrasonores\LESSARD\Palier arrière moteur.e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1580" y="5299436"/>
            <a:ext cx="5205084" cy="807232"/>
          </a:xfrm>
          <a:prstGeom prst="rect">
            <a:avLst/>
          </a:prstGeom>
          <a:noFill/>
          <a:extLst>
            <a:ext uri="{909E8E84-426E-40DD-AFC4-6F175D3DCCD1}">
              <a14:hiddenFill xmlns:a14="http://schemas.microsoft.com/office/drawing/2010/main">
                <a:solidFill>
                  <a:srgbClr val="FFFFFF"/>
                </a:solidFill>
              </a14:hiddenFill>
            </a:ext>
          </a:extLst>
        </p:spPr>
      </p:pic>
      <p:pic>
        <p:nvPicPr>
          <p:cNvPr id="20" name="Palier avant moteur AP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174322" y="3573016"/>
            <a:ext cx="304800" cy="304800"/>
          </a:xfrm>
          <a:prstGeom prst="rect">
            <a:avLst/>
          </a:prstGeom>
        </p:spPr>
      </p:pic>
      <p:pic>
        <p:nvPicPr>
          <p:cNvPr id="22" name="Palier avant moteur AG.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174322" y="2155716"/>
            <a:ext cx="304800" cy="304800"/>
          </a:xfrm>
          <a:prstGeom prst="rect">
            <a:avLst/>
          </a:prstGeom>
        </p:spPr>
      </p:pic>
      <p:pic>
        <p:nvPicPr>
          <p:cNvPr id="23" name="Palier avant moteur AP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255121" y="4976585"/>
            <a:ext cx="304800" cy="304800"/>
          </a:xfrm>
          <a:prstGeom prst="rect">
            <a:avLst/>
          </a:prstGeom>
        </p:spPr>
      </p:pic>
      <p:pic>
        <p:nvPicPr>
          <p:cNvPr id="24" name="Palier arrière moteur.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255121" y="6236537"/>
            <a:ext cx="300613" cy="300613"/>
          </a:xfrm>
          <a:prstGeom prst="rect">
            <a:avLst/>
          </a:prstGeom>
        </p:spPr>
      </p:pic>
    </p:spTree>
    <p:extLst>
      <p:ext uri="{BB962C8B-B14F-4D97-AF65-F5344CB8AC3E}">
        <p14:creationId xmlns:p14="http://schemas.microsoft.com/office/powerpoint/2010/main" val="1433437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6" fill="hold"/>
                                        <p:tgtEl>
                                          <p:spTgt spid="20"/>
                                        </p:tgtEl>
                                      </p:cBhvr>
                                    </p:cmd>
                                  </p:childTnLst>
                                </p:cTn>
                              </p:par>
                            </p:childTnLst>
                          </p:cTn>
                        </p:par>
                      </p:childTnLst>
                    </p:cTn>
                  </p:par>
                </p:childTnLst>
              </p:cTn>
              <p:nextCondLst>
                <p:cond evt="onClick" delay="0">
                  <p:tgtEl>
                    <p:spTgt spid="20"/>
                  </p:tgtEl>
                </p:cond>
              </p:nextCondLst>
            </p:seq>
            <p:audio>
              <p:cMediaNode vol="58491">
                <p:cTn id="7" fill="hold" display="0">
                  <p:stCondLst>
                    <p:cond delay="indefinite"/>
                  </p:stCondLst>
                  <p:endCondLst>
                    <p:cond evt="onStopAudio" delay="0">
                      <p:tgtEl>
                        <p:sldTgt/>
                      </p:tgtEl>
                    </p:cond>
                  </p:endCondLst>
                </p:cTn>
                <p:tgtEl>
                  <p:spTgt spid="20"/>
                </p:tgtEl>
              </p:cMediaNode>
            </p:audi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936" fill="hold"/>
                                        <p:tgtEl>
                                          <p:spTgt spid="22"/>
                                        </p:tgtEl>
                                      </p:cBhvr>
                                    </p:cmd>
                                  </p:childTnLst>
                                </p:cTn>
                              </p:par>
                            </p:childTnLst>
                          </p:cTn>
                        </p:par>
                      </p:childTnLst>
                    </p:cTn>
                  </p:par>
                </p:childTnLst>
              </p:cTn>
              <p:nextCondLst>
                <p:cond evt="onClick" delay="0">
                  <p:tgtEl>
                    <p:spTgt spid="22"/>
                  </p:tgtEl>
                </p:cond>
              </p:nextCondLst>
            </p:seq>
            <p:audio>
              <p:cMediaNode vol="100000">
                <p:cTn id="13" fill="hold" display="0">
                  <p:stCondLst>
                    <p:cond delay="indefinite"/>
                  </p:stCondLst>
                  <p:endCondLst>
                    <p:cond evt="onStopAudio" delay="0">
                      <p:tgtEl>
                        <p:sldTgt/>
                      </p:tgtEl>
                    </p:cond>
                  </p:endCondLst>
                </p:cTn>
                <p:tgtEl>
                  <p:spTgt spid="22"/>
                </p:tgtEl>
              </p:cMediaNode>
            </p:audio>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936" fill="hold"/>
                                        <p:tgtEl>
                                          <p:spTgt spid="23"/>
                                        </p:tgtEl>
                                      </p:cBhvr>
                                    </p:cmd>
                                  </p:childTnLst>
                                </p:cTn>
                              </p:par>
                            </p:childTnLst>
                          </p:cTn>
                        </p:par>
                      </p:childTnLst>
                    </p:cTn>
                  </p:par>
                </p:childTnLst>
              </p:cTn>
              <p:nextCondLst>
                <p:cond evt="onClick" delay="0">
                  <p:tgtEl>
                    <p:spTgt spid="23"/>
                  </p:tgtEl>
                </p:cond>
              </p:nextCondLst>
            </p:seq>
            <p:audio>
              <p:cMediaNode vol="80000">
                <p:cTn id="19" fill="hold" display="0">
                  <p:stCondLst>
                    <p:cond delay="indefinite"/>
                  </p:stCondLst>
                  <p:endCondLst>
                    <p:cond evt="onStopAudio" delay="0">
                      <p:tgtEl>
                        <p:sldTgt/>
                      </p:tgtEl>
                    </p:cond>
                  </p:endCondLst>
                </p:cTn>
                <p:tgtEl>
                  <p:spTgt spid="23"/>
                </p:tgtEl>
              </p:cMediaNode>
            </p:audio>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936" fill="hold"/>
                                        <p:tgtEl>
                                          <p:spTgt spid="24"/>
                                        </p:tgtEl>
                                      </p:cBhvr>
                                    </p:cmd>
                                  </p:childTnLst>
                                </p:cTn>
                              </p:par>
                            </p:childTnLst>
                          </p:cTn>
                        </p:par>
                      </p:childTnLst>
                    </p:cTn>
                  </p:par>
                </p:childTnLst>
              </p:cTn>
              <p:nextCondLst>
                <p:cond evt="onClick" delay="0">
                  <p:tgtEl>
                    <p:spTgt spid="24"/>
                  </p:tgtEl>
                </p:cond>
              </p:nextCondLst>
            </p:seq>
            <p:audio>
              <p:cMediaNode vol="80000">
                <p:cTn id="25" fill="hold" display="0">
                  <p:stCondLst>
                    <p:cond delay="indefinite"/>
                  </p:stCondLst>
                  <p:endCondLst>
                    <p:cond evt="onStopAudio" delay="0">
                      <p:tgtEl>
                        <p:sldTgt/>
                      </p:tgtEl>
                    </p:cond>
                  </p:endCondLst>
                </p:cTn>
                <p:tgtEl>
                  <p:spTgt spid="2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LUBExpert</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44</a:t>
            </a:fld>
            <a:endParaRPr lang="fr-BE">
              <a:solidFill>
                <a:prstClr val="black">
                  <a:tint val="75000"/>
                </a:prstClr>
              </a:solidFill>
            </a:endParaRPr>
          </a:p>
        </p:txBody>
      </p:sp>
      <p:pic>
        <p:nvPicPr>
          <p:cNvPr id="1026" name="Picture 2" descr="\\pandora\COMPANY\Marketing &amp; Communication\Images\Products\LUBExpert\LUBExpert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544" y="1102940"/>
            <a:ext cx="8022892" cy="5350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351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BE" dirty="0" err="1"/>
              <a:t>Optimization</a:t>
            </a:r>
            <a:r>
              <a:rPr lang="fr-BE" dirty="0"/>
              <a:t> of the </a:t>
            </a:r>
            <a:r>
              <a:rPr lang="fr-BE" dirty="0" err="1"/>
              <a:t>lubrication</a:t>
            </a:r>
            <a:r>
              <a:rPr lang="fr-BE" dirty="0"/>
              <a:t> : </a:t>
            </a:r>
            <a:r>
              <a:rPr lang="fr-BE" dirty="0" err="1"/>
              <a:t>LUBExpert</a:t>
            </a:r>
            <a:endParaRPr lang="fr-BE" dirty="0"/>
          </a:p>
        </p:txBody>
      </p:sp>
      <p:sp>
        <p:nvSpPr>
          <p:cNvPr id="3" name="Slide Number Placeholder 2"/>
          <p:cNvSpPr>
            <a:spLocks noGrp="1"/>
          </p:cNvSpPr>
          <p:nvPr>
            <p:ph type="sldNum" sz="quarter" idx="10"/>
            <p:custDataLst>
              <p:tags r:id="rId2"/>
            </p:custDataLst>
          </p:nvPr>
        </p:nvSpPr>
        <p:spPr/>
        <p:txBody>
          <a:bodyPr/>
          <a:lstStyle/>
          <a:p>
            <a:fld id="{1ED689DE-93AF-412C-BCCB-04934BF551E6}" type="slidenum">
              <a:rPr lang="fr-BE" smtClean="0">
                <a:solidFill>
                  <a:prstClr val="black">
                    <a:tint val="75000"/>
                  </a:prstClr>
                </a:solidFill>
              </a:rPr>
              <a:pPr/>
              <a:t>45</a:t>
            </a:fld>
            <a:endParaRPr lang="fr-BE">
              <a:solidFill>
                <a:prstClr val="black">
                  <a:tint val="75000"/>
                </a:prstClr>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3155" y="1883364"/>
            <a:ext cx="3314700"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908" y="1355179"/>
            <a:ext cx="6754308" cy="4666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165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BE" dirty="0" err="1"/>
              <a:t>Optimization</a:t>
            </a:r>
            <a:r>
              <a:rPr lang="fr-BE" dirty="0"/>
              <a:t> of the </a:t>
            </a:r>
            <a:r>
              <a:rPr lang="fr-BE" dirty="0" err="1"/>
              <a:t>lubrication</a:t>
            </a:r>
            <a:r>
              <a:rPr lang="fr-BE" dirty="0"/>
              <a:t>: </a:t>
            </a:r>
            <a:r>
              <a:rPr lang="fr-BE" dirty="0" err="1"/>
              <a:t>LUBExpert</a:t>
            </a:r>
            <a:endParaRPr lang="fr-BE" dirty="0"/>
          </a:p>
        </p:txBody>
      </p:sp>
      <p:sp>
        <p:nvSpPr>
          <p:cNvPr id="3" name="Slide Number Placeholder 2"/>
          <p:cNvSpPr>
            <a:spLocks noGrp="1"/>
          </p:cNvSpPr>
          <p:nvPr>
            <p:ph type="sldNum" sz="quarter" idx="10"/>
            <p:custDataLst>
              <p:tags r:id="rId2"/>
            </p:custDataLst>
          </p:nvPr>
        </p:nvSpPr>
        <p:spPr/>
        <p:txBody>
          <a:bodyPr/>
          <a:lstStyle/>
          <a:p>
            <a:fld id="{1ED689DE-93AF-412C-BCCB-04934BF551E6}" type="slidenum">
              <a:rPr lang="fr-BE" smtClean="0">
                <a:solidFill>
                  <a:prstClr val="black">
                    <a:tint val="75000"/>
                  </a:prstClr>
                </a:solidFill>
              </a:rPr>
              <a:pPr/>
              <a:t>46</a:t>
            </a:fld>
            <a:endParaRPr lang="fr-BE">
              <a:solidFill>
                <a:prstClr val="black">
                  <a:tint val="75000"/>
                </a:prstClr>
              </a:solidFill>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672" y="965884"/>
            <a:ext cx="6144746" cy="551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477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Bearings</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47</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8" name="Rectangle 3"/>
          <p:cNvSpPr txBox="1">
            <a:spLocks noChangeArrowheads="1"/>
          </p:cNvSpPr>
          <p:nvPr/>
        </p:nvSpPr>
        <p:spPr>
          <a:xfrm>
            <a:off x="2841880" y="2132856"/>
            <a:ext cx="6742545"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fr-FR" altLang="en-US" sz="2400" dirty="0">
                <a:solidFill>
                  <a:schemeClr val="tx2"/>
                </a:solidFill>
              </a:rPr>
              <a:t>1</a:t>
            </a:r>
            <a:r>
              <a:rPr lang="fr-FR" altLang="en-US" sz="2400" baseline="30000" dirty="0">
                <a:solidFill>
                  <a:schemeClr val="tx2"/>
                </a:solidFill>
              </a:rPr>
              <a:t>st</a:t>
            </a:r>
            <a:r>
              <a:rPr lang="fr-FR" altLang="en-US" sz="2400" dirty="0">
                <a:solidFill>
                  <a:schemeClr val="tx2"/>
                </a:solidFill>
              </a:rPr>
              <a:t> </a:t>
            </a:r>
            <a:r>
              <a:rPr lang="fr-FR" altLang="en-US" sz="2400" dirty="0" err="1">
                <a:solidFill>
                  <a:schemeClr val="tx2"/>
                </a:solidFill>
              </a:rPr>
              <a:t>step</a:t>
            </a:r>
            <a:r>
              <a:rPr lang="fr-FR" altLang="en-US" sz="2400" dirty="0">
                <a:solidFill>
                  <a:schemeClr val="tx2"/>
                </a:solidFill>
              </a:rPr>
              <a:t>:</a:t>
            </a:r>
          </a:p>
          <a:p>
            <a:pPr marL="1276350" lvl="1" indent="-533400">
              <a:buFontTx/>
              <a:buChar char="•"/>
            </a:pPr>
            <a:r>
              <a:rPr lang="fr-FR" altLang="en-US" sz="2000" dirty="0" err="1">
                <a:solidFill>
                  <a:schemeClr val="tx2"/>
                </a:solidFill>
              </a:rPr>
              <a:t>Listening</a:t>
            </a:r>
            <a:r>
              <a:rPr lang="fr-FR" altLang="en-US" sz="2000" dirty="0">
                <a:solidFill>
                  <a:schemeClr val="tx2"/>
                </a:solidFill>
              </a:rPr>
              <a:t>: simple, intuitive and quick</a:t>
            </a:r>
          </a:p>
          <a:p>
            <a:pPr marL="533400" indent="-533400">
              <a:buFontTx/>
              <a:buChar char="•"/>
            </a:pPr>
            <a:r>
              <a:rPr lang="fr-FR" altLang="en-US" sz="2400" dirty="0">
                <a:solidFill>
                  <a:schemeClr val="tx2"/>
                </a:solidFill>
              </a:rPr>
              <a:t>2</a:t>
            </a:r>
            <a:r>
              <a:rPr lang="fr-FR" altLang="en-US" sz="2400" baseline="30000" dirty="0">
                <a:solidFill>
                  <a:schemeClr val="tx2"/>
                </a:solidFill>
              </a:rPr>
              <a:t>nd</a:t>
            </a:r>
            <a:r>
              <a:rPr lang="fr-FR" altLang="en-US" sz="2400" dirty="0">
                <a:solidFill>
                  <a:schemeClr val="tx2"/>
                </a:solidFill>
              </a:rPr>
              <a:t> </a:t>
            </a:r>
            <a:r>
              <a:rPr lang="fr-FR" altLang="en-US" sz="2400" dirty="0" err="1">
                <a:solidFill>
                  <a:schemeClr val="tx2"/>
                </a:solidFill>
              </a:rPr>
              <a:t>step</a:t>
            </a:r>
            <a:r>
              <a:rPr lang="fr-FR" altLang="en-US" sz="2400" dirty="0">
                <a:solidFill>
                  <a:schemeClr val="tx2"/>
                </a:solidFill>
              </a:rPr>
              <a:t>:</a:t>
            </a:r>
          </a:p>
          <a:p>
            <a:pPr marL="1276350" lvl="1" indent="-533400">
              <a:buFontTx/>
              <a:buChar char="•"/>
            </a:pPr>
            <a:r>
              <a:rPr lang="fr-FR" altLang="en-US" sz="2000" dirty="0" err="1">
                <a:solidFill>
                  <a:schemeClr val="tx2"/>
                </a:solidFill>
              </a:rPr>
              <a:t>Recording</a:t>
            </a:r>
            <a:r>
              <a:rPr lang="fr-FR" altLang="en-US" sz="2000" dirty="0">
                <a:solidFill>
                  <a:schemeClr val="tx2"/>
                </a:solidFill>
              </a:rPr>
              <a:t> of the </a:t>
            </a:r>
            <a:r>
              <a:rPr lang="fr-FR" altLang="en-US" sz="2000" dirty="0" err="1">
                <a:solidFill>
                  <a:schemeClr val="tx2"/>
                </a:solidFill>
              </a:rPr>
              <a:t>static</a:t>
            </a:r>
            <a:r>
              <a:rPr lang="fr-FR" altLang="en-US" sz="2000" dirty="0">
                <a:solidFill>
                  <a:schemeClr val="tx2"/>
                </a:solidFill>
              </a:rPr>
              <a:t> </a:t>
            </a:r>
            <a:r>
              <a:rPr lang="fr-FR" altLang="en-US" sz="2000" dirty="0" err="1">
                <a:solidFill>
                  <a:schemeClr val="tx2"/>
                </a:solidFill>
              </a:rPr>
              <a:t>measurement</a:t>
            </a:r>
            <a:endParaRPr lang="fr-FR" altLang="en-US" sz="2000" dirty="0">
              <a:solidFill>
                <a:schemeClr val="tx2"/>
              </a:solidFill>
            </a:endParaRPr>
          </a:p>
          <a:p>
            <a:pPr marL="1676400" lvl="2" indent="-533400">
              <a:buFontTx/>
              <a:buChar char="•"/>
            </a:pPr>
            <a:r>
              <a:rPr lang="fr-FR" altLang="en-US" sz="1600" dirty="0">
                <a:solidFill>
                  <a:schemeClr val="tx2"/>
                </a:solidFill>
                <a:sym typeface="Wingdings" panose="05000000000000000000" pitchFamily="2" charset="2"/>
              </a:rPr>
              <a:t> </a:t>
            </a:r>
            <a:r>
              <a:rPr lang="fr-FR" altLang="en-US" sz="1600" dirty="0" err="1">
                <a:solidFill>
                  <a:schemeClr val="tx2"/>
                </a:solidFill>
                <a:sym typeface="Wingdings" panose="05000000000000000000" pitchFamily="2" charset="2"/>
              </a:rPr>
              <a:t>confirms</a:t>
            </a:r>
            <a:r>
              <a:rPr lang="fr-FR" altLang="en-US" sz="1600" dirty="0">
                <a:solidFill>
                  <a:schemeClr val="tx2"/>
                </a:solidFill>
                <a:sym typeface="Wingdings" panose="05000000000000000000" pitchFamily="2" charset="2"/>
              </a:rPr>
              <a:t> </a:t>
            </a:r>
            <a:r>
              <a:rPr lang="fr-FR" altLang="en-US" sz="1600" dirty="0" err="1">
                <a:solidFill>
                  <a:schemeClr val="tx2"/>
                </a:solidFill>
                <a:sym typeface="Wingdings" panose="05000000000000000000" pitchFamily="2" charset="2"/>
              </a:rPr>
              <a:t>listening</a:t>
            </a:r>
            <a:endParaRPr lang="fr-FR" altLang="en-US" sz="1600" dirty="0">
              <a:solidFill>
                <a:schemeClr val="tx2"/>
              </a:solidFill>
            </a:endParaRPr>
          </a:p>
          <a:p>
            <a:pPr marL="533400" indent="-533400">
              <a:buFontTx/>
              <a:buChar char="•"/>
            </a:pPr>
            <a:r>
              <a:rPr lang="fr-FR" altLang="en-US" sz="2400" dirty="0">
                <a:solidFill>
                  <a:schemeClr val="tx2"/>
                </a:solidFill>
              </a:rPr>
              <a:t>3</a:t>
            </a:r>
            <a:r>
              <a:rPr lang="fr-FR" altLang="en-US" sz="2400" baseline="30000" dirty="0">
                <a:solidFill>
                  <a:schemeClr val="tx2"/>
                </a:solidFill>
              </a:rPr>
              <a:t>rd</a:t>
            </a:r>
            <a:r>
              <a:rPr lang="fr-FR" altLang="en-US" sz="2400" dirty="0">
                <a:solidFill>
                  <a:schemeClr val="tx2"/>
                </a:solidFill>
              </a:rPr>
              <a:t> </a:t>
            </a:r>
            <a:r>
              <a:rPr lang="fr-FR" altLang="en-US" sz="2400" dirty="0" err="1">
                <a:solidFill>
                  <a:schemeClr val="tx2"/>
                </a:solidFill>
              </a:rPr>
              <a:t>step</a:t>
            </a:r>
            <a:r>
              <a:rPr lang="fr-FR" altLang="en-US" sz="2400" dirty="0">
                <a:solidFill>
                  <a:schemeClr val="tx2"/>
                </a:solidFill>
              </a:rPr>
              <a:t>:</a:t>
            </a:r>
          </a:p>
          <a:p>
            <a:pPr marL="1276350" lvl="1" indent="-533400">
              <a:buFontTx/>
              <a:buChar char="•"/>
            </a:pPr>
            <a:r>
              <a:rPr lang="fr-FR" altLang="en-US" sz="2000" dirty="0" err="1">
                <a:solidFill>
                  <a:schemeClr val="tx2"/>
                </a:solidFill>
              </a:rPr>
              <a:t>Recording</a:t>
            </a:r>
            <a:r>
              <a:rPr lang="fr-FR" altLang="en-US" sz="2000" dirty="0">
                <a:solidFill>
                  <a:schemeClr val="tx2"/>
                </a:solidFill>
              </a:rPr>
              <a:t> of the </a:t>
            </a:r>
            <a:r>
              <a:rPr lang="fr-FR" altLang="en-US" sz="2000" dirty="0" err="1">
                <a:solidFill>
                  <a:schemeClr val="tx2"/>
                </a:solidFill>
              </a:rPr>
              <a:t>dynamic</a:t>
            </a:r>
            <a:r>
              <a:rPr lang="fr-FR" altLang="en-US" sz="2000" dirty="0">
                <a:solidFill>
                  <a:schemeClr val="tx2"/>
                </a:solidFill>
              </a:rPr>
              <a:t> </a:t>
            </a:r>
            <a:r>
              <a:rPr lang="fr-FR" altLang="en-US" sz="2000" dirty="0" err="1">
                <a:solidFill>
                  <a:schemeClr val="tx2"/>
                </a:solidFill>
              </a:rPr>
              <a:t>measurement</a:t>
            </a:r>
            <a:endParaRPr lang="fr-FR" altLang="en-US" sz="2000" dirty="0">
              <a:solidFill>
                <a:schemeClr val="tx2"/>
              </a:solidFill>
            </a:endParaRPr>
          </a:p>
          <a:p>
            <a:pPr marL="1676400" lvl="2" indent="-533400">
              <a:buFontTx/>
              <a:buChar char="•"/>
            </a:pPr>
            <a:r>
              <a:rPr lang="fr-FR" altLang="en-US" sz="1600" dirty="0">
                <a:solidFill>
                  <a:schemeClr val="tx2"/>
                </a:solidFill>
                <a:sym typeface="Wingdings" panose="05000000000000000000" pitchFamily="2" charset="2"/>
              </a:rPr>
              <a:t> </a:t>
            </a:r>
            <a:r>
              <a:rPr lang="fr-FR" altLang="en-US" sz="1600" dirty="0" err="1">
                <a:solidFill>
                  <a:schemeClr val="tx2"/>
                </a:solidFill>
                <a:sym typeface="Wingdings" panose="05000000000000000000" pitchFamily="2" charset="2"/>
              </a:rPr>
              <a:t>confirms</a:t>
            </a:r>
            <a:r>
              <a:rPr lang="fr-FR" altLang="en-US" sz="1600" dirty="0">
                <a:solidFill>
                  <a:schemeClr val="tx2"/>
                </a:solidFill>
                <a:sym typeface="Wingdings" panose="05000000000000000000" pitchFamily="2" charset="2"/>
              </a:rPr>
              <a:t> </a:t>
            </a:r>
            <a:r>
              <a:rPr lang="fr-FR" altLang="en-US" sz="1600" dirty="0" err="1">
                <a:solidFill>
                  <a:schemeClr val="tx2"/>
                </a:solidFill>
                <a:sym typeface="Wingdings" panose="05000000000000000000" pitchFamily="2" charset="2"/>
              </a:rPr>
              <a:t>listening</a:t>
            </a:r>
            <a:r>
              <a:rPr lang="fr-FR" altLang="en-US" sz="1600" dirty="0">
                <a:solidFill>
                  <a:schemeClr val="tx2"/>
                </a:solidFill>
                <a:sym typeface="Wingdings" panose="05000000000000000000" pitchFamily="2" charset="2"/>
              </a:rPr>
              <a:t> and </a:t>
            </a:r>
            <a:r>
              <a:rPr lang="fr-FR" altLang="en-US" sz="1600" dirty="0" err="1">
                <a:solidFill>
                  <a:schemeClr val="tx2"/>
                </a:solidFill>
                <a:sym typeface="Wingdings" panose="05000000000000000000" pitchFamily="2" charset="2"/>
              </a:rPr>
              <a:t>static</a:t>
            </a:r>
            <a:r>
              <a:rPr lang="fr-FR" altLang="en-US" sz="1600" dirty="0">
                <a:solidFill>
                  <a:schemeClr val="tx2"/>
                </a:solidFill>
                <a:sym typeface="Wingdings" panose="05000000000000000000" pitchFamily="2" charset="2"/>
              </a:rPr>
              <a:t> </a:t>
            </a:r>
            <a:r>
              <a:rPr lang="fr-FR" altLang="en-US" sz="1600" dirty="0" err="1">
                <a:solidFill>
                  <a:schemeClr val="tx2"/>
                </a:solidFill>
                <a:sym typeface="Wingdings" panose="05000000000000000000" pitchFamily="2" charset="2"/>
              </a:rPr>
              <a:t>measurement</a:t>
            </a:r>
            <a:endParaRPr lang="fr-FR" altLang="en-US" sz="1600" dirty="0">
              <a:solidFill>
                <a:schemeClr val="tx2"/>
              </a:solidFill>
            </a:endParaRPr>
          </a:p>
        </p:txBody>
      </p:sp>
      <p:pic>
        <p:nvPicPr>
          <p:cNvPr id="7" name="Picture 4" descr="Ball bea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85" y="2060849"/>
            <a:ext cx="2140388"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871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Bearings</a:t>
            </a:r>
            <a:r>
              <a:rPr lang="fr-BE" dirty="0"/>
              <a:t>: </a:t>
            </a:r>
            <a:r>
              <a:rPr lang="fr-BE" dirty="0" err="1"/>
              <a:t>listening</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48</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pic>
        <p:nvPicPr>
          <p:cNvPr id="10" name="Broche 1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83843" y="2564904"/>
            <a:ext cx="1661476" cy="1661476"/>
          </a:xfrm>
          <a:prstGeom prst="rect">
            <a:avLst/>
          </a:prstGeom>
        </p:spPr>
      </p:pic>
      <p:pic>
        <p:nvPicPr>
          <p:cNvPr id="30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8744" y="4601108"/>
            <a:ext cx="936104"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Afficher l'image d'orig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85048" y="4725144"/>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9" name="Palier 2 Presse Laveuse 22L50.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120546" y="2564904"/>
            <a:ext cx="1692854" cy="1692854"/>
          </a:xfrm>
          <a:prstGeom prst="rect">
            <a:avLst/>
          </a:prstGeom>
        </p:spPr>
      </p:pic>
    </p:spTree>
    <p:extLst>
      <p:ext uri="{BB962C8B-B14F-4D97-AF65-F5344CB8AC3E}">
        <p14:creationId xmlns:p14="http://schemas.microsoft.com/office/powerpoint/2010/main" val="296953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wheel(1)">
                                      <p:cBhvr>
                                        <p:cTn id="12"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000" fill="hold"/>
                                        <p:tgtEl>
                                          <p:spTgt spid="10"/>
                                        </p:tgtEl>
                                      </p:cBhvr>
                                    </p:cmd>
                                  </p:childTnLst>
                                </p:cTn>
                              </p:par>
                            </p:childTnLst>
                          </p:cTn>
                        </p:par>
                      </p:childTnLst>
                    </p:cTn>
                  </p:par>
                </p:childTnLst>
              </p:cTn>
              <p:nextCondLst>
                <p:cond evt="onClick" delay="0">
                  <p:tgtEl>
                    <p:spTgt spid="10"/>
                  </p:tgtEl>
                </p:cond>
              </p:nextCondLst>
            </p:seq>
            <p:audio>
              <p:cMediaNode vol="100000">
                <p:cTn id="18" fill="hold" display="0">
                  <p:stCondLst>
                    <p:cond delay="indefinite"/>
                  </p:stCondLst>
                  <p:endCondLst>
                    <p:cond evt="onStopAudio" delay="0">
                      <p:tgtEl>
                        <p:sldTgt/>
                      </p:tgtEl>
                    </p:cond>
                  </p:endCondLst>
                </p:cTn>
                <p:tgtEl>
                  <p:spTgt spid="10"/>
                </p:tgtEl>
              </p:cMediaNode>
            </p:audi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9904" fill="hold"/>
                                        <p:tgtEl>
                                          <p:spTgt spid="9"/>
                                        </p:tgtEl>
                                      </p:cBhvr>
                                    </p:cmd>
                                  </p:childTnLst>
                                </p:cTn>
                              </p:par>
                            </p:childTnLst>
                          </p:cTn>
                        </p:par>
                      </p:childTnLst>
                    </p:cTn>
                  </p:par>
                </p:childTnLst>
              </p:cTn>
              <p:nextCondLst>
                <p:cond evt="onClick" delay="0">
                  <p:tgtEl>
                    <p:spTgt spid="9"/>
                  </p:tgtEl>
                </p:cond>
              </p:nextCondLst>
            </p:seq>
            <p:audio>
              <p:cMediaNode vol="100000">
                <p:cTn id="24" fill="hold" display="0">
                  <p:stCondLst>
                    <p:cond delay="indefinite"/>
                  </p:stCondLst>
                  <p:endCondLst>
                    <p:cond evt="onStopAudio" delay="0">
                      <p:tgtEl>
                        <p:sldTgt/>
                      </p:tgtEl>
                    </p:cond>
                  </p:endCondLst>
                </p:cTn>
                <p:tgtEl>
                  <p:spTgt spid="9"/>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Bearings</a:t>
            </a:r>
            <a:r>
              <a:rPr lang="fr-BE" dirty="0"/>
              <a:t>: </a:t>
            </a:r>
            <a:r>
              <a:rPr lang="fr-BE" dirty="0" err="1"/>
              <a:t>static</a:t>
            </a:r>
            <a:r>
              <a:rPr lang="fr-BE" dirty="0"/>
              <a:t> </a:t>
            </a:r>
            <a:r>
              <a:rPr lang="fr-BE" dirty="0" err="1"/>
              <a:t>measurement</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49</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7" name="Rectangle 12"/>
          <p:cNvSpPr>
            <a:spLocks noChangeArrowheads="1"/>
          </p:cNvSpPr>
          <p:nvPr/>
        </p:nvSpPr>
        <p:spPr bwMode="auto">
          <a:xfrm>
            <a:off x="3131869" y="4833987"/>
            <a:ext cx="720725" cy="649287"/>
          </a:xfrm>
          <a:prstGeom prst="rect">
            <a:avLst/>
          </a:prstGeom>
          <a:solidFill>
            <a:schemeClr val="tx2">
              <a:lumMod val="40000"/>
              <a:lumOff val="60000"/>
            </a:schemeClr>
          </a:solidFill>
          <a:ln w="12700">
            <a:noFill/>
            <a:miter lim="800000"/>
            <a:headEnd/>
            <a:tailEnd/>
          </a:ln>
          <a:effectLst/>
        </p:spPr>
        <p:txBody>
          <a:bodyPr wrap="none" anchor="ctr"/>
          <a:lstStyle/>
          <a:p>
            <a:pPr algn="ctr"/>
            <a:r>
              <a:rPr lang="es-CO" sz="2400" dirty="0">
                <a:solidFill>
                  <a:schemeClr val="bg1"/>
                </a:solidFill>
              </a:rPr>
              <a:t>+6</a:t>
            </a:r>
          </a:p>
        </p:txBody>
      </p:sp>
      <p:sp>
        <p:nvSpPr>
          <p:cNvPr id="8" name="Rectangle 12"/>
          <p:cNvSpPr>
            <a:spLocks noChangeArrowheads="1"/>
          </p:cNvSpPr>
          <p:nvPr/>
        </p:nvSpPr>
        <p:spPr bwMode="auto">
          <a:xfrm>
            <a:off x="1193312" y="5151105"/>
            <a:ext cx="720725" cy="324644"/>
          </a:xfrm>
          <a:prstGeom prst="rect">
            <a:avLst/>
          </a:prstGeom>
          <a:solidFill>
            <a:schemeClr val="tx2">
              <a:lumMod val="20000"/>
              <a:lumOff val="80000"/>
            </a:schemeClr>
          </a:solidFill>
          <a:ln w="12700">
            <a:noFill/>
            <a:miter lim="800000"/>
            <a:headEnd/>
            <a:tailEnd/>
          </a:ln>
          <a:effectLst/>
        </p:spPr>
        <p:txBody>
          <a:bodyPr wrap="none" anchor="ctr"/>
          <a:lstStyle/>
          <a:p>
            <a:pPr algn="ctr"/>
            <a:endParaRPr lang="es-CO" sz="3200" b="1" dirty="0">
              <a:solidFill>
                <a:schemeClr val="accent2"/>
              </a:solidFill>
            </a:endParaRPr>
          </a:p>
        </p:txBody>
      </p:sp>
      <p:sp>
        <p:nvSpPr>
          <p:cNvPr id="9" name="Rectangle 8"/>
          <p:cNvSpPr/>
          <p:nvPr/>
        </p:nvSpPr>
        <p:spPr>
          <a:xfrm>
            <a:off x="5148064" y="3621847"/>
            <a:ext cx="720000" cy="185390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a:latin typeface="Arial" pitchFamily="34" charset="0"/>
                <a:cs typeface="Arial" pitchFamily="34" charset="0"/>
              </a:rPr>
              <a:t>+8</a:t>
            </a:r>
          </a:p>
        </p:txBody>
      </p:sp>
      <p:sp>
        <p:nvSpPr>
          <p:cNvPr id="12" name="Rectangle 11"/>
          <p:cNvSpPr/>
          <p:nvPr/>
        </p:nvSpPr>
        <p:spPr>
          <a:xfrm>
            <a:off x="7308304" y="2852936"/>
            <a:ext cx="720000" cy="262682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b="1" dirty="0">
                <a:latin typeface="Arial" pitchFamily="34" charset="0"/>
                <a:cs typeface="Arial" pitchFamily="34" charset="0"/>
              </a:rPr>
              <a:t>+16</a:t>
            </a:r>
          </a:p>
        </p:txBody>
      </p:sp>
      <p:pic>
        <p:nvPicPr>
          <p:cNvPr id="14" name="Bearing oil film reduced.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87431" y="5664567"/>
            <a:ext cx="609600" cy="609600"/>
          </a:xfrm>
          <a:prstGeom prst="rect">
            <a:avLst/>
          </a:prstGeom>
        </p:spPr>
      </p:pic>
      <p:pic>
        <p:nvPicPr>
          <p:cNvPr id="15" name="Bearing - underlubricate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258464" y="5661248"/>
            <a:ext cx="609600" cy="609600"/>
          </a:xfrm>
          <a:prstGeom prst="rect">
            <a:avLst/>
          </a:prstGeom>
        </p:spPr>
      </p:pic>
      <p:pic>
        <p:nvPicPr>
          <p:cNvPr id="16" name="bad_slow_bearing.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7363504" y="5661248"/>
            <a:ext cx="609600" cy="609600"/>
          </a:xfrm>
          <a:prstGeom prst="rect">
            <a:avLst/>
          </a:prstGeom>
        </p:spPr>
      </p:pic>
      <p:sp>
        <p:nvSpPr>
          <p:cNvPr id="17" name="Line 4"/>
          <p:cNvSpPr>
            <a:spLocks noChangeShapeType="1"/>
          </p:cNvSpPr>
          <p:nvPr/>
        </p:nvSpPr>
        <p:spPr bwMode="auto">
          <a:xfrm>
            <a:off x="827088" y="5517232"/>
            <a:ext cx="7489825" cy="0"/>
          </a:xfrm>
          <a:prstGeom prst="line">
            <a:avLst/>
          </a:prstGeom>
          <a:noFill/>
          <a:ln w="57150">
            <a:solidFill>
              <a:srgbClr val="E577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8" name="Rectangle 3"/>
          <p:cNvSpPr txBox="1">
            <a:spLocks noChangeArrowheads="1"/>
          </p:cNvSpPr>
          <p:nvPr/>
        </p:nvSpPr>
        <p:spPr>
          <a:xfrm>
            <a:off x="560512" y="4741986"/>
            <a:ext cx="2780944" cy="559222"/>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ltLang="en-US" sz="2400" dirty="0" err="1">
                <a:solidFill>
                  <a:schemeClr val="bg2">
                    <a:lumMod val="50000"/>
                  </a:schemeClr>
                </a:solidFill>
              </a:rPr>
              <a:t>Healthy</a:t>
            </a:r>
            <a:r>
              <a:rPr lang="fr-FR" altLang="en-US" sz="2400" dirty="0">
                <a:solidFill>
                  <a:schemeClr val="bg2">
                    <a:lumMod val="50000"/>
                  </a:schemeClr>
                </a:solidFill>
              </a:rPr>
              <a:t> </a:t>
            </a:r>
            <a:r>
              <a:rPr lang="fr-FR" altLang="en-US" sz="2400" dirty="0" err="1">
                <a:solidFill>
                  <a:schemeClr val="bg2">
                    <a:lumMod val="50000"/>
                  </a:schemeClr>
                </a:solidFill>
              </a:rPr>
              <a:t>bearing</a:t>
            </a:r>
            <a:endParaRPr lang="fr-FR" altLang="en-US" sz="1600" dirty="0">
              <a:solidFill>
                <a:schemeClr val="bg2">
                  <a:lumMod val="50000"/>
                </a:schemeClr>
              </a:solidFill>
            </a:endParaRPr>
          </a:p>
        </p:txBody>
      </p:sp>
      <p:sp>
        <p:nvSpPr>
          <p:cNvPr id="19" name="Rectangle 3"/>
          <p:cNvSpPr txBox="1">
            <a:spLocks noChangeArrowheads="1"/>
          </p:cNvSpPr>
          <p:nvPr/>
        </p:nvSpPr>
        <p:spPr>
          <a:xfrm>
            <a:off x="2583375" y="4365104"/>
            <a:ext cx="2427312" cy="559222"/>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ltLang="en-US" sz="2400" dirty="0" err="1"/>
              <a:t>Grease</a:t>
            </a:r>
            <a:r>
              <a:rPr lang="fr-FR" altLang="en-US" sz="2400" dirty="0"/>
              <a:t> </a:t>
            </a:r>
            <a:r>
              <a:rPr lang="fr-FR" altLang="en-US" sz="2400" dirty="0" err="1"/>
              <a:t>defect</a:t>
            </a:r>
            <a:endParaRPr lang="fr-FR" altLang="en-US" sz="1600" dirty="0"/>
          </a:p>
        </p:txBody>
      </p:sp>
      <p:sp>
        <p:nvSpPr>
          <p:cNvPr id="20" name="Rectangle 3"/>
          <p:cNvSpPr txBox="1">
            <a:spLocks noChangeArrowheads="1"/>
          </p:cNvSpPr>
          <p:nvPr/>
        </p:nvSpPr>
        <p:spPr>
          <a:xfrm>
            <a:off x="4304928" y="3106063"/>
            <a:ext cx="2780944" cy="559222"/>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ltLang="en-US" sz="2400" dirty="0" err="1"/>
              <a:t>Early</a:t>
            </a:r>
            <a:r>
              <a:rPr lang="fr-FR" altLang="en-US" sz="2400" dirty="0"/>
              <a:t> stage </a:t>
            </a:r>
            <a:r>
              <a:rPr lang="fr-FR" altLang="en-US" sz="2400" dirty="0" err="1"/>
              <a:t>failure</a:t>
            </a:r>
            <a:endParaRPr lang="fr-FR" altLang="en-US" sz="2400" dirty="0"/>
          </a:p>
        </p:txBody>
      </p:sp>
      <p:sp>
        <p:nvSpPr>
          <p:cNvPr id="21" name="Rectangle 3"/>
          <p:cNvSpPr txBox="1">
            <a:spLocks noChangeArrowheads="1"/>
          </p:cNvSpPr>
          <p:nvPr/>
        </p:nvSpPr>
        <p:spPr>
          <a:xfrm>
            <a:off x="6408164" y="2388294"/>
            <a:ext cx="2520280" cy="559222"/>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ltLang="en-US" sz="2400" dirty="0" err="1"/>
              <a:t>Irrversible</a:t>
            </a:r>
            <a:r>
              <a:rPr lang="fr-FR" altLang="en-US" sz="2400" dirty="0"/>
              <a:t> </a:t>
            </a:r>
            <a:r>
              <a:rPr lang="fr-FR" altLang="en-US" sz="2400" dirty="0" err="1"/>
              <a:t>failure</a:t>
            </a:r>
            <a:endParaRPr lang="fr-FR" altLang="en-US" sz="1600" dirty="0"/>
          </a:p>
        </p:txBody>
      </p:sp>
      <p:pic>
        <p:nvPicPr>
          <p:cNvPr id="22" name="Picture 2" descr="X:\JCVI\Needle RS1.bmp"/>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20552" y="4149080"/>
            <a:ext cx="1212544" cy="610971"/>
          </a:xfrm>
          <a:prstGeom prst="rect">
            <a:avLst/>
          </a:prstGeom>
          <a:noFill/>
          <a:extLst>
            <a:ext uri="{909E8E84-426E-40DD-AFC4-6F175D3DCCD1}">
              <a14:hiddenFill xmlns:a14="http://schemas.microsoft.com/office/drawing/2010/main">
                <a:solidFill>
                  <a:srgbClr val="FFFFFF"/>
                </a:solidFill>
              </a14:hiddenFill>
            </a:ext>
          </a:extLst>
        </p:spPr>
      </p:pic>
      <p:pic>
        <p:nvPicPr>
          <p:cNvPr id="4" name="Roulement bon.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337925" y="5661248"/>
            <a:ext cx="548482" cy="548482"/>
          </a:xfrm>
          <a:prstGeom prst="rect">
            <a:avLst/>
          </a:prstGeom>
        </p:spPr>
      </p:pic>
    </p:spTree>
    <p:extLst>
      <p:ext uri="{BB962C8B-B14F-4D97-AF65-F5344CB8AC3E}">
        <p14:creationId xmlns:p14="http://schemas.microsoft.com/office/powerpoint/2010/main" val="3103482713"/>
      </p:ext>
    </p:extLst>
  </p:cSld>
  <p:clrMapOvr>
    <a:masterClrMapping/>
  </p:clrMapOvr>
  <p:timing>
    <p:tnLst>
      <p:par>
        <p:cTn id="1" dur="indefinite" restart="never" nodeType="tmRoot">
          <p:childTnLst>
            <p:audio>
              <p:cMediaNode vol="37736">
                <p:cTn id="2" fill="hold" display="0">
                  <p:stCondLst>
                    <p:cond delay="indefinite"/>
                  </p:stCondLst>
                  <p:endCondLst>
                    <p:cond evt="onStopAudio" delay="0">
                      <p:tgtEl>
                        <p:sldTgt/>
                      </p:tgtEl>
                    </p:cond>
                  </p:endCondLst>
                </p:cTn>
                <p:tgtEl>
                  <p:spTgt spid="14"/>
                </p:tgtEl>
              </p:cMediaNode>
            </p:audio>
            <p:audio>
              <p:cMediaNode vol="100000">
                <p:cTn id="3" fill="hold" display="0">
                  <p:stCondLst>
                    <p:cond delay="indefinite"/>
                  </p:stCondLst>
                  <p:endCondLst>
                    <p:cond evt="onStopAudio" delay="0">
                      <p:tgtEl>
                        <p:sldTgt/>
                      </p:tgtEl>
                    </p:cond>
                  </p:endCondLst>
                </p:cTn>
                <p:tgtEl>
                  <p:spTgt spid="15"/>
                </p:tgtEl>
              </p:cMediaNode>
            </p:audio>
            <p:audio>
              <p:cMediaNode vol="90566">
                <p:cTn id="4" fill="hold" display="0">
                  <p:stCondLst>
                    <p:cond delay="indefinite"/>
                  </p:stCondLst>
                  <p:endCondLst>
                    <p:cond evt="onStopAudio" delay="0">
                      <p:tgtEl>
                        <p:sldTgt/>
                      </p:tgtEl>
                    </p:cond>
                  </p:endCondLst>
                </p:cTn>
                <p:tgtEl>
                  <p:spTgt spid="16"/>
                </p:tgtEl>
              </p:cMediaNode>
            </p:audio>
            <p:seq concurrent="1" nextAc="seek">
              <p:cTn id="5" restart="whenNotActive" fill="hold" evtFilter="cancelBubble" nodeType="interactiveSeq">
                <p:stCondLst>
                  <p:cond evt="onClick" delay="0">
                    <p:tgtEl>
                      <p:spTgt spid="4"/>
                    </p:tgtEl>
                  </p:cond>
                </p:stCondLst>
                <p:endSync evt="end" delay="0">
                  <p:rtn val="all"/>
                </p:endSync>
                <p:childTnLst>
                  <p:par>
                    <p:cTn id="6" fill="hold">
                      <p:stCondLst>
                        <p:cond delay="0"/>
                      </p:stCondLst>
                      <p:childTnLst>
                        <p:par>
                          <p:cTn id="7" fill="hold">
                            <p:stCondLst>
                              <p:cond delay="0"/>
                            </p:stCondLst>
                            <p:childTnLst>
                              <p:par>
                                <p:cTn id="8" presetID="1" presetClass="mediacall" presetSubtype="0" fill="hold" nodeType="clickEffect">
                                  <p:stCondLst>
                                    <p:cond delay="0"/>
                                  </p:stCondLst>
                                  <p:childTnLst>
                                    <p:cmd type="call" cmd="playFrom(0.0)">
                                      <p:cBhvr>
                                        <p:cTn id="9" dur="20000" fill="hold"/>
                                        <p:tgtEl>
                                          <p:spTgt spid="4"/>
                                        </p:tgtEl>
                                      </p:cBhvr>
                                    </p:cmd>
                                  </p:childTnLst>
                                </p:cTn>
                              </p:par>
                            </p:childTnLst>
                          </p:cTn>
                        </p:par>
                      </p:childTnLst>
                    </p:cTn>
                  </p:par>
                </p:childTnLst>
              </p:cTn>
              <p:nextCondLst>
                <p:cond evt="onClick" delay="0">
                  <p:tgtEl>
                    <p:spTgt spid="4"/>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Caracteristic</a:t>
            </a:r>
            <a:r>
              <a:rPr lang="fr-BE" dirty="0"/>
              <a:t> of </a:t>
            </a:r>
            <a:r>
              <a:rPr lang="fr-BE" dirty="0" err="1"/>
              <a:t>ultrasound</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5</a:t>
            </a:fld>
            <a:endParaRPr lang="fr-BE"/>
          </a:p>
        </p:txBody>
      </p:sp>
      <p:sp>
        <p:nvSpPr>
          <p:cNvPr id="8" name="TextBox 7"/>
          <p:cNvSpPr txBox="1"/>
          <p:nvPr/>
        </p:nvSpPr>
        <p:spPr>
          <a:xfrm>
            <a:off x="623708" y="1755100"/>
            <a:ext cx="8577764" cy="1754326"/>
          </a:xfrm>
          <a:prstGeom prst="rect">
            <a:avLst/>
          </a:prstGeom>
          <a:noFill/>
        </p:spPr>
        <p:txBody>
          <a:bodyPr wrap="square" rtlCol="0">
            <a:spAutoFit/>
          </a:bodyPr>
          <a:lstStyle/>
          <a:p>
            <a:r>
              <a:rPr lang="fr-BE" b="1" dirty="0" err="1">
                <a:solidFill>
                  <a:schemeClr val="bg2">
                    <a:lumMod val="50000"/>
                  </a:schemeClr>
                </a:solidFill>
              </a:rPr>
              <a:t>Ultrasound</a:t>
            </a:r>
            <a:r>
              <a:rPr lang="fr-BE" b="1" dirty="0">
                <a:solidFill>
                  <a:schemeClr val="bg2">
                    <a:lumMod val="50000"/>
                  </a:schemeClr>
                </a:solidFill>
              </a:rPr>
              <a:t> :</a:t>
            </a:r>
          </a:p>
          <a:p>
            <a:pPr marL="285750" indent="-285750">
              <a:buFont typeface="Arial" panose="020B0604020202020204" pitchFamily="34" charset="0"/>
              <a:buChar char="•"/>
            </a:pPr>
            <a:r>
              <a:rPr lang="fr-BE" dirty="0" err="1">
                <a:solidFill>
                  <a:schemeClr val="bg2">
                    <a:lumMod val="50000"/>
                  </a:schemeClr>
                </a:solidFill>
              </a:rPr>
              <a:t>low</a:t>
            </a:r>
            <a:r>
              <a:rPr lang="fr-BE" dirty="0">
                <a:solidFill>
                  <a:schemeClr val="bg2">
                    <a:lumMod val="50000"/>
                  </a:schemeClr>
                </a:solidFill>
              </a:rPr>
              <a:t> </a:t>
            </a:r>
            <a:r>
              <a:rPr lang="fr-BE" dirty="0" err="1">
                <a:solidFill>
                  <a:schemeClr val="bg2">
                    <a:lumMod val="50000"/>
                  </a:schemeClr>
                </a:solidFill>
              </a:rPr>
              <a:t>energy</a:t>
            </a:r>
            <a:r>
              <a:rPr lang="fr-BE" dirty="0">
                <a:solidFill>
                  <a:schemeClr val="bg2">
                    <a:lumMod val="50000"/>
                  </a:schemeClr>
                </a:solidFill>
              </a:rPr>
              <a:t> </a:t>
            </a:r>
          </a:p>
          <a:p>
            <a:pPr marL="285750" indent="-285750">
              <a:buFont typeface="Arial" panose="020B0604020202020204" pitchFamily="34" charset="0"/>
              <a:buChar char="•"/>
            </a:pPr>
            <a:r>
              <a:rPr lang="fr-BE" dirty="0" err="1">
                <a:solidFill>
                  <a:schemeClr val="bg2">
                    <a:lumMod val="50000"/>
                  </a:schemeClr>
                </a:solidFill>
              </a:rPr>
              <a:t>geometric</a:t>
            </a:r>
            <a:r>
              <a:rPr lang="fr-BE" dirty="0">
                <a:solidFill>
                  <a:schemeClr val="bg2">
                    <a:lumMod val="50000"/>
                  </a:schemeClr>
                </a:solidFill>
              </a:rPr>
              <a:t> dispersion</a:t>
            </a:r>
          </a:p>
          <a:p>
            <a:pPr marL="285750" indent="-285750">
              <a:buFont typeface="Arial" panose="020B0604020202020204" pitchFamily="34" charset="0"/>
              <a:buChar char="•"/>
            </a:pPr>
            <a:r>
              <a:rPr lang="fr-BE" dirty="0" err="1">
                <a:solidFill>
                  <a:schemeClr val="bg2">
                    <a:lumMod val="50000"/>
                  </a:schemeClr>
                </a:solidFill>
              </a:rPr>
              <a:t>attenuation</a:t>
            </a:r>
            <a:r>
              <a:rPr lang="fr-BE" dirty="0">
                <a:solidFill>
                  <a:schemeClr val="bg2">
                    <a:lumMod val="50000"/>
                  </a:schemeClr>
                </a:solidFill>
              </a:rPr>
              <a:t> </a:t>
            </a:r>
            <a:r>
              <a:rPr lang="fr-BE" dirty="0" err="1">
                <a:solidFill>
                  <a:schemeClr val="bg2">
                    <a:lumMod val="50000"/>
                  </a:schemeClr>
                </a:solidFill>
              </a:rPr>
              <a:t>frequency</a:t>
            </a:r>
            <a:r>
              <a:rPr lang="fr-BE" dirty="0">
                <a:solidFill>
                  <a:schemeClr val="bg2">
                    <a:lumMod val="50000"/>
                  </a:schemeClr>
                </a:solidFill>
              </a:rPr>
              <a:t>/distance</a:t>
            </a:r>
          </a:p>
          <a:p>
            <a:pPr marL="285750" indent="-285750">
              <a:buFont typeface="Arial" panose="020B0604020202020204" pitchFamily="34" charset="0"/>
              <a:buChar char="•"/>
            </a:pPr>
            <a:r>
              <a:rPr lang="fr-BE" b="1" dirty="0" err="1">
                <a:solidFill>
                  <a:schemeClr val="bg2">
                    <a:lumMod val="50000"/>
                  </a:schemeClr>
                </a:solidFill>
              </a:rPr>
              <a:t>Faster</a:t>
            </a:r>
            <a:r>
              <a:rPr lang="fr-BE" b="1" dirty="0">
                <a:solidFill>
                  <a:schemeClr val="bg2">
                    <a:lumMod val="50000"/>
                  </a:schemeClr>
                </a:solidFill>
              </a:rPr>
              <a:t> </a:t>
            </a:r>
            <a:r>
              <a:rPr lang="fr-BE" b="1" dirty="0" err="1">
                <a:solidFill>
                  <a:schemeClr val="bg2">
                    <a:lumMod val="50000"/>
                  </a:schemeClr>
                </a:solidFill>
              </a:rPr>
              <a:t>absorbed</a:t>
            </a:r>
            <a:r>
              <a:rPr lang="fr-BE" b="1" dirty="0">
                <a:solidFill>
                  <a:schemeClr val="bg2">
                    <a:lumMod val="50000"/>
                  </a:schemeClr>
                </a:solidFill>
              </a:rPr>
              <a:t>.</a:t>
            </a:r>
          </a:p>
          <a:p>
            <a:pPr algn="ctr"/>
            <a:endParaRPr lang="fr-BE" dirty="0"/>
          </a:p>
        </p:txBody>
      </p:sp>
      <p:pic>
        <p:nvPicPr>
          <p:cNvPr id="9" name="Picture 2" descr="Image18_right_v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39228">
            <a:off x="2613283" y="3517399"/>
            <a:ext cx="4495772" cy="234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688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Bearings</a:t>
            </a:r>
            <a:r>
              <a:rPr lang="fr-BE" dirty="0"/>
              <a:t>: </a:t>
            </a:r>
            <a:r>
              <a:rPr lang="fr-BE" dirty="0" err="1"/>
              <a:t>static</a:t>
            </a:r>
            <a:r>
              <a:rPr lang="fr-BE" dirty="0"/>
              <a:t> </a:t>
            </a:r>
            <a:r>
              <a:rPr lang="fr-BE" dirty="0" err="1"/>
              <a:t>measurement</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50</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pic>
        <p:nvPicPr>
          <p:cNvPr id="23" name="Picture 3" descr="D:\PDA\Documents\Courbes de tendance.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6576" y="1844824"/>
            <a:ext cx="787252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7730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Bearings</a:t>
            </a:r>
            <a:r>
              <a:rPr lang="fr-BE" dirty="0"/>
              <a:t>: </a:t>
            </a:r>
            <a:r>
              <a:rPr lang="fr-BE" dirty="0" err="1"/>
              <a:t>dynamic</a:t>
            </a:r>
            <a:r>
              <a:rPr lang="fr-BE" dirty="0"/>
              <a:t> </a:t>
            </a:r>
            <a:r>
              <a:rPr lang="fr-BE" dirty="0" err="1"/>
              <a:t>measurement</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51</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pic>
        <p:nvPicPr>
          <p:cNvPr id="16" name="Picture 2" descr="C:\Users\Patrice.sdt\Pictures\Machines tournantes\LA MERIDIONALE PAULI\IMG_21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9064" y="2204864"/>
            <a:ext cx="3850540" cy="28879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190" y="1679510"/>
            <a:ext cx="4644008" cy="186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Oval 18"/>
          <p:cNvSpPr/>
          <p:nvPr/>
        </p:nvSpPr>
        <p:spPr>
          <a:xfrm>
            <a:off x="447377" y="1895330"/>
            <a:ext cx="4313576" cy="864095"/>
          </a:xfrm>
          <a:prstGeom prst="ellipse">
            <a:avLst/>
          </a:prstGeom>
          <a:solidFill>
            <a:sysClr val="window" lastClr="FFFFFF">
              <a:alpha val="0"/>
            </a:sysClr>
          </a:solid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pic>
        <p:nvPicPr>
          <p:cNvPr id="2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204" y="4044227"/>
            <a:ext cx="4882014" cy="2097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p:nvPr/>
        </p:nvCxnSpPr>
        <p:spPr>
          <a:xfrm>
            <a:off x="4760953" y="2327377"/>
            <a:ext cx="3792447" cy="95760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970109" y="3789040"/>
            <a:ext cx="1279035" cy="864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6" name="bad_slow_bear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970109" y="2617776"/>
            <a:ext cx="376808" cy="376808"/>
          </a:xfrm>
          <a:prstGeom prst="rect">
            <a:avLst/>
          </a:prstGeom>
        </p:spPr>
      </p:pic>
      <p:pic>
        <p:nvPicPr>
          <p:cNvPr id="27" name="Broche 13.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025008" y="4896015"/>
            <a:ext cx="393506" cy="393506"/>
          </a:xfrm>
          <a:prstGeom prst="rect">
            <a:avLst/>
          </a:prstGeom>
        </p:spPr>
      </p:pic>
      <p:sp>
        <p:nvSpPr>
          <p:cNvPr id="29" name="TextBox 28"/>
          <p:cNvSpPr txBox="1"/>
          <p:nvPr/>
        </p:nvSpPr>
        <p:spPr>
          <a:xfrm>
            <a:off x="379765" y="3614006"/>
            <a:ext cx="2773035" cy="261610"/>
          </a:xfrm>
          <a:prstGeom prst="rect">
            <a:avLst/>
          </a:prstGeom>
          <a:noFill/>
        </p:spPr>
        <p:txBody>
          <a:bodyPr wrap="square" rtlCol="0">
            <a:spAutoFit/>
          </a:bodyPr>
          <a:lstStyle/>
          <a:p>
            <a:r>
              <a:rPr lang="fr-BE" sz="1100" b="1" dirty="0">
                <a:solidFill>
                  <a:schemeClr val="tx2"/>
                </a:solidFill>
              </a:rPr>
              <a:t>GENERATOR DA1 – </a:t>
            </a:r>
            <a:r>
              <a:rPr lang="fr-BE" sz="1100" b="1" dirty="0" err="1">
                <a:solidFill>
                  <a:schemeClr val="tx2"/>
                </a:solidFill>
              </a:rPr>
              <a:t>Bearing</a:t>
            </a:r>
            <a:r>
              <a:rPr lang="fr-BE" sz="1100" b="1" dirty="0">
                <a:solidFill>
                  <a:schemeClr val="tx2"/>
                </a:solidFill>
              </a:rPr>
              <a:t> end </a:t>
            </a:r>
            <a:r>
              <a:rPr lang="fr-BE" sz="1100" b="1" dirty="0" err="1">
                <a:solidFill>
                  <a:schemeClr val="tx2"/>
                </a:solidFill>
              </a:rPr>
              <a:t>driven</a:t>
            </a:r>
            <a:endParaRPr lang="fr-BE" sz="1100" b="1" dirty="0">
              <a:solidFill>
                <a:schemeClr val="tx2"/>
              </a:solidFill>
            </a:endParaRPr>
          </a:p>
        </p:txBody>
      </p:sp>
      <p:sp>
        <p:nvSpPr>
          <p:cNvPr id="30" name="TextBox 29"/>
          <p:cNvSpPr txBox="1"/>
          <p:nvPr/>
        </p:nvSpPr>
        <p:spPr>
          <a:xfrm>
            <a:off x="447377" y="6145966"/>
            <a:ext cx="2705423" cy="261610"/>
          </a:xfrm>
          <a:prstGeom prst="rect">
            <a:avLst/>
          </a:prstGeom>
          <a:noFill/>
        </p:spPr>
        <p:txBody>
          <a:bodyPr wrap="square" rtlCol="0">
            <a:spAutoFit/>
          </a:bodyPr>
          <a:lstStyle/>
          <a:p>
            <a:r>
              <a:rPr lang="fr-BE" sz="1100" b="1" dirty="0">
                <a:solidFill>
                  <a:schemeClr val="tx2"/>
                </a:solidFill>
              </a:rPr>
              <a:t>GENERATOR DA2 – </a:t>
            </a:r>
            <a:r>
              <a:rPr lang="fr-BE" sz="1100" b="1" dirty="0" err="1">
                <a:solidFill>
                  <a:schemeClr val="tx2"/>
                </a:solidFill>
              </a:rPr>
              <a:t>Bearing</a:t>
            </a:r>
            <a:r>
              <a:rPr lang="fr-BE" sz="1100" b="1" dirty="0">
                <a:solidFill>
                  <a:schemeClr val="tx2"/>
                </a:solidFill>
              </a:rPr>
              <a:t> end </a:t>
            </a:r>
            <a:r>
              <a:rPr lang="fr-BE" sz="1100" b="1" dirty="0" err="1">
                <a:solidFill>
                  <a:schemeClr val="tx2"/>
                </a:solidFill>
              </a:rPr>
              <a:t>driven</a:t>
            </a:r>
            <a:endParaRPr lang="fr-BE" sz="1100" b="1" dirty="0">
              <a:solidFill>
                <a:schemeClr val="tx2"/>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500497255"/>
              </p:ext>
            </p:extLst>
          </p:nvPr>
        </p:nvGraphicFramePr>
        <p:xfrm>
          <a:off x="6289573" y="5295056"/>
          <a:ext cx="2269891" cy="1112520"/>
        </p:xfrm>
        <a:graphic>
          <a:graphicData uri="http://schemas.openxmlformats.org/drawingml/2006/table">
            <a:tbl>
              <a:tblPr firstRow="1" bandRow="1">
                <a:tableStyleId>{5C22544A-7EE6-4342-B048-85BDC9FD1C3A}</a:tableStyleId>
              </a:tblPr>
              <a:tblGrid>
                <a:gridCol w="1271139">
                  <a:extLst>
                    <a:ext uri="{9D8B030D-6E8A-4147-A177-3AD203B41FA5}">
                      <a16:colId xmlns:a16="http://schemas.microsoft.com/office/drawing/2014/main" val="20000"/>
                    </a:ext>
                  </a:extLst>
                </a:gridCol>
                <a:gridCol w="998752">
                  <a:extLst>
                    <a:ext uri="{9D8B030D-6E8A-4147-A177-3AD203B41FA5}">
                      <a16:colId xmlns:a16="http://schemas.microsoft.com/office/drawing/2014/main" val="20001"/>
                    </a:ext>
                  </a:extLst>
                </a:gridCol>
              </a:tblGrid>
              <a:tr h="370840">
                <a:tc>
                  <a:txBody>
                    <a:bodyPr/>
                    <a:lstStyle/>
                    <a:p>
                      <a:endParaRPr lang="fr-BE" dirty="0"/>
                    </a:p>
                  </a:txBody>
                  <a:tcPr>
                    <a:solidFill>
                      <a:schemeClr val="bg2">
                        <a:lumMod val="50000"/>
                      </a:schemeClr>
                    </a:solidFill>
                  </a:tcPr>
                </a:tc>
                <a:tc>
                  <a:txBody>
                    <a:bodyPr/>
                    <a:lstStyle/>
                    <a:p>
                      <a:pPr algn="ctr"/>
                      <a:r>
                        <a:rPr lang="fr-BE" sz="1100" dirty="0">
                          <a:solidFill>
                            <a:srgbClr val="FFC000"/>
                          </a:solidFill>
                        </a:rPr>
                        <a:t>dB</a:t>
                      </a:r>
                      <a:r>
                        <a:rPr lang="fr-BE" sz="1100" baseline="0" dirty="0">
                          <a:solidFill>
                            <a:srgbClr val="FFC000"/>
                          </a:solidFill>
                        </a:rPr>
                        <a:t> µV (RMS</a:t>
                      </a:r>
                      <a:r>
                        <a:rPr lang="fr-BE" sz="1100" baseline="0" dirty="0"/>
                        <a:t>)</a:t>
                      </a:r>
                      <a:endParaRPr lang="fr-BE" sz="1100" dirty="0"/>
                    </a:p>
                  </a:txBody>
                  <a:tcPr>
                    <a:solidFill>
                      <a:schemeClr val="bg2">
                        <a:lumMod val="50000"/>
                      </a:schemeClr>
                    </a:solidFill>
                  </a:tcPr>
                </a:tc>
                <a:extLst>
                  <a:ext uri="{0D108BD9-81ED-4DB2-BD59-A6C34878D82A}">
                    <a16:rowId xmlns:a16="http://schemas.microsoft.com/office/drawing/2014/main" val="10000"/>
                  </a:ext>
                </a:extLst>
              </a:tr>
              <a:tr h="370840">
                <a:tc>
                  <a:txBody>
                    <a:bodyPr/>
                    <a:lstStyle/>
                    <a:p>
                      <a:pPr algn="ctr"/>
                      <a:r>
                        <a:rPr lang="fr-BE" sz="1100" b="1" dirty="0" err="1">
                          <a:solidFill>
                            <a:schemeClr val="tx1"/>
                          </a:solidFill>
                        </a:rPr>
                        <a:t>Bearing</a:t>
                      </a:r>
                      <a:r>
                        <a:rPr lang="fr-BE" sz="1100" b="1" dirty="0">
                          <a:solidFill>
                            <a:schemeClr val="tx1"/>
                          </a:solidFill>
                        </a:rPr>
                        <a:t> DE</a:t>
                      </a:r>
                      <a:r>
                        <a:rPr lang="fr-BE" sz="1100" b="1" baseline="0" dirty="0">
                          <a:solidFill>
                            <a:schemeClr val="tx1"/>
                          </a:solidFill>
                        </a:rPr>
                        <a:t> </a:t>
                      </a:r>
                      <a:r>
                        <a:rPr lang="fr-BE" sz="1100" b="1" dirty="0">
                          <a:solidFill>
                            <a:schemeClr val="tx1"/>
                          </a:solidFill>
                        </a:rPr>
                        <a:t>DA1</a:t>
                      </a:r>
                    </a:p>
                  </a:txBody>
                  <a:tcPr>
                    <a:solidFill>
                      <a:srgbClr val="FFC000"/>
                    </a:solidFill>
                  </a:tcPr>
                </a:tc>
                <a:tc>
                  <a:txBody>
                    <a:bodyPr/>
                    <a:lstStyle/>
                    <a:p>
                      <a:pPr algn="ctr"/>
                      <a:r>
                        <a:rPr lang="fr-BE" sz="1100" dirty="0"/>
                        <a:t>47,1</a:t>
                      </a:r>
                    </a:p>
                  </a:txBody>
                  <a:tcPr anchor="ctr">
                    <a:solidFill>
                      <a:srgbClr val="FF0000"/>
                    </a:solidFill>
                  </a:tcPr>
                </a:tc>
                <a:extLst>
                  <a:ext uri="{0D108BD9-81ED-4DB2-BD59-A6C34878D82A}">
                    <a16:rowId xmlns:a16="http://schemas.microsoft.com/office/drawing/2014/main" val="10001"/>
                  </a:ext>
                </a:extLst>
              </a:tr>
              <a:tr h="370840">
                <a:tc>
                  <a:txBody>
                    <a:bodyPr/>
                    <a:lstStyle/>
                    <a:p>
                      <a:pPr algn="ctr"/>
                      <a:r>
                        <a:rPr lang="fr-BE" sz="1100" b="1" dirty="0" err="1">
                          <a:solidFill>
                            <a:schemeClr val="tx1"/>
                          </a:solidFill>
                        </a:rPr>
                        <a:t>Bearing</a:t>
                      </a:r>
                      <a:r>
                        <a:rPr lang="fr-BE" sz="1100" b="1" baseline="0" dirty="0">
                          <a:solidFill>
                            <a:schemeClr val="tx1"/>
                          </a:solidFill>
                        </a:rPr>
                        <a:t> DE</a:t>
                      </a:r>
                      <a:r>
                        <a:rPr lang="fr-BE" sz="1100" b="1" dirty="0">
                          <a:solidFill>
                            <a:schemeClr val="tx1"/>
                          </a:solidFill>
                        </a:rPr>
                        <a:t> DA2</a:t>
                      </a:r>
                    </a:p>
                  </a:txBody>
                  <a:tcPr>
                    <a:solidFill>
                      <a:srgbClr val="FFC000"/>
                    </a:solidFill>
                  </a:tcPr>
                </a:tc>
                <a:tc>
                  <a:txBody>
                    <a:bodyPr/>
                    <a:lstStyle/>
                    <a:p>
                      <a:pPr algn="ctr"/>
                      <a:r>
                        <a:rPr lang="fr-BE" sz="1100" dirty="0"/>
                        <a:t>24,9</a:t>
                      </a:r>
                    </a:p>
                  </a:txBody>
                  <a:tcPr anchor="ctr">
                    <a:solidFill>
                      <a:srgbClr val="00B05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30680779"/>
      </p:ext>
    </p:extLst>
  </p:cSld>
  <p:clrMapOvr>
    <a:masterClrMapping/>
  </p:clrMapOvr>
  <p:timing>
    <p:tnLst>
      <p:par>
        <p:cTn id="1" dur="indefinite" restart="never" nodeType="tmRoot">
          <p:childTnLst>
            <p:audio>
              <p:cMediaNode vol="90566">
                <p:cTn id="2" fill="hold" display="0">
                  <p:stCondLst>
                    <p:cond delay="indefinite"/>
                  </p:stCondLst>
                  <p:endCondLst>
                    <p:cond evt="onStopAudio" delay="0">
                      <p:tgtEl>
                        <p:sldTgt/>
                      </p:tgtEl>
                    </p:cond>
                  </p:endCondLst>
                </p:cTn>
                <p:tgtEl>
                  <p:spTgt spid="26"/>
                </p:tgtEl>
              </p:cMediaNode>
            </p:audio>
            <p:seq concurrent="1" nextAc="seek">
              <p:cTn id="3" restart="whenNotActive" fill="hold" evtFilter="cancelBubble" nodeType="interactiveSeq">
                <p:stCondLst>
                  <p:cond evt="onClick" delay="0">
                    <p:tgtEl>
                      <p:spTgt spid="2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9000" fill="hold"/>
                                        <p:tgtEl>
                                          <p:spTgt spid="27"/>
                                        </p:tgtEl>
                                      </p:cBhvr>
                                    </p:cmd>
                                  </p:childTnLst>
                                </p:cTn>
                              </p:par>
                            </p:childTnLst>
                          </p:cTn>
                        </p:par>
                      </p:childTnLst>
                    </p:cTn>
                  </p:par>
                </p:childTnLst>
              </p:cTn>
              <p:nextCondLst>
                <p:cond evt="onClick" delay="0">
                  <p:tgtEl>
                    <p:spTgt spid="27"/>
                  </p:tgtEl>
                </p:cond>
              </p:nextCondLst>
            </p:seq>
            <p:audio>
              <p:cMediaNode vol="100000">
                <p:cTn id="8" fill="hold" display="0">
                  <p:stCondLst>
                    <p:cond delay="indefinite"/>
                  </p:stCondLst>
                  <p:endCondLst>
                    <p:cond evt="onStopAudio" delay="0">
                      <p:tgtEl>
                        <p:sldTgt/>
                      </p:tgtEl>
                    </p:cond>
                  </p:endCondLst>
                </p:cTn>
                <p:tgtEl>
                  <p:spTgt spid="2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Slow </a:t>
            </a:r>
            <a:r>
              <a:rPr lang="fr-BE" dirty="0" err="1"/>
              <a:t>bearings</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52</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pic>
        <p:nvPicPr>
          <p:cNvPr id="16" name="Picture 2" descr="C:\Users\Public\Documents\SDT\Rapport de mesures ultrasonores\POLYSIUS\Palier 3 - Tube 1.e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560" y="1772816"/>
            <a:ext cx="4499169" cy="215597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3"/>
          <p:cNvSpPr txBox="1">
            <a:spLocks noChangeArrowheads="1"/>
          </p:cNvSpPr>
          <p:nvPr/>
        </p:nvSpPr>
        <p:spPr bwMode="auto">
          <a:xfrm>
            <a:off x="501230" y="973687"/>
            <a:ext cx="7692130"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err="1">
                <a:solidFill>
                  <a:schemeClr val="tx2"/>
                </a:solidFill>
                <a:latin typeface="+mn-lt"/>
              </a:rPr>
              <a:t>Example</a:t>
            </a:r>
            <a:r>
              <a:rPr lang="fr-FR" altLang="en-US" sz="2800" dirty="0">
                <a:solidFill>
                  <a:schemeClr val="tx2"/>
                </a:solidFill>
                <a:latin typeface="+mn-lt"/>
              </a:rPr>
              <a:t>: </a:t>
            </a:r>
            <a:r>
              <a:rPr lang="fr-FR" altLang="en-US" sz="2800" dirty="0" err="1">
                <a:solidFill>
                  <a:schemeClr val="tx2"/>
                </a:solidFill>
                <a:latin typeface="+mn-lt"/>
              </a:rPr>
              <a:t>oven</a:t>
            </a:r>
            <a:r>
              <a:rPr lang="fr-FR" altLang="en-US" sz="2800" dirty="0">
                <a:solidFill>
                  <a:schemeClr val="tx2"/>
                </a:solidFill>
                <a:latin typeface="+mn-lt"/>
              </a:rPr>
              <a:t> </a:t>
            </a:r>
            <a:r>
              <a:rPr lang="fr-FR" altLang="en-US" sz="2800" dirty="0" err="1">
                <a:solidFill>
                  <a:schemeClr val="tx2"/>
                </a:solidFill>
                <a:latin typeface="+mn-lt"/>
              </a:rPr>
              <a:t>bearing</a:t>
            </a:r>
            <a:r>
              <a:rPr lang="fr-FR" altLang="en-US" sz="2800" dirty="0">
                <a:solidFill>
                  <a:schemeClr val="tx2"/>
                </a:solidFill>
                <a:latin typeface="+mn-lt"/>
              </a:rPr>
              <a:t> 4 RPM  </a:t>
            </a:r>
          </a:p>
        </p:txBody>
      </p:sp>
      <p:pic>
        <p:nvPicPr>
          <p:cNvPr id="18" name="Image 3" descr="image00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7176" y="1526591"/>
            <a:ext cx="2814067" cy="211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Patrice.sdt\Documents\Rapport de mesures ultrasonores\POLYSIUS\AMETYST\Palier 2 - Tube 1.em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560" y="4077072"/>
            <a:ext cx="4499169" cy="2062997"/>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921435" y="1984448"/>
            <a:ext cx="4641418" cy="866357"/>
          </a:xfrm>
          <a:prstGeom prst="ellipse">
            <a:avLst/>
          </a:prstGeom>
          <a:noFill/>
          <a:ln>
            <a:solidFill>
              <a:srgbClr val="FF0000"/>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cxnSp>
        <p:nvCxnSpPr>
          <p:cNvPr id="21" name="Straight Arrow Connector 20"/>
          <p:cNvCxnSpPr>
            <a:stCxn id="20" idx="6"/>
          </p:cNvCxnSpPr>
          <p:nvPr/>
        </p:nvCxnSpPr>
        <p:spPr>
          <a:xfrm>
            <a:off x="5562853" y="2417627"/>
            <a:ext cx="2270467" cy="1663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3" name="Palier 3 - Tube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93870" y="2721208"/>
            <a:ext cx="316994" cy="316994"/>
          </a:xfrm>
          <a:prstGeom prst="rect">
            <a:avLst/>
          </a:prstGeom>
        </p:spPr>
      </p:pic>
      <p:pic>
        <p:nvPicPr>
          <p:cNvPr id="24" name="Palier 2 - Tube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3870" y="4956170"/>
            <a:ext cx="304800" cy="304800"/>
          </a:xfrm>
          <a:prstGeom prst="rect">
            <a:avLst/>
          </a:prstGeom>
        </p:spPr>
      </p:pic>
      <p:graphicFrame>
        <p:nvGraphicFramePr>
          <p:cNvPr id="28" name="Table 27"/>
          <p:cNvGraphicFramePr>
            <a:graphicFrameLocks noGrp="1"/>
          </p:cNvGraphicFramePr>
          <p:nvPr>
            <p:extLst>
              <p:ext uri="{D42A27DB-BD31-4B8C-83A1-F6EECF244321}">
                <p14:modId xmlns:p14="http://schemas.microsoft.com/office/powerpoint/2010/main" val="1371584312"/>
              </p:ext>
            </p:extLst>
          </p:nvPr>
        </p:nvGraphicFramePr>
        <p:xfrm>
          <a:off x="6667646" y="3738588"/>
          <a:ext cx="2620808" cy="2621184"/>
        </p:xfrm>
        <a:graphic>
          <a:graphicData uri="http://schemas.openxmlformats.org/drawingml/2006/table">
            <a:tbl>
              <a:tblPr firstRow="1" bandRow="1">
                <a:tableStyleId>{5C22544A-7EE6-4342-B048-85BDC9FD1C3A}</a:tableStyleId>
              </a:tblPr>
              <a:tblGrid>
                <a:gridCol w="803099">
                  <a:extLst>
                    <a:ext uri="{9D8B030D-6E8A-4147-A177-3AD203B41FA5}">
                      <a16:colId xmlns:a16="http://schemas.microsoft.com/office/drawing/2014/main" val="20000"/>
                    </a:ext>
                  </a:extLst>
                </a:gridCol>
                <a:gridCol w="631007">
                  <a:extLst>
                    <a:ext uri="{9D8B030D-6E8A-4147-A177-3AD203B41FA5}">
                      <a16:colId xmlns:a16="http://schemas.microsoft.com/office/drawing/2014/main" val="20001"/>
                    </a:ext>
                  </a:extLst>
                </a:gridCol>
                <a:gridCol w="1186702">
                  <a:extLst>
                    <a:ext uri="{9D8B030D-6E8A-4147-A177-3AD203B41FA5}">
                      <a16:colId xmlns:a16="http://schemas.microsoft.com/office/drawing/2014/main" val="20002"/>
                    </a:ext>
                  </a:extLst>
                </a:gridCol>
              </a:tblGrid>
              <a:tr h="385062">
                <a:tc>
                  <a:txBody>
                    <a:bodyPr/>
                    <a:lstStyle/>
                    <a:p>
                      <a:endParaRPr lang="fr-BE" dirty="0"/>
                    </a:p>
                  </a:txBody>
                  <a:tcPr>
                    <a:solidFill>
                      <a:schemeClr val="bg2">
                        <a:lumMod val="50000"/>
                      </a:schemeClr>
                    </a:solidFill>
                  </a:tcPr>
                </a:tc>
                <a:tc>
                  <a:txBody>
                    <a:bodyPr/>
                    <a:lstStyle/>
                    <a:p>
                      <a:pPr algn="ctr"/>
                      <a:r>
                        <a:rPr lang="fr-BE" sz="1200" dirty="0">
                          <a:solidFill>
                            <a:srgbClr val="FFC000"/>
                          </a:solidFill>
                        </a:rPr>
                        <a:t>dB</a:t>
                      </a:r>
                      <a:r>
                        <a:rPr lang="fr-BE" sz="1200" baseline="0" dirty="0">
                          <a:solidFill>
                            <a:srgbClr val="FFC000"/>
                          </a:solidFill>
                        </a:rPr>
                        <a:t> µV (RMS)</a:t>
                      </a:r>
                      <a:endParaRPr lang="fr-BE" sz="1200" dirty="0">
                        <a:solidFill>
                          <a:srgbClr val="FFC000"/>
                        </a:solidFill>
                      </a:endParaRPr>
                    </a:p>
                  </a:txBody>
                  <a:tcP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200" dirty="0">
                          <a:solidFill>
                            <a:srgbClr val="FFC000"/>
                          </a:solidFill>
                        </a:rPr>
                        <a:t>dB</a:t>
                      </a:r>
                      <a:r>
                        <a:rPr lang="fr-BE" sz="1200" baseline="0" dirty="0">
                          <a:solidFill>
                            <a:srgbClr val="FFC000"/>
                          </a:solidFill>
                        </a:rPr>
                        <a:t> µV </a:t>
                      </a:r>
                    </a:p>
                    <a:p>
                      <a:pPr marL="0" marR="0" indent="0" algn="ctr" defTabSz="914400" rtl="0" eaLnBrk="1" fontAlgn="auto" latinLnBrk="0" hangingPunct="1">
                        <a:lnSpc>
                          <a:spcPct val="100000"/>
                        </a:lnSpc>
                        <a:spcBef>
                          <a:spcPts val="0"/>
                        </a:spcBef>
                        <a:spcAft>
                          <a:spcPts val="0"/>
                        </a:spcAft>
                        <a:buClrTx/>
                        <a:buSzTx/>
                        <a:buFontTx/>
                        <a:buNone/>
                        <a:tabLst/>
                        <a:defRPr/>
                      </a:pPr>
                      <a:r>
                        <a:rPr lang="fr-BE" sz="1200" baseline="0" dirty="0">
                          <a:solidFill>
                            <a:srgbClr val="FFC000"/>
                          </a:solidFill>
                        </a:rPr>
                        <a:t>(Peak)</a:t>
                      </a:r>
                      <a:endParaRPr lang="fr-BE" sz="1200" dirty="0">
                        <a:solidFill>
                          <a:srgbClr val="FFC000"/>
                        </a:solidFill>
                      </a:endParaRPr>
                    </a:p>
                  </a:txBody>
                  <a:tcPr>
                    <a:solidFill>
                      <a:schemeClr val="bg2">
                        <a:lumMod val="50000"/>
                      </a:schemeClr>
                    </a:solidFill>
                  </a:tcPr>
                </a:tc>
                <a:extLst>
                  <a:ext uri="{0D108BD9-81ED-4DB2-BD59-A6C34878D82A}">
                    <a16:rowId xmlns:a16="http://schemas.microsoft.com/office/drawing/2014/main" val="10000"/>
                  </a:ext>
                </a:extLst>
              </a:tr>
              <a:tr h="270498">
                <a:tc>
                  <a:txBody>
                    <a:bodyPr/>
                    <a:lstStyle/>
                    <a:p>
                      <a:pPr algn="ctr"/>
                      <a:r>
                        <a:rPr lang="fr-BE" sz="1100" b="0" dirty="0" err="1">
                          <a:solidFill>
                            <a:schemeClr val="tx1"/>
                          </a:solidFill>
                        </a:rPr>
                        <a:t>Bearing</a:t>
                      </a:r>
                      <a:r>
                        <a:rPr lang="fr-BE" sz="1100" b="0" dirty="0">
                          <a:solidFill>
                            <a:schemeClr val="tx1"/>
                          </a:solidFill>
                        </a:rPr>
                        <a:t> 1</a:t>
                      </a:r>
                    </a:p>
                  </a:txBody>
                  <a:tcPr>
                    <a:solidFill>
                      <a:srgbClr val="FFC000"/>
                    </a:solidFill>
                  </a:tcPr>
                </a:tc>
                <a:tc>
                  <a:txBody>
                    <a:bodyPr/>
                    <a:lstStyle/>
                    <a:p>
                      <a:pPr algn="ctr"/>
                      <a:r>
                        <a:rPr lang="fr-BE" sz="1100" b="1" dirty="0"/>
                        <a:t>-</a:t>
                      </a:r>
                      <a:r>
                        <a:rPr lang="fr-BE" sz="1100" b="1" baseline="0" dirty="0"/>
                        <a:t> 9,6</a:t>
                      </a:r>
                      <a:endParaRPr lang="fr-BE" sz="1100" b="1" dirty="0"/>
                    </a:p>
                  </a:txBody>
                  <a:tcPr>
                    <a:solidFill>
                      <a:srgbClr val="FFC000"/>
                    </a:solidFill>
                  </a:tcPr>
                </a:tc>
                <a:tc>
                  <a:txBody>
                    <a:bodyPr/>
                    <a:lstStyle/>
                    <a:p>
                      <a:pPr algn="ctr"/>
                      <a:r>
                        <a:rPr lang="fr-BE" sz="1100" b="1" dirty="0"/>
                        <a:t>11,2</a:t>
                      </a:r>
                    </a:p>
                  </a:txBody>
                  <a:tcPr>
                    <a:solidFill>
                      <a:srgbClr val="FFC000"/>
                    </a:solidFill>
                  </a:tcPr>
                </a:tc>
                <a:extLst>
                  <a:ext uri="{0D108BD9-81ED-4DB2-BD59-A6C34878D82A}">
                    <a16:rowId xmlns:a16="http://schemas.microsoft.com/office/drawing/2014/main" val="10001"/>
                  </a:ext>
                </a:extLst>
              </a:tr>
              <a:tr h="270498">
                <a:tc>
                  <a:txBody>
                    <a:bodyPr/>
                    <a:lstStyle/>
                    <a:p>
                      <a:pPr algn="ctr"/>
                      <a:r>
                        <a:rPr lang="fr-BE" sz="1100" b="0" dirty="0" err="1">
                          <a:solidFill>
                            <a:schemeClr val="tx1"/>
                          </a:solidFill>
                        </a:rPr>
                        <a:t>Bearing</a:t>
                      </a:r>
                      <a:r>
                        <a:rPr lang="fr-BE" sz="1100" b="0" dirty="0">
                          <a:solidFill>
                            <a:schemeClr val="tx1"/>
                          </a:solidFill>
                        </a:rPr>
                        <a:t> 2</a:t>
                      </a:r>
                    </a:p>
                  </a:txBody>
                  <a:tcPr>
                    <a:solidFill>
                      <a:srgbClr val="FFC000"/>
                    </a:solidFill>
                  </a:tcPr>
                </a:tc>
                <a:tc>
                  <a:txBody>
                    <a:bodyPr/>
                    <a:lstStyle/>
                    <a:p>
                      <a:pPr algn="ctr"/>
                      <a:r>
                        <a:rPr lang="fr-BE" sz="1100" b="1" dirty="0"/>
                        <a:t>-9,7</a:t>
                      </a:r>
                    </a:p>
                  </a:txBody>
                  <a:tcPr>
                    <a:solidFill>
                      <a:srgbClr val="FFC000"/>
                    </a:solidFill>
                  </a:tcPr>
                </a:tc>
                <a:tc>
                  <a:txBody>
                    <a:bodyPr/>
                    <a:lstStyle/>
                    <a:p>
                      <a:pPr algn="ctr"/>
                      <a:r>
                        <a:rPr lang="fr-BE" sz="1100" b="1" dirty="0"/>
                        <a:t>15,8</a:t>
                      </a:r>
                    </a:p>
                  </a:txBody>
                  <a:tcPr>
                    <a:solidFill>
                      <a:srgbClr val="FFC000"/>
                    </a:solidFill>
                  </a:tcPr>
                </a:tc>
                <a:extLst>
                  <a:ext uri="{0D108BD9-81ED-4DB2-BD59-A6C34878D82A}">
                    <a16:rowId xmlns:a16="http://schemas.microsoft.com/office/drawing/2014/main" val="10002"/>
                  </a:ext>
                </a:extLst>
              </a:tr>
              <a:tr h="270498">
                <a:tc>
                  <a:txBody>
                    <a:bodyPr/>
                    <a:lstStyle/>
                    <a:p>
                      <a:pPr algn="ctr"/>
                      <a:r>
                        <a:rPr lang="fr-BE" sz="1100" b="0" dirty="0" err="1">
                          <a:solidFill>
                            <a:schemeClr val="tx1"/>
                          </a:solidFill>
                        </a:rPr>
                        <a:t>Bearing</a:t>
                      </a:r>
                      <a:r>
                        <a:rPr lang="fr-BE" sz="1100" b="0" dirty="0">
                          <a:solidFill>
                            <a:schemeClr val="tx1"/>
                          </a:solidFill>
                        </a:rPr>
                        <a:t> 3</a:t>
                      </a:r>
                    </a:p>
                  </a:txBody>
                  <a:tcPr>
                    <a:solidFill>
                      <a:srgbClr val="FFC000"/>
                    </a:solidFill>
                  </a:tcPr>
                </a:tc>
                <a:tc>
                  <a:txBody>
                    <a:bodyPr/>
                    <a:lstStyle/>
                    <a:p>
                      <a:pPr algn="ctr"/>
                      <a:r>
                        <a:rPr lang="fr-BE" sz="1100" b="1" dirty="0">
                          <a:solidFill>
                            <a:srgbClr val="FF0000"/>
                          </a:solidFill>
                        </a:rPr>
                        <a:t>12,8</a:t>
                      </a:r>
                    </a:p>
                  </a:txBody>
                  <a:tcPr>
                    <a:solidFill>
                      <a:srgbClr val="FFC000"/>
                    </a:solidFill>
                  </a:tcPr>
                </a:tc>
                <a:tc>
                  <a:txBody>
                    <a:bodyPr/>
                    <a:lstStyle/>
                    <a:p>
                      <a:pPr algn="ctr"/>
                      <a:r>
                        <a:rPr lang="fr-BE" sz="1100" b="1" dirty="0">
                          <a:solidFill>
                            <a:srgbClr val="FF0000"/>
                          </a:solidFill>
                        </a:rPr>
                        <a:t>32,1</a:t>
                      </a:r>
                    </a:p>
                  </a:txBody>
                  <a:tcPr>
                    <a:solidFill>
                      <a:srgbClr val="FFC000"/>
                    </a:solidFill>
                  </a:tcPr>
                </a:tc>
                <a:extLst>
                  <a:ext uri="{0D108BD9-81ED-4DB2-BD59-A6C34878D82A}">
                    <a16:rowId xmlns:a16="http://schemas.microsoft.com/office/drawing/2014/main" val="10003"/>
                  </a:ext>
                </a:extLst>
              </a:tr>
              <a:tr h="270498">
                <a:tc>
                  <a:txBody>
                    <a:bodyPr/>
                    <a:lstStyle/>
                    <a:p>
                      <a:pPr algn="ctr"/>
                      <a:r>
                        <a:rPr lang="fr-BE" sz="1100" b="0" dirty="0" err="1">
                          <a:solidFill>
                            <a:schemeClr val="tx1"/>
                          </a:solidFill>
                        </a:rPr>
                        <a:t>Bearing</a:t>
                      </a:r>
                      <a:r>
                        <a:rPr lang="fr-BE" sz="1100" b="0" dirty="0">
                          <a:solidFill>
                            <a:schemeClr val="tx1"/>
                          </a:solidFill>
                        </a:rPr>
                        <a:t> 4</a:t>
                      </a:r>
                    </a:p>
                  </a:txBody>
                  <a:tcPr>
                    <a:solidFill>
                      <a:srgbClr val="FFC000"/>
                    </a:solidFill>
                  </a:tcPr>
                </a:tc>
                <a:tc>
                  <a:txBody>
                    <a:bodyPr/>
                    <a:lstStyle/>
                    <a:p>
                      <a:pPr algn="ctr"/>
                      <a:r>
                        <a:rPr lang="fr-BE" sz="1100" b="1" dirty="0">
                          <a:solidFill>
                            <a:srgbClr val="FF0000"/>
                          </a:solidFill>
                        </a:rPr>
                        <a:t>14,2</a:t>
                      </a:r>
                    </a:p>
                  </a:txBody>
                  <a:tcPr>
                    <a:solidFill>
                      <a:srgbClr val="FFC000"/>
                    </a:solidFill>
                  </a:tcPr>
                </a:tc>
                <a:tc>
                  <a:txBody>
                    <a:bodyPr/>
                    <a:lstStyle/>
                    <a:p>
                      <a:pPr algn="ctr"/>
                      <a:r>
                        <a:rPr lang="fr-BE" sz="1100" b="1" dirty="0">
                          <a:solidFill>
                            <a:srgbClr val="FF0000"/>
                          </a:solidFill>
                        </a:rPr>
                        <a:t>32</a:t>
                      </a:r>
                    </a:p>
                  </a:txBody>
                  <a:tcPr>
                    <a:solidFill>
                      <a:srgbClr val="FFC000"/>
                    </a:solidFill>
                  </a:tcPr>
                </a:tc>
                <a:extLst>
                  <a:ext uri="{0D108BD9-81ED-4DB2-BD59-A6C34878D82A}">
                    <a16:rowId xmlns:a16="http://schemas.microsoft.com/office/drawing/2014/main" val="10004"/>
                  </a:ext>
                </a:extLst>
              </a:tr>
              <a:tr h="270498">
                <a:tc>
                  <a:txBody>
                    <a:bodyPr/>
                    <a:lstStyle/>
                    <a:p>
                      <a:pPr algn="ctr"/>
                      <a:r>
                        <a:rPr lang="fr-BE" sz="1100" b="0" dirty="0" err="1">
                          <a:solidFill>
                            <a:schemeClr val="tx1"/>
                          </a:solidFill>
                        </a:rPr>
                        <a:t>Bearing</a:t>
                      </a:r>
                      <a:r>
                        <a:rPr lang="fr-BE" sz="1100" b="0" dirty="0">
                          <a:solidFill>
                            <a:schemeClr val="tx1"/>
                          </a:solidFill>
                        </a:rPr>
                        <a:t> 5</a:t>
                      </a:r>
                    </a:p>
                  </a:txBody>
                  <a:tcPr>
                    <a:solidFill>
                      <a:srgbClr val="FFC000"/>
                    </a:solidFill>
                  </a:tcPr>
                </a:tc>
                <a:tc>
                  <a:txBody>
                    <a:bodyPr/>
                    <a:lstStyle/>
                    <a:p>
                      <a:pPr algn="ctr"/>
                      <a:r>
                        <a:rPr lang="fr-BE" sz="1100" b="1" dirty="0"/>
                        <a:t>-9,9</a:t>
                      </a:r>
                    </a:p>
                  </a:txBody>
                  <a:tcPr>
                    <a:solidFill>
                      <a:srgbClr val="FFC000"/>
                    </a:solidFill>
                  </a:tcPr>
                </a:tc>
                <a:tc>
                  <a:txBody>
                    <a:bodyPr/>
                    <a:lstStyle/>
                    <a:p>
                      <a:pPr algn="ctr"/>
                      <a:r>
                        <a:rPr lang="fr-BE" sz="1100" b="1" dirty="0"/>
                        <a:t>21,7</a:t>
                      </a:r>
                    </a:p>
                  </a:txBody>
                  <a:tcPr>
                    <a:solidFill>
                      <a:srgbClr val="FFC000"/>
                    </a:solidFill>
                  </a:tcPr>
                </a:tc>
                <a:extLst>
                  <a:ext uri="{0D108BD9-81ED-4DB2-BD59-A6C34878D82A}">
                    <a16:rowId xmlns:a16="http://schemas.microsoft.com/office/drawing/2014/main" val="10005"/>
                  </a:ext>
                </a:extLst>
              </a:tr>
              <a:tr h="270498">
                <a:tc>
                  <a:txBody>
                    <a:bodyPr/>
                    <a:lstStyle/>
                    <a:p>
                      <a:pPr algn="ctr"/>
                      <a:r>
                        <a:rPr lang="fr-BE" sz="1100" b="0" dirty="0" err="1">
                          <a:solidFill>
                            <a:schemeClr val="tx1"/>
                          </a:solidFill>
                        </a:rPr>
                        <a:t>Bearing</a:t>
                      </a:r>
                      <a:r>
                        <a:rPr lang="fr-BE" sz="1100" b="0" dirty="0">
                          <a:solidFill>
                            <a:schemeClr val="tx1"/>
                          </a:solidFill>
                        </a:rPr>
                        <a:t> 6</a:t>
                      </a:r>
                    </a:p>
                  </a:txBody>
                  <a:tcPr>
                    <a:solidFill>
                      <a:srgbClr val="FFC000"/>
                    </a:solidFill>
                  </a:tcPr>
                </a:tc>
                <a:tc>
                  <a:txBody>
                    <a:bodyPr/>
                    <a:lstStyle/>
                    <a:p>
                      <a:pPr algn="ctr"/>
                      <a:r>
                        <a:rPr lang="fr-BE" sz="1100" b="1" dirty="0"/>
                        <a:t>-10</a:t>
                      </a:r>
                    </a:p>
                  </a:txBody>
                  <a:tcPr>
                    <a:solidFill>
                      <a:srgbClr val="FFC000"/>
                    </a:solidFill>
                  </a:tcPr>
                </a:tc>
                <a:tc>
                  <a:txBody>
                    <a:bodyPr/>
                    <a:lstStyle/>
                    <a:p>
                      <a:pPr algn="ctr"/>
                      <a:r>
                        <a:rPr lang="fr-BE" sz="1100" b="1" dirty="0"/>
                        <a:t>7,5</a:t>
                      </a:r>
                    </a:p>
                  </a:txBody>
                  <a:tcPr>
                    <a:solidFill>
                      <a:srgbClr val="FFC000"/>
                    </a:solidFill>
                  </a:tcPr>
                </a:tc>
                <a:extLst>
                  <a:ext uri="{0D108BD9-81ED-4DB2-BD59-A6C34878D82A}">
                    <a16:rowId xmlns:a16="http://schemas.microsoft.com/office/drawing/2014/main" val="10006"/>
                  </a:ext>
                </a:extLst>
              </a:tr>
              <a:tr h="270498">
                <a:tc>
                  <a:txBody>
                    <a:bodyPr/>
                    <a:lstStyle/>
                    <a:p>
                      <a:pPr algn="ctr"/>
                      <a:r>
                        <a:rPr lang="fr-BE" sz="1100" b="0" dirty="0" err="1">
                          <a:solidFill>
                            <a:schemeClr val="tx1"/>
                          </a:solidFill>
                        </a:rPr>
                        <a:t>Bearing</a:t>
                      </a:r>
                      <a:r>
                        <a:rPr lang="fr-BE" sz="1100" b="0" dirty="0">
                          <a:solidFill>
                            <a:schemeClr val="tx1"/>
                          </a:solidFill>
                        </a:rPr>
                        <a:t> 7</a:t>
                      </a:r>
                    </a:p>
                  </a:txBody>
                  <a:tcPr>
                    <a:solidFill>
                      <a:srgbClr val="FFC000"/>
                    </a:solidFill>
                  </a:tcPr>
                </a:tc>
                <a:tc>
                  <a:txBody>
                    <a:bodyPr/>
                    <a:lstStyle/>
                    <a:p>
                      <a:pPr algn="ctr"/>
                      <a:r>
                        <a:rPr lang="fr-BE" sz="1100" b="1" dirty="0"/>
                        <a:t>-10,3</a:t>
                      </a:r>
                    </a:p>
                  </a:txBody>
                  <a:tcPr>
                    <a:solidFill>
                      <a:srgbClr val="FFC000"/>
                    </a:solidFill>
                  </a:tcPr>
                </a:tc>
                <a:tc>
                  <a:txBody>
                    <a:bodyPr/>
                    <a:lstStyle/>
                    <a:p>
                      <a:pPr algn="ctr"/>
                      <a:r>
                        <a:rPr lang="fr-BE" sz="1100" b="1" dirty="0"/>
                        <a:t>13</a:t>
                      </a:r>
                    </a:p>
                  </a:txBody>
                  <a:tcPr>
                    <a:solidFill>
                      <a:srgbClr val="FFC000"/>
                    </a:solidFill>
                  </a:tcPr>
                </a:tc>
                <a:extLst>
                  <a:ext uri="{0D108BD9-81ED-4DB2-BD59-A6C34878D82A}">
                    <a16:rowId xmlns:a16="http://schemas.microsoft.com/office/drawing/2014/main" val="10007"/>
                  </a:ext>
                </a:extLst>
              </a:tr>
              <a:tr h="270498">
                <a:tc>
                  <a:txBody>
                    <a:bodyPr/>
                    <a:lstStyle/>
                    <a:p>
                      <a:pPr algn="ctr"/>
                      <a:r>
                        <a:rPr lang="fr-BE" sz="1100" b="0" dirty="0" err="1">
                          <a:solidFill>
                            <a:schemeClr val="tx1"/>
                          </a:solidFill>
                        </a:rPr>
                        <a:t>Bearing</a:t>
                      </a:r>
                      <a:r>
                        <a:rPr lang="fr-BE" sz="1100" b="0" dirty="0">
                          <a:solidFill>
                            <a:schemeClr val="tx1"/>
                          </a:solidFill>
                        </a:rPr>
                        <a:t> 8</a:t>
                      </a:r>
                    </a:p>
                  </a:txBody>
                  <a:tcPr>
                    <a:solidFill>
                      <a:srgbClr val="FFC000"/>
                    </a:solidFill>
                  </a:tcPr>
                </a:tc>
                <a:tc>
                  <a:txBody>
                    <a:bodyPr/>
                    <a:lstStyle/>
                    <a:p>
                      <a:pPr algn="ctr"/>
                      <a:r>
                        <a:rPr lang="fr-BE" sz="1100" b="1" dirty="0"/>
                        <a:t>-6,8</a:t>
                      </a:r>
                    </a:p>
                  </a:txBody>
                  <a:tcPr>
                    <a:solidFill>
                      <a:srgbClr val="FFC000"/>
                    </a:solidFill>
                  </a:tcPr>
                </a:tc>
                <a:tc>
                  <a:txBody>
                    <a:bodyPr/>
                    <a:lstStyle/>
                    <a:p>
                      <a:pPr algn="ctr"/>
                      <a:r>
                        <a:rPr lang="fr-BE" sz="1100" b="1" dirty="0"/>
                        <a:t>30,5</a:t>
                      </a:r>
                    </a:p>
                  </a:txBody>
                  <a:tcPr>
                    <a:solidFill>
                      <a:srgbClr val="FFC000"/>
                    </a:solidFill>
                  </a:tcPr>
                </a:tc>
                <a:extLst>
                  <a:ext uri="{0D108BD9-81ED-4DB2-BD59-A6C34878D82A}">
                    <a16:rowId xmlns:a16="http://schemas.microsoft.com/office/drawing/2014/main" val="10008"/>
                  </a:ext>
                </a:extLst>
              </a:tr>
            </a:tbl>
          </a:graphicData>
        </a:graphic>
      </p:graphicFrame>
      <p:cxnSp>
        <p:nvCxnSpPr>
          <p:cNvPr id="25" name="Straight Arrow Connector 24"/>
          <p:cNvCxnSpPr/>
          <p:nvPr/>
        </p:nvCxnSpPr>
        <p:spPr>
          <a:xfrm flipV="1">
            <a:off x="5491729" y="5445224"/>
            <a:ext cx="1134791" cy="2880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0" idx="6"/>
          </p:cNvCxnSpPr>
          <p:nvPr/>
        </p:nvCxnSpPr>
        <p:spPr>
          <a:xfrm>
            <a:off x="5562853" y="2417627"/>
            <a:ext cx="1135233" cy="253854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825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0"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0000" fill="hold"/>
                                        <p:tgtEl>
                                          <p:spTgt spid="24"/>
                                        </p:tgtEl>
                                      </p:cBhvr>
                                    </p:cmd>
                                  </p:childTnLst>
                                </p:cTn>
                              </p:par>
                            </p:childTnLst>
                          </p:cTn>
                        </p:par>
                      </p:childTnLst>
                    </p:cTn>
                  </p:par>
                </p:childTnLst>
              </p:cTn>
              <p:nextCondLst>
                <p:cond evt="onClick" delay="0">
                  <p:tgtEl>
                    <p:spTgt spid="24"/>
                  </p:tgtEl>
                </p:cond>
              </p:nextCondLst>
            </p:seq>
            <p:audio>
              <p:cMediaNode vol="80000">
                <p:cTn id="13" fill="hold" display="0">
                  <p:stCondLst>
                    <p:cond delay="indefinite"/>
                  </p:stCondLst>
                  <p:endCondLst>
                    <p:cond evt="onStopAudio" delay="0">
                      <p:tgtEl>
                        <p:sldTgt/>
                      </p:tgtEl>
                    </p:cond>
                  </p:endCondLst>
                </p:cTn>
                <p:tgtEl>
                  <p:spTgt spid="2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Gears</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53</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20" name="Rectangle 3"/>
          <p:cNvSpPr txBox="1">
            <a:spLocks noChangeArrowheads="1"/>
          </p:cNvSpPr>
          <p:nvPr/>
        </p:nvSpPr>
        <p:spPr>
          <a:xfrm>
            <a:off x="272480" y="1484784"/>
            <a:ext cx="9361040" cy="2448272"/>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fr-FR" altLang="en-US" sz="2400" dirty="0">
                <a:solidFill>
                  <a:schemeClr val="tx2"/>
                </a:solidFill>
              </a:rPr>
              <a:t>If </a:t>
            </a:r>
            <a:r>
              <a:rPr lang="fr-FR" altLang="en-US" sz="2400" dirty="0" err="1">
                <a:solidFill>
                  <a:schemeClr val="tx2"/>
                </a:solidFill>
              </a:rPr>
              <a:t>ultrasound</a:t>
            </a:r>
            <a:r>
              <a:rPr lang="fr-FR" altLang="en-US" sz="2400" dirty="0">
                <a:solidFill>
                  <a:schemeClr val="tx2"/>
                </a:solidFill>
              </a:rPr>
              <a:t> </a:t>
            </a:r>
            <a:r>
              <a:rPr lang="fr-FR" altLang="en-US" sz="2400" dirty="0" err="1">
                <a:solidFill>
                  <a:schemeClr val="tx2"/>
                </a:solidFill>
              </a:rPr>
              <a:t>methodology</a:t>
            </a:r>
            <a:r>
              <a:rPr lang="fr-FR" altLang="en-US" sz="2400" dirty="0">
                <a:solidFill>
                  <a:schemeClr val="tx2"/>
                </a:solidFill>
              </a:rPr>
              <a:t> let the control of the </a:t>
            </a:r>
            <a:r>
              <a:rPr lang="fr-FR" altLang="en-US" sz="2400" dirty="0" err="1">
                <a:solidFill>
                  <a:schemeClr val="tx2"/>
                </a:solidFill>
              </a:rPr>
              <a:t>bearing</a:t>
            </a:r>
            <a:r>
              <a:rPr lang="fr-FR" altLang="en-US" sz="2400" dirty="0">
                <a:solidFill>
                  <a:schemeClr val="tx2"/>
                </a:solidFill>
              </a:rPr>
              <a:t>, </a:t>
            </a:r>
            <a:r>
              <a:rPr lang="fr-FR" altLang="en-US" sz="2400" dirty="0" err="1">
                <a:solidFill>
                  <a:schemeClr val="tx2"/>
                </a:solidFill>
              </a:rPr>
              <a:t>you</a:t>
            </a:r>
            <a:r>
              <a:rPr lang="fr-FR" altLang="en-US" sz="2400" dirty="0">
                <a:solidFill>
                  <a:schemeClr val="tx2"/>
                </a:solidFill>
              </a:rPr>
              <a:t> </a:t>
            </a:r>
            <a:r>
              <a:rPr lang="fr-FR" altLang="en-US" sz="2400" dirty="0" err="1">
                <a:solidFill>
                  <a:schemeClr val="tx2"/>
                </a:solidFill>
              </a:rPr>
              <a:t>can</a:t>
            </a:r>
            <a:r>
              <a:rPr lang="fr-FR" altLang="en-US" sz="2400" dirty="0">
                <a:solidFill>
                  <a:schemeClr val="tx2"/>
                </a:solidFill>
              </a:rPr>
              <a:t> do </a:t>
            </a:r>
            <a:r>
              <a:rPr lang="fr-FR" altLang="en-US" sz="2400" dirty="0" err="1">
                <a:solidFill>
                  <a:schemeClr val="tx2"/>
                </a:solidFill>
              </a:rPr>
              <a:t>also</a:t>
            </a:r>
            <a:r>
              <a:rPr lang="fr-FR" altLang="en-US" sz="2400" dirty="0">
                <a:solidFill>
                  <a:schemeClr val="tx2"/>
                </a:solidFill>
              </a:rPr>
              <a:t> the </a:t>
            </a:r>
            <a:r>
              <a:rPr lang="fr-FR" altLang="en-US" sz="2400" dirty="0" err="1">
                <a:solidFill>
                  <a:schemeClr val="tx2"/>
                </a:solidFill>
              </a:rPr>
              <a:t>gear</a:t>
            </a:r>
            <a:r>
              <a:rPr lang="fr-FR" altLang="en-US" sz="2400" dirty="0">
                <a:solidFill>
                  <a:schemeClr val="tx2"/>
                </a:solidFill>
              </a:rPr>
              <a:t> control (</a:t>
            </a:r>
            <a:r>
              <a:rPr lang="fr-FR" altLang="en-US" sz="2400" dirty="0" err="1">
                <a:solidFill>
                  <a:schemeClr val="tx2"/>
                </a:solidFill>
              </a:rPr>
              <a:t>gear</a:t>
            </a:r>
            <a:r>
              <a:rPr lang="fr-FR" altLang="en-US" sz="2400" dirty="0">
                <a:solidFill>
                  <a:schemeClr val="tx2"/>
                </a:solidFill>
              </a:rPr>
              <a:t> boxes, </a:t>
            </a:r>
            <a:r>
              <a:rPr lang="fr-FR" altLang="en-US" sz="2400" dirty="0" err="1">
                <a:solidFill>
                  <a:schemeClr val="tx2"/>
                </a:solidFill>
              </a:rPr>
              <a:t>multiplicator</a:t>
            </a:r>
            <a:r>
              <a:rPr lang="fr-FR" altLang="en-US" sz="2400" dirty="0">
                <a:solidFill>
                  <a:schemeClr val="tx2"/>
                </a:solidFill>
              </a:rPr>
              <a:t>, …)</a:t>
            </a:r>
          </a:p>
          <a:p>
            <a:pPr marL="533400" indent="-533400">
              <a:buFontTx/>
              <a:buChar char="•"/>
            </a:pPr>
            <a:endParaRPr lang="fr-FR" altLang="en-US" sz="2400" dirty="0">
              <a:solidFill>
                <a:schemeClr val="tx2"/>
              </a:solidFill>
            </a:endParaRPr>
          </a:p>
          <a:p>
            <a:pPr marL="533400" indent="-533400">
              <a:buFontTx/>
              <a:buChar char="•"/>
            </a:pPr>
            <a:r>
              <a:rPr lang="fr-FR" altLang="en-US" sz="2400" dirty="0">
                <a:solidFill>
                  <a:schemeClr val="tx2"/>
                </a:solidFill>
              </a:rPr>
              <a:t>The </a:t>
            </a:r>
            <a:r>
              <a:rPr lang="fr-FR" altLang="en-US" sz="2400" dirty="0" err="1">
                <a:solidFill>
                  <a:schemeClr val="tx2"/>
                </a:solidFill>
              </a:rPr>
              <a:t>dynamic</a:t>
            </a:r>
            <a:r>
              <a:rPr lang="fr-FR" altLang="en-US" sz="2400" dirty="0">
                <a:solidFill>
                  <a:schemeClr val="tx2"/>
                </a:solidFill>
              </a:rPr>
              <a:t> </a:t>
            </a:r>
            <a:r>
              <a:rPr lang="fr-FR" altLang="en-US" sz="2400" dirty="0" err="1">
                <a:solidFill>
                  <a:schemeClr val="tx2"/>
                </a:solidFill>
              </a:rPr>
              <a:t>measurements</a:t>
            </a:r>
            <a:r>
              <a:rPr lang="fr-FR" altLang="en-US" sz="2400" dirty="0">
                <a:solidFill>
                  <a:schemeClr val="tx2"/>
                </a:solidFill>
              </a:rPr>
              <a:t> </a:t>
            </a:r>
            <a:r>
              <a:rPr lang="fr-FR" altLang="en-US" sz="2400" dirty="0" err="1">
                <a:solidFill>
                  <a:schemeClr val="tx2"/>
                </a:solidFill>
              </a:rPr>
              <a:t>is</a:t>
            </a:r>
            <a:r>
              <a:rPr lang="fr-FR" altLang="en-US" sz="2400" dirty="0">
                <a:solidFill>
                  <a:schemeClr val="tx2"/>
                </a:solidFill>
              </a:rPr>
              <a:t> </a:t>
            </a:r>
            <a:r>
              <a:rPr lang="fr-FR" altLang="en-US" sz="2400" dirty="0" err="1">
                <a:solidFill>
                  <a:schemeClr val="tx2"/>
                </a:solidFill>
              </a:rPr>
              <a:t>recommanded</a:t>
            </a:r>
            <a:r>
              <a:rPr lang="fr-FR" altLang="en-US" sz="2400" dirty="0">
                <a:solidFill>
                  <a:schemeClr val="tx2"/>
                </a:solidFill>
              </a:rPr>
              <a:t> on </a:t>
            </a:r>
            <a:r>
              <a:rPr lang="fr-FR" altLang="en-US" sz="2400" dirty="0" err="1">
                <a:solidFill>
                  <a:schemeClr val="tx2"/>
                </a:solidFill>
              </a:rPr>
              <a:t>this</a:t>
            </a:r>
            <a:r>
              <a:rPr lang="fr-FR" altLang="en-US" sz="2400" dirty="0">
                <a:solidFill>
                  <a:schemeClr val="tx2"/>
                </a:solidFill>
              </a:rPr>
              <a:t> case to </a:t>
            </a:r>
            <a:r>
              <a:rPr lang="fr-FR" altLang="en-US" sz="2400" dirty="0" err="1">
                <a:solidFill>
                  <a:schemeClr val="tx2"/>
                </a:solidFill>
              </a:rPr>
              <a:t>identify</a:t>
            </a:r>
            <a:r>
              <a:rPr lang="fr-FR" altLang="en-US" sz="2400" dirty="0">
                <a:solidFill>
                  <a:schemeClr val="tx2"/>
                </a:solidFill>
              </a:rPr>
              <a:t> the </a:t>
            </a:r>
            <a:r>
              <a:rPr lang="fr-FR" altLang="en-US" sz="2400" dirty="0" err="1">
                <a:solidFill>
                  <a:schemeClr val="tx2"/>
                </a:solidFill>
              </a:rPr>
              <a:t>gear</a:t>
            </a:r>
            <a:r>
              <a:rPr lang="fr-FR" altLang="en-US" sz="2400" dirty="0">
                <a:solidFill>
                  <a:schemeClr val="tx2"/>
                </a:solidFill>
              </a:rPr>
              <a:t> </a:t>
            </a:r>
            <a:r>
              <a:rPr lang="fr-FR" altLang="en-US" sz="2400" dirty="0" err="1">
                <a:solidFill>
                  <a:schemeClr val="tx2"/>
                </a:solidFill>
              </a:rPr>
              <a:t>problem</a:t>
            </a:r>
            <a:r>
              <a:rPr lang="fr-FR" altLang="en-US" sz="2400" dirty="0">
                <a:solidFill>
                  <a:schemeClr val="tx2"/>
                </a:solidFill>
              </a:rPr>
              <a:t> or </a:t>
            </a:r>
            <a:r>
              <a:rPr lang="fr-FR" altLang="en-US" sz="2400" dirty="0" err="1">
                <a:solidFill>
                  <a:schemeClr val="tx2"/>
                </a:solidFill>
              </a:rPr>
              <a:t>bearing</a:t>
            </a:r>
            <a:r>
              <a:rPr lang="fr-FR" altLang="en-US" sz="2400" dirty="0">
                <a:solidFill>
                  <a:schemeClr val="tx2"/>
                </a:solidFill>
              </a:rPr>
              <a:t> </a:t>
            </a:r>
            <a:r>
              <a:rPr lang="fr-FR" altLang="en-US" sz="2400" dirty="0" err="1">
                <a:solidFill>
                  <a:schemeClr val="tx2"/>
                </a:solidFill>
              </a:rPr>
              <a:t>failure</a:t>
            </a:r>
            <a:r>
              <a:rPr lang="fr-FR" altLang="en-US" sz="2400" dirty="0">
                <a:solidFill>
                  <a:schemeClr val="tx2"/>
                </a:solidFill>
              </a:rPr>
              <a:t>.</a:t>
            </a:r>
          </a:p>
        </p:txBody>
      </p:sp>
      <p:pic>
        <p:nvPicPr>
          <p:cNvPr id="15362" name="Picture 2" descr="http://admin.bharatvyapar.in/ProductMainImage/1834547_main_industrial_gearbox_ka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501" y="3861048"/>
            <a:ext cx="2504627"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678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Gear</a:t>
            </a:r>
            <a:r>
              <a:rPr lang="fr-BE" dirty="0"/>
              <a:t>: Case story </a:t>
            </a:r>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54</a:t>
            </a:fld>
            <a:endParaRPr lang="fr-BE">
              <a:solidFill>
                <a:prstClr val="black">
                  <a:tint val="75000"/>
                </a:prstClr>
              </a:solidFill>
            </a:endParaRPr>
          </a:p>
        </p:txBody>
      </p:sp>
      <p:graphicFrame>
        <p:nvGraphicFramePr>
          <p:cNvPr id="18" name="Table 17"/>
          <p:cNvGraphicFramePr>
            <a:graphicFrameLocks noGrp="1"/>
          </p:cNvGraphicFramePr>
          <p:nvPr>
            <p:extLst>
              <p:ext uri="{D42A27DB-BD31-4B8C-83A1-F6EECF244321}">
                <p14:modId xmlns:p14="http://schemas.microsoft.com/office/powerpoint/2010/main" val="2052050835"/>
              </p:ext>
            </p:extLst>
          </p:nvPr>
        </p:nvGraphicFramePr>
        <p:xfrm>
          <a:off x="776536" y="1700808"/>
          <a:ext cx="3233052" cy="2058428"/>
        </p:xfrm>
        <a:graphic>
          <a:graphicData uri="http://schemas.openxmlformats.org/drawingml/2006/table">
            <a:tbl>
              <a:tblPr firstRow="1" firstCol="1" bandRow="1"/>
              <a:tblGrid>
                <a:gridCol w="2155368">
                  <a:extLst>
                    <a:ext uri="{9D8B030D-6E8A-4147-A177-3AD203B41FA5}">
                      <a16:colId xmlns:a16="http://schemas.microsoft.com/office/drawing/2014/main" val="20000"/>
                    </a:ext>
                  </a:extLst>
                </a:gridCol>
                <a:gridCol w="1077684">
                  <a:extLst>
                    <a:ext uri="{9D8B030D-6E8A-4147-A177-3AD203B41FA5}">
                      <a16:colId xmlns:a16="http://schemas.microsoft.com/office/drawing/2014/main" val="20001"/>
                    </a:ext>
                  </a:extLst>
                </a:gridCol>
              </a:tblGrid>
              <a:tr h="401161">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1100" b="1" baseline="0" dirty="0">
                          <a:solidFill>
                            <a:srgbClr val="FFC000"/>
                          </a:solidFill>
                          <a:effectLst/>
                          <a:latin typeface="Calibri"/>
                          <a:ea typeface="Times New Roman"/>
                        </a:rPr>
                        <a:t>KINEMATICS OF THE PUMP</a:t>
                      </a:r>
                      <a:endParaRPr lang="fr-BE" sz="1200" dirty="0">
                        <a:solidFill>
                          <a:srgbClr val="FFC000"/>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a:txBody>
                    <a:bodyPr/>
                    <a:lstStyle/>
                    <a:p>
                      <a:pPr algn="ctr">
                        <a:spcAft>
                          <a:spcPts val="600"/>
                        </a:spcAft>
                      </a:pPr>
                      <a:endParaRPr lang="fr-B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6459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1100" b="1" dirty="0">
                          <a:solidFill>
                            <a:schemeClr val="tx1"/>
                          </a:solidFill>
                          <a:effectLst/>
                          <a:latin typeface="Calibri"/>
                          <a:ea typeface="Times New Roman"/>
                        </a:rPr>
                        <a:t> PLANETARY GEAR</a:t>
                      </a:r>
                      <a:r>
                        <a:rPr lang="en-US" sz="1100" b="1" baseline="0" dirty="0">
                          <a:solidFill>
                            <a:schemeClr val="tx1"/>
                          </a:solidFill>
                          <a:effectLst/>
                          <a:latin typeface="Calibri"/>
                          <a:ea typeface="Times New Roman"/>
                        </a:rPr>
                        <a:t> BOXE</a:t>
                      </a:r>
                      <a:endParaRPr lang="fr-BE" sz="1200" b="1"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spcAft>
                          <a:spcPts val="600"/>
                        </a:spcAft>
                      </a:pPr>
                      <a:r>
                        <a:rPr lang="fr-BE" sz="1100" b="1" kern="1200" dirty="0" err="1">
                          <a:solidFill>
                            <a:schemeClr val="tx1"/>
                          </a:solidFill>
                          <a:effectLst/>
                          <a:latin typeface="Calibri"/>
                          <a:ea typeface="Times New Roman"/>
                          <a:cs typeface="+mn-cs"/>
                        </a:rPr>
                        <a:t>FREQUENCiES</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21853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fr-BE" sz="1100" b="1" dirty="0">
                          <a:effectLst/>
                          <a:latin typeface="+mn-lt"/>
                          <a:ea typeface="Times New Roman"/>
                        </a:rPr>
                        <a:t>Axial</a:t>
                      </a:r>
                      <a:r>
                        <a:rPr lang="fr-BE" sz="1100" b="1" baseline="0" dirty="0">
                          <a:effectLst/>
                          <a:latin typeface="+mn-lt"/>
                          <a:ea typeface="Times New Roman"/>
                        </a:rPr>
                        <a:t> </a:t>
                      </a:r>
                      <a:r>
                        <a:rPr lang="fr-BE" sz="1100" b="1" baseline="0" dirty="0" err="1">
                          <a:effectLst/>
                          <a:latin typeface="+mn-lt"/>
                          <a:ea typeface="Times New Roman"/>
                        </a:rPr>
                        <a:t>gear</a:t>
                      </a:r>
                      <a:r>
                        <a:rPr lang="fr-BE" sz="1100" b="1" baseline="0" dirty="0">
                          <a:effectLst/>
                          <a:latin typeface="+mn-lt"/>
                          <a:ea typeface="Times New Roman"/>
                        </a:rPr>
                        <a:t>         </a:t>
                      </a:r>
                      <a:r>
                        <a:rPr lang="fr-BE" sz="1100" b="1" dirty="0">
                          <a:effectLst/>
                          <a:latin typeface="+mn-lt"/>
                          <a:ea typeface="Times New Roman"/>
                        </a:rPr>
                        <a:t>                    21 </a:t>
                      </a:r>
                      <a:r>
                        <a:rPr lang="fr-BE" sz="1100" b="1" dirty="0" err="1">
                          <a:effectLst/>
                          <a:latin typeface="+mn-lt"/>
                          <a:ea typeface="Times New Roman"/>
                        </a:rPr>
                        <a:t>teeth</a:t>
                      </a:r>
                      <a:endParaRPr lang="fr-BE" sz="1100" b="1"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fr-BE" sz="1100" b="1" kern="1200" dirty="0">
                          <a:solidFill>
                            <a:schemeClr val="tx1"/>
                          </a:solidFill>
                          <a:effectLst/>
                          <a:latin typeface="Calibri"/>
                          <a:ea typeface="Times New Roman"/>
                          <a:cs typeface="+mn-cs"/>
                        </a:rPr>
                        <a:t>68,09 Hz</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1853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fr-BE" sz="1100" b="1" kern="1200" baseline="0" dirty="0">
                          <a:solidFill>
                            <a:schemeClr val="tx1"/>
                          </a:solidFill>
                          <a:effectLst/>
                          <a:latin typeface="Calibri"/>
                          <a:ea typeface="Times New Roman"/>
                          <a:cs typeface="+mn-cs"/>
                        </a:rPr>
                        <a:t>Solar </a:t>
                      </a:r>
                      <a:r>
                        <a:rPr lang="fr-BE" sz="1100" b="1" kern="1200" baseline="0" dirty="0" err="1">
                          <a:solidFill>
                            <a:schemeClr val="tx1"/>
                          </a:solidFill>
                          <a:effectLst/>
                          <a:latin typeface="Calibri"/>
                          <a:ea typeface="Times New Roman"/>
                          <a:cs typeface="+mn-cs"/>
                        </a:rPr>
                        <a:t>gear</a:t>
                      </a:r>
                      <a:r>
                        <a:rPr lang="fr-BE" sz="1100" b="1" kern="1200" baseline="0" dirty="0">
                          <a:solidFill>
                            <a:schemeClr val="tx1"/>
                          </a:solidFill>
                          <a:effectLst/>
                          <a:latin typeface="Calibri"/>
                          <a:ea typeface="Times New Roman"/>
                          <a:cs typeface="+mn-cs"/>
                        </a:rPr>
                        <a:t>                             98 </a:t>
                      </a:r>
                      <a:r>
                        <a:rPr lang="fr-BE" sz="1100" b="1" kern="1200" baseline="0" dirty="0" err="1">
                          <a:solidFill>
                            <a:schemeClr val="tx1"/>
                          </a:solidFill>
                          <a:effectLst/>
                          <a:latin typeface="Calibri"/>
                          <a:ea typeface="Times New Roman"/>
                          <a:cs typeface="+mn-cs"/>
                        </a:rPr>
                        <a:t>teeth</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fr-BE" sz="1100" b="1" kern="1200" dirty="0">
                          <a:solidFill>
                            <a:schemeClr val="tx1"/>
                          </a:solidFill>
                          <a:effectLst/>
                          <a:latin typeface="Calibri"/>
                          <a:ea typeface="Times New Roman"/>
                          <a:cs typeface="+mn-cs"/>
                        </a:rPr>
                        <a:t>4,86 Hz</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18534">
                <a:tc>
                  <a:txBody>
                    <a:bodyPr/>
                    <a:lstStyle/>
                    <a:p>
                      <a:pPr algn="l">
                        <a:spcAft>
                          <a:spcPts val="600"/>
                        </a:spcAft>
                      </a:pPr>
                      <a:r>
                        <a:rPr lang="fr-BE" sz="1100" b="1" kern="1200" baseline="0" dirty="0">
                          <a:solidFill>
                            <a:schemeClr val="tx1"/>
                          </a:solidFill>
                          <a:effectLst/>
                          <a:latin typeface="Calibri"/>
                          <a:ea typeface="Times New Roman"/>
                          <a:cs typeface="+mn-cs"/>
                        </a:rPr>
                        <a:t>Outer ring of </a:t>
                      </a:r>
                      <a:r>
                        <a:rPr lang="fr-BE" sz="1100" b="1" kern="1200" baseline="0" dirty="0" err="1">
                          <a:solidFill>
                            <a:schemeClr val="tx1"/>
                          </a:solidFill>
                          <a:effectLst/>
                          <a:latin typeface="Calibri"/>
                          <a:ea typeface="Times New Roman"/>
                          <a:cs typeface="+mn-cs"/>
                        </a:rPr>
                        <a:t>gear</a:t>
                      </a:r>
                      <a:r>
                        <a:rPr lang="fr-BE" sz="1100" b="1" kern="1200" baseline="0" dirty="0">
                          <a:solidFill>
                            <a:schemeClr val="tx1"/>
                          </a:solidFill>
                          <a:effectLst/>
                          <a:latin typeface="Calibri"/>
                          <a:ea typeface="Times New Roman"/>
                          <a:cs typeface="+mn-cs"/>
                        </a:rPr>
                        <a:t>             223 </a:t>
                      </a:r>
                      <a:r>
                        <a:rPr lang="fr-BE" sz="1100" b="1" kern="1200" baseline="0" dirty="0" err="1">
                          <a:solidFill>
                            <a:schemeClr val="tx1"/>
                          </a:solidFill>
                          <a:effectLst/>
                          <a:latin typeface="Calibri"/>
                          <a:ea typeface="Times New Roman"/>
                          <a:cs typeface="+mn-cs"/>
                        </a:rPr>
                        <a:t>teeth</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600"/>
                        </a:spcAft>
                      </a:pPr>
                      <a:r>
                        <a:rPr lang="fr-BE" sz="1100" b="1" kern="1200" dirty="0">
                          <a:solidFill>
                            <a:schemeClr val="tx1"/>
                          </a:solidFill>
                          <a:effectLst/>
                          <a:latin typeface="Calibri"/>
                          <a:ea typeface="Times New Roman"/>
                          <a:cs typeface="+mn-cs"/>
                        </a:rPr>
                        <a:t>6,41 Hz</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18534">
                <a:tc>
                  <a:txBody>
                    <a:bodyPr/>
                    <a:lstStyle/>
                    <a:p>
                      <a:pPr algn="l">
                        <a:spcAft>
                          <a:spcPts val="600"/>
                        </a:spcAft>
                      </a:pPr>
                      <a:r>
                        <a:rPr lang="fr-BE" sz="1100" b="1" kern="1200" baseline="0" dirty="0">
                          <a:solidFill>
                            <a:schemeClr val="tx1"/>
                          </a:solidFill>
                          <a:effectLst/>
                          <a:latin typeface="Calibri"/>
                          <a:ea typeface="Times New Roman"/>
                          <a:cs typeface="+mn-cs"/>
                        </a:rPr>
                        <a:t>Output speed                 128,4 RPM</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600"/>
                        </a:spcAft>
                      </a:pPr>
                      <a:r>
                        <a:rPr lang="fr-BE" sz="1100" b="1" kern="1200" dirty="0">
                          <a:solidFill>
                            <a:schemeClr val="tx1"/>
                          </a:solidFill>
                          <a:effectLst/>
                          <a:latin typeface="Calibri"/>
                          <a:ea typeface="Times New Roman"/>
                          <a:cs typeface="+mn-cs"/>
                        </a:rPr>
                        <a:t>2,14 Hz</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18534">
                <a:tc>
                  <a:txBody>
                    <a:bodyPr/>
                    <a:lstStyle/>
                    <a:p>
                      <a:pPr algn="l">
                        <a:spcAft>
                          <a:spcPts val="600"/>
                        </a:spcAft>
                      </a:pPr>
                      <a:r>
                        <a:rPr lang="fr-BE" sz="1100" b="1" kern="1200" dirty="0" err="1">
                          <a:solidFill>
                            <a:schemeClr val="tx1"/>
                          </a:solidFill>
                          <a:effectLst/>
                          <a:latin typeface="Calibri"/>
                          <a:ea typeface="Times New Roman"/>
                          <a:cs typeface="+mn-cs"/>
                        </a:rPr>
                        <a:t>Gear</a:t>
                      </a:r>
                      <a:r>
                        <a:rPr lang="fr-BE" sz="1100" b="1" kern="1200" baseline="0" dirty="0" err="1">
                          <a:solidFill>
                            <a:schemeClr val="tx1"/>
                          </a:solidFill>
                          <a:effectLst/>
                          <a:latin typeface="Calibri"/>
                          <a:ea typeface="Times New Roman"/>
                          <a:cs typeface="+mn-cs"/>
                        </a:rPr>
                        <a:t>mesh</a:t>
                      </a:r>
                      <a:r>
                        <a:rPr lang="fr-BE" sz="1100" b="1" kern="1200" baseline="0" dirty="0">
                          <a:solidFill>
                            <a:schemeClr val="tx1"/>
                          </a:solidFill>
                          <a:effectLst/>
                          <a:latin typeface="Calibri"/>
                          <a:ea typeface="Times New Roman"/>
                          <a:cs typeface="+mn-cs"/>
                        </a:rPr>
                        <a:t> </a:t>
                      </a:r>
                      <a:r>
                        <a:rPr lang="fr-BE" sz="1100" b="1" kern="1200" baseline="0" dirty="0" err="1">
                          <a:solidFill>
                            <a:schemeClr val="tx1"/>
                          </a:solidFill>
                          <a:effectLst/>
                          <a:latin typeface="Calibri"/>
                          <a:ea typeface="Times New Roman"/>
                          <a:cs typeface="+mn-cs"/>
                        </a:rPr>
                        <a:t>frequency</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600"/>
                        </a:spcAft>
                      </a:pPr>
                      <a:r>
                        <a:rPr lang="fr-BE" sz="1100" b="1" kern="1200" dirty="0">
                          <a:solidFill>
                            <a:schemeClr val="tx1"/>
                          </a:solidFill>
                          <a:effectLst/>
                          <a:latin typeface="Calibri"/>
                          <a:ea typeface="Times New Roman"/>
                          <a:cs typeface="+mn-cs"/>
                        </a:rPr>
                        <a:t>476,62 Hz</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5088" y="980728"/>
            <a:ext cx="3528392" cy="5391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4" name="Table 23"/>
          <p:cNvGraphicFramePr>
            <a:graphicFrameLocks noGrp="1"/>
          </p:cNvGraphicFramePr>
          <p:nvPr>
            <p:extLst>
              <p:ext uri="{D42A27DB-BD31-4B8C-83A1-F6EECF244321}">
                <p14:modId xmlns:p14="http://schemas.microsoft.com/office/powerpoint/2010/main" val="3365111403"/>
              </p:ext>
            </p:extLst>
          </p:nvPr>
        </p:nvGraphicFramePr>
        <p:xfrm>
          <a:off x="776536" y="4042398"/>
          <a:ext cx="3233052" cy="1402826"/>
        </p:xfrm>
        <a:graphic>
          <a:graphicData uri="http://schemas.openxmlformats.org/drawingml/2006/table">
            <a:tbl>
              <a:tblPr firstRow="1" firstCol="1" bandRow="1"/>
              <a:tblGrid>
                <a:gridCol w="2155368">
                  <a:extLst>
                    <a:ext uri="{9D8B030D-6E8A-4147-A177-3AD203B41FA5}">
                      <a16:colId xmlns:a16="http://schemas.microsoft.com/office/drawing/2014/main" val="20000"/>
                    </a:ext>
                  </a:extLst>
                </a:gridCol>
                <a:gridCol w="1077684">
                  <a:extLst>
                    <a:ext uri="{9D8B030D-6E8A-4147-A177-3AD203B41FA5}">
                      <a16:colId xmlns:a16="http://schemas.microsoft.com/office/drawing/2014/main" val="20001"/>
                    </a:ext>
                  </a:extLst>
                </a:gridCol>
              </a:tblGrid>
              <a:tr h="401161">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fr-BE" sz="1100" b="1" kern="1200" baseline="0" dirty="0">
                          <a:solidFill>
                            <a:srgbClr val="FFC000"/>
                          </a:solidFill>
                          <a:effectLst/>
                          <a:latin typeface="Calibri"/>
                          <a:ea typeface="Times New Roman"/>
                          <a:cs typeface="+mn-cs"/>
                        </a:rPr>
                        <a:t>KINEMATICS OF THE PUMP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a:txBody>
                    <a:bodyPr/>
                    <a:lstStyle/>
                    <a:p>
                      <a:pPr algn="ctr">
                        <a:spcAft>
                          <a:spcPts val="600"/>
                        </a:spcAft>
                      </a:pPr>
                      <a:endParaRPr lang="fr-B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6459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fr-BE" sz="1100" b="1" kern="1200" dirty="0">
                          <a:solidFill>
                            <a:schemeClr val="tx1"/>
                          </a:solidFill>
                          <a:effectLst/>
                          <a:latin typeface="Calibri"/>
                          <a:ea typeface="Times New Roman"/>
                          <a:cs typeface="+mn-cs"/>
                        </a:rPr>
                        <a:t>PUMP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spcAft>
                          <a:spcPts val="600"/>
                        </a:spcAft>
                      </a:pPr>
                      <a:r>
                        <a:rPr lang="fr-BE" sz="1100" b="1" kern="1200" dirty="0" err="1">
                          <a:solidFill>
                            <a:schemeClr val="tx1"/>
                          </a:solidFill>
                          <a:effectLst/>
                          <a:latin typeface="Calibri"/>
                          <a:ea typeface="Times New Roman"/>
                          <a:cs typeface="+mn-cs"/>
                        </a:rPr>
                        <a:t>FREQUENCiES</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21853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endParaRPr lang="fr-BE" sz="1200" b="1"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fr-BE" sz="1100" b="1" kern="1200" dirty="0">
                          <a:solidFill>
                            <a:schemeClr val="tx1"/>
                          </a:solidFill>
                          <a:effectLst/>
                          <a:latin typeface="Calibri"/>
                          <a:ea typeface="Times New Roman"/>
                          <a:cs typeface="+mn-cs"/>
                        </a:rPr>
                        <a:t>1,03 Hz</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2"/>
                  </a:ext>
                </a:extLst>
              </a:tr>
              <a:tr h="218534">
                <a:tc>
                  <a:txBody>
                    <a:bodyPr/>
                    <a:lstStyle/>
                    <a:p>
                      <a:pPr algn="l">
                        <a:spcAft>
                          <a:spcPts val="600"/>
                        </a:spcAft>
                      </a:pPr>
                      <a:r>
                        <a:rPr lang="fr-BE" sz="1200" b="1" dirty="0">
                          <a:effectLst/>
                          <a:latin typeface="+mn-lt"/>
                          <a:ea typeface="Times New Roman"/>
                        </a:rPr>
                        <a:t>Wheel                              6 </a:t>
                      </a:r>
                      <a:r>
                        <a:rPr lang="fr-BE" sz="1200" b="1" dirty="0" err="1">
                          <a:effectLst/>
                          <a:latin typeface="+mn-lt"/>
                          <a:ea typeface="Times New Roman"/>
                        </a:rPr>
                        <a:t>blades</a:t>
                      </a:r>
                      <a:endParaRPr lang="fr-BE" sz="1200" b="1"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spcAft>
                          <a:spcPts val="600"/>
                        </a:spcAft>
                      </a:pPr>
                      <a:r>
                        <a:rPr lang="fr-BE" sz="1100" b="1" kern="1200" dirty="0">
                          <a:solidFill>
                            <a:schemeClr val="tx1"/>
                          </a:solidFill>
                          <a:effectLst/>
                          <a:latin typeface="Calibri"/>
                          <a:ea typeface="Times New Roman"/>
                          <a:cs typeface="+mn-cs"/>
                        </a:rPr>
                        <a:t>12,82 Hz</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3"/>
                  </a:ext>
                </a:extLst>
              </a:tr>
            </a:tbl>
          </a:graphicData>
        </a:graphic>
      </p:graphicFrame>
      <p:cxnSp>
        <p:nvCxnSpPr>
          <p:cNvPr id="25" name="Straight Arrow Connector 24"/>
          <p:cNvCxnSpPr/>
          <p:nvPr/>
        </p:nvCxnSpPr>
        <p:spPr>
          <a:xfrm>
            <a:off x="4016896" y="3212976"/>
            <a:ext cx="3168352" cy="288032"/>
          </a:xfrm>
          <a:prstGeom prst="straightConnector1">
            <a:avLst/>
          </a:prstGeom>
          <a:noFill/>
          <a:ln w="19050" cap="flat" cmpd="sng" algn="ctr">
            <a:solidFill>
              <a:srgbClr val="FF0000"/>
            </a:solidFill>
            <a:prstDash val="solid"/>
            <a:tailEnd type="arrow"/>
          </a:ln>
          <a:effectLst/>
        </p:spPr>
      </p:cxnSp>
      <p:cxnSp>
        <p:nvCxnSpPr>
          <p:cNvPr id="26" name="Straight Arrow Connector 25"/>
          <p:cNvCxnSpPr/>
          <p:nvPr/>
        </p:nvCxnSpPr>
        <p:spPr>
          <a:xfrm>
            <a:off x="4050960" y="5223470"/>
            <a:ext cx="3458324" cy="797818"/>
          </a:xfrm>
          <a:prstGeom prst="straightConnector1">
            <a:avLst/>
          </a:prstGeom>
          <a:noFill/>
          <a:ln w="19050" cap="flat" cmpd="sng" algn="ctr">
            <a:solidFill>
              <a:srgbClr val="FF0000"/>
            </a:solidFill>
            <a:prstDash val="solid"/>
            <a:tailEnd type="arrow"/>
          </a:ln>
          <a:effectLst/>
        </p:spPr>
      </p:cxnSp>
    </p:spTree>
    <p:extLst>
      <p:ext uri="{BB962C8B-B14F-4D97-AF65-F5344CB8AC3E}">
        <p14:creationId xmlns:p14="http://schemas.microsoft.com/office/powerpoint/2010/main" val="25177744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Gear</a:t>
            </a:r>
            <a:r>
              <a:rPr lang="fr-BE" dirty="0"/>
              <a:t>: case story </a:t>
            </a:r>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55</a:t>
            </a:fld>
            <a:endParaRPr lang="fr-BE">
              <a:solidFill>
                <a:prstClr val="black">
                  <a:tint val="75000"/>
                </a:prstClr>
              </a:solidFill>
            </a:endParaRPr>
          </a:p>
        </p:txBody>
      </p:sp>
      <p:sp>
        <p:nvSpPr>
          <p:cNvPr id="19" name="Text Box 16"/>
          <p:cNvSpPr txBox="1">
            <a:spLocks noChangeArrowheads="1"/>
          </p:cNvSpPr>
          <p:nvPr/>
        </p:nvSpPr>
        <p:spPr bwMode="auto">
          <a:xfrm>
            <a:off x="5745089" y="5291461"/>
            <a:ext cx="3816424" cy="1368152"/>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en-US" altLang="en-US" sz="1000" dirty="0">
                <a:solidFill>
                  <a:schemeClr val="bg2">
                    <a:lumMod val="50000"/>
                  </a:schemeClr>
                </a:solidFill>
                <a:latin typeface="Myriad Pro"/>
              </a:rPr>
              <a:t>On the housing bearing 21R1 of the reducer, there is a regular shock with an interval of 0.1518 s, </a:t>
            </a:r>
            <a:r>
              <a:rPr lang="en-US" altLang="en-US" sz="1000" dirty="0" err="1">
                <a:solidFill>
                  <a:schemeClr val="bg2">
                    <a:lumMod val="50000"/>
                  </a:schemeClr>
                </a:solidFill>
                <a:latin typeface="Myriad Pro"/>
              </a:rPr>
              <a:t>ie</a:t>
            </a:r>
            <a:r>
              <a:rPr lang="en-US" altLang="en-US" sz="1000" dirty="0">
                <a:solidFill>
                  <a:schemeClr val="bg2">
                    <a:lumMod val="50000"/>
                  </a:schemeClr>
                </a:solidFill>
                <a:latin typeface="Myriad Pro"/>
              </a:rPr>
              <a:t> 6.58 Hz, which corresponds to the frequency of the outer ring of the gear.</a:t>
            </a:r>
          </a:p>
          <a:p>
            <a:pPr eaLnBrk="1" hangingPunct="1"/>
            <a:r>
              <a:rPr lang="en-US" altLang="en-US" sz="1000" dirty="0">
                <a:solidFill>
                  <a:schemeClr val="bg2">
                    <a:lumMod val="50000"/>
                  </a:schemeClr>
                </a:solidFill>
                <a:latin typeface="Myriad Pro"/>
              </a:rPr>
              <a:t>This phenomenon could be related to a broken tooth of the outer gear.</a:t>
            </a:r>
          </a:p>
          <a:p>
            <a:pPr eaLnBrk="1" hangingPunct="1"/>
            <a:r>
              <a:rPr lang="en-US" altLang="en-US" sz="1000" dirty="0">
                <a:solidFill>
                  <a:schemeClr val="bg2">
                    <a:lumMod val="50000"/>
                  </a:schemeClr>
                </a:solidFill>
                <a:latin typeface="Myriad Pro"/>
              </a:rPr>
              <a:t>It would be recommended to do a video endoscopy of the reducer.</a:t>
            </a:r>
            <a:endParaRPr lang="fr-FR" altLang="en-US" sz="4000" b="1" dirty="0">
              <a:solidFill>
                <a:schemeClr val="bg2">
                  <a:lumMod val="50000"/>
                </a:schemeClr>
              </a:solidFill>
              <a:latin typeface="Myriad Pro"/>
            </a:endParaRPr>
          </a:p>
        </p:txBody>
      </p:sp>
      <p:sp>
        <p:nvSpPr>
          <p:cNvPr id="20" name="TextBox 19"/>
          <p:cNvSpPr txBox="1"/>
          <p:nvPr/>
        </p:nvSpPr>
        <p:spPr>
          <a:xfrm>
            <a:off x="1332888" y="5698538"/>
            <a:ext cx="3567816" cy="276999"/>
          </a:xfrm>
          <a:prstGeom prst="rect">
            <a:avLst/>
          </a:prstGeom>
          <a:noFill/>
        </p:spPr>
        <p:txBody>
          <a:bodyPr wrap="square" rtlCol="0">
            <a:spAutoFit/>
          </a:bodyPr>
          <a:lstStyle/>
          <a:p>
            <a:pPr algn="ctr"/>
            <a:r>
              <a:rPr lang="fr-BE" sz="1200" b="1" dirty="0">
                <a:solidFill>
                  <a:srgbClr val="1F497D"/>
                </a:solidFill>
              </a:rPr>
              <a:t>Location 22R1 – Outer ring of the </a:t>
            </a:r>
            <a:r>
              <a:rPr lang="fr-BE" sz="1200" b="1" dirty="0" err="1">
                <a:solidFill>
                  <a:srgbClr val="1F497D"/>
                </a:solidFill>
              </a:rPr>
              <a:t>gear</a:t>
            </a:r>
            <a:r>
              <a:rPr lang="fr-BE" sz="1200" b="1" dirty="0">
                <a:solidFill>
                  <a:srgbClr val="1F497D"/>
                </a:solidFill>
              </a:rPr>
              <a:t> </a:t>
            </a:r>
            <a:r>
              <a:rPr lang="fr-BE" sz="1200" b="1" dirty="0" err="1">
                <a:solidFill>
                  <a:srgbClr val="1F497D"/>
                </a:solidFill>
              </a:rPr>
              <a:t>frequency</a:t>
            </a:r>
            <a:endParaRPr lang="fr-BE" sz="1200" b="1" dirty="0">
              <a:solidFill>
                <a:srgbClr val="1F497D"/>
              </a:solidFill>
            </a:endParaRPr>
          </a:p>
        </p:txBody>
      </p:sp>
      <p:pic>
        <p:nvPicPr>
          <p:cNvPr id="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3160" y="980728"/>
            <a:ext cx="2844434" cy="4346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OMPE 2CFR002PO 21R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2760" y="5301208"/>
            <a:ext cx="397330" cy="397330"/>
          </a:xfrm>
          <a:prstGeom prst="rect">
            <a:avLst/>
          </a:prstGeom>
        </p:spPr>
      </p:pic>
      <p:pic>
        <p:nvPicPr>
          <p:cNvPr id="5122" name="Picture 2" descr="D:\Documents\Rapport de mesures ultrasonores\EDF CNPE GRAVELINES\2CRF002PO21R1-Couronne extérieure.e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56" y="1700809"/>
            <a:ext cx="5976664" cy="334648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a:stCxn id="11" idx="6"/>
          </p:cNvCxnSpPr>
          <p:nvPr/>
        </p:nvCxnSpPr>
        <p:spPr>
          <a:xfrm>
            <a:off x="5745089" y="1919134"/>
            <a:ext cx="2070288" cy="933802"/>
          </a:xfrm>
          <a:prstGeom prst="straightConnector1">
            <a:avLst/>
          </a:prstGeom>
          <a:noFill/>
          <a:ln w="19050" cap="flat" cmpd="sng" algn="ctr">
            <a:solidFill>
              <a:srgbClr val="FF0000"/>
            </a:solidFill>
            <a:prstDash val="solid"/>
            <a:tailEnd type="arrow"/>
          </a:ln>
          <a:effectLst/>
        </p:spPr>
      </p:cxnSp>
      <p:sp>
        <p:nvSpPr>
          <p:cNvPr id="11" name="Oval 10"/>
          <p:cNvSpPr/>
          <p:nvPr/>
        </p:nvSpPr>
        <p:spPr>
          <a:xfrm>
            <a:off x="4808985" y="1703110"/>
            <a:ext cx="936104" cy="432048"/>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sz="2800" dirty="0">
              <a:solidFill>
                <a:prstClr val="white"/>
              </a:solidFill>
            </a:endParaRPr>
          </a:p>
        </p:txBody>
      </p:sp>
      <p:sp>
        <p:nvSpPr>
          <p:cNvPr id="24" name="Frame 23"/>
          <p:cNvSpPr/>
          <p:nvPr/>
        </p:nvSpPr>
        <p:spPr>
          <a:xfrm>
            <a:off x="1758938" y="2946648"/>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25" name="Frame 24"/>
          <p:cNvSpPr/>
          <p:nvPr/>
        </p:nvSpPr>
        <p:spPr>
          <a:xfrm>
            <a:off x="1974962" y="3090664"/>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26" name="Frame 25"/>
          <p:cNvSpPr/>
          <p:nvPr/>
        </p:nvSpPr>
        <p:spPr>
          <a:xfrm>
            <a:off x="2190551" y="2885492"/>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27" name="Frame 26"/>
          <p:cNvSpPr/>
          <p:nvPr/>
        </p:nvSpPr>
        <p:spPr>
          <a:xfrm>
            <a:off x="2395982" y="2708920"/>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28" name="Frame 27"/>
          <p:cNvSpPr/>
          <p:nvPr/>
        </p:nvSpPr>
        <p:spPr>
          <a:xfrm>
            <a:off x="2576736" y="2924944"/>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29" name="Frame 28"/>
          <p:cNvSpPr/>
          <p:nvPr/>
        </p:nvSpPr>
        <p:spPr>
          <a:xfrm>
            <a:off x="2816022" y="3031535"/>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Tree>
    <p:extLst>
      <p:ext uri="{BB962C8B-B14F-4D97-AF65-F5344CB8AC3E}">
        <p14:creationId xmlns:p14="http://schemas.microsoft.com/office/powerpoint/2010/main" val="40936251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Gear</a:t>
            </a:r>
            <a:r>
              <a:rPr lang="fr-BE" dirty="0"/>
              <a:t>: case story </a:t>
            </a:r>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56</a:t>
            </a:fld>
            <a:endParaRPr lang="fr-BE">
              <a:solidFill>
                <a:prstClr val="black">
                  <a:tint val="75000"/>
                </a:prst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284161878"/>
              </p:ext>
            </p:extLst>
          </p:nvPr>
        </p:nvGraphicFramePr>
        <p:xfrm>
          <a:off x="6465168" y="2060848"/>
          <a:ext cx="3233052" cy="1194611"/>
        </p:xfrm>
        <a:graphic>
          <a:graphicData uri="http://schemas.openxmlformats.org/drawingml/2006/table">
            <a:tbl>
              <a:tblPr firstRow="1" firstCol="1" bandRow="1"/>
              <a:tblGrid>
                <a:gridCol w="1077684">
                  <a:extLst>
                    <a:ext uri="{9D8B030D-6E8A-4147-A177-3AD203B41FA5}">
                      <a16:colId xmlns:a16="http://schemas.microsoft.com/office/drawing/2014/main" val="20000"/>
                    </a:ext>
                  </a:extLst>
                </a:gridCol>
                <a:gridCol w="1077684">
                  <a:extLst>
                    <a:ext uri="{9D8B030D-6E8A-4147-A177-3AD203B41FA5}">
                      <a16:colId xmlns:a16="http://schemas.microsoft.com/office/drawing/2014/main" val="20001"/>
                    </a:ext>
                  </a:extLst>
                </a:gridCol>
                <a:gridCol w="1077684">
                  <a:extLst>
                    <a:ext uri="{9D8B030D-6E8A-4147-A177-3AD203B41FA5}">
                      <a16:colId xmlns:a16="http://schemas.microsoft.com/office/drawing/2014/main" val="20002"/>
                    </a:ext>
                  </a:extLst>
                </a:gridCol>
              </a:tblGrid>
              <a:tr h="401161">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US" sz="1100" b="1" baseline="0" dirty="0">
                          <a:solidFill>
                            <a:srgbClr val="FFC000"/>
                          </a:solidFill>
                          <a:effectLst/>
                          <a:latin typeface="Calibri"/>
                          <a:ea typeface="Times New Roman"/>
                        </a:rPr>
                        <a:t>ULTRASOUND MEASUREMENTS </a:t>
                      </a:r>
                    </a:p>
                    <a:p>
                      <a:pPr algn="ctr">
                        <a:spcAft>
                          <a:spcPts val="600"/>
                        </a:spcAft>
                      </a:pPr>
                      <a:r>
                        <a:rPr lang="en-US" sz="1100" b="1" baseline="0" dirty="0">
                          <a:solidFill>
                            <a:srgbClr val="FFC000"/>
                          </a:solidFill>
                          <a:effectLst/>
                          <a:latin typeface="Calibri"/>
                          <a:ea typeface="Times New Roman"/>
                        </a:rPr>
                        <a:t>OUTPUT SHAFT- 4 RPM</a:t>
                      </a:r>
                      <a:endParaRPr lang="fr-BE" sz="1200" dirty="0">
                        <a:solidFill>
                          <a:srgbClr val="FFC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a:txBody>
                    <a:bodyPr/>
                    <a:lstStyle/>
                    <a:p>
                      <a:endParaRPr lang="fr-BE"/>
                    </a:p>
                  </a:txBody>
                  <a:tcPr/>
                </a:tc>
                <a:tc hMerge="1">
                  <a:txBody>
                    <a:bodyPr/>
                    <a:lstStyle/>
                    <a:p>
                      <a:pPr algn="ctr">
                        <a:spcAft>
                          <a:spcPts val="600"/>
                        </a:spcAft>
                      </a:pPr>
                      <a:endParaRPr lang="fr-B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6459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US" sz="1100" b="1" dirty="0">
                          <a:solidFill>
                            <a:schemeClr val="tx1"/>
                          </a:solidFill>
                          <a:effectLst/>
                          <a:latin typeface="Calibri"/>
                          <a:ea typeface="Times New Roman"/>
                        </a:rPr>
                        <a:t>dB µV</a:t>
                      </a:r>
                      <a:endParaRPr lang="fr-BE" sz="1200" b="1" dirty="0">
                        <a:solidFill>
                          <a:schemeClr val="tx1"/>
                        </a:solidFill>
                        <a:effectLst/>
                        <a:latin typeface="Times New Roman"/>
                        <a:ea typeface="Times New Roman"/>
                      </a:endParaRPr>
                    </a:p>
                    <a:p>
                      <a:pPr algn="ctr">
                        <a:spcAft>
                          <a:spcPts val="600"/>
                        </a:spcAft>
                      </a:pPr>
                      <a:r>
                        <a:rPr lang="en-US" sz="1100" b="1" dirty="0">
                          <a:solidFill>
                            <a:schemeClr val="tx1"/>
                          </a:solidFill>
                          <a:effectLst/>
                          <a:latin typeface="Calibri"/>
                          <a:ea typeface="Times New Roman"/>
                        </a:rPr>
                        <a:t>RMS </a:t>
                      </a:r>
                      <a:endParaRPr lang="fr-BE" sz="1200" b="1"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US" sz="1100" b="1" dirty="0">
                          <a:solidFill>
                            <a:schemeClr val="tx1"/>
                          </a:solidFill>
                          <a:effectLst/>
                          <a:latin typeface="Calibri"/>
                          <a:ea typeface="Times New Roman"/>
                        </a:rPr>
                        <a:t>dB µV</a:t>
                      </a:r>
                      <a:endParaRPr lang="fr-BE" sz="1200" b="1" dirty="0">
                        <a:solidFill>
                          <a:schemeClr val="tx1"/>
                        </a:solidFill>
                        <a:effectLst/>
                        <a:latin typeface="Times New Roman"/>
                        <a:ea typeface="Times New Roman"/>
                      </a:endParaRPr>
                    </a:p>
                    <a:p>
                      <a:pPr algn="ctr">
                        <a:spcAft>
                          <a:spcPts val="600"/>
                        </a:spcAft>
                      </a:pPr>
                      <a:r>
                        <a:rPr lang="en-US" sz="1100" b="1" dirty="0">
                          <a:solidFill>
                            <a:schemeClr val="tx1"/>
                          </a:solidFill>
                          <a:effectLst/>
                          <a:latin typeface="Calibri"/>
                          <a:ea typeface="Times New Roman"/>
                        </a:rPr>
                        <a:t>Peak</a:t>
                      </a:r>
                      <a:r>
                        <a:rPr lang="en-US" sz="1100" b="1" baseline="0" dirty="0">
                          <a:solidFill>
                            <a:schemeClr val="tx1"/>
                          </a:solidFill>
                          <a:effectLst/>
                          <a:latin typeface="Calibri"/>
                          <a:ea typeface="Times New Roman"/>
                        </a:rPr>
                        <a:t> Value</a:t>
                      </a:r>
                      <a:endParaRPr lang="fr-BE" sz="1200" b="1"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spcAft>
                          <a:spcPts val="600"/>
                        </a:spcAft>
                      </a:pPr>
                      <a:r>
                        <a:rPr lang="fr-BE" sz="1100" b="1" kern="1200" dirty="0">
                          <a:solidFill>
                            <a:schemeClr val="tx1"/>
                          </a:solidFill>
                          <a:effectLst/>
                          <a:latin typeface="Calibri"/>
                          <a:ea typeface="Times New Roman"/>
                          <a:cs typeface="+mn-cs"/>
                        </a:rPr>
                        <a:t>GEAR</a:t>
                      </a:r>
                      <a:r>
                        <a:rPr lang="fr-BE" sz="1100" b="1" kern="1200" baseline="0" dirty="0">
                          <a:solidFill>
                            <a:schemeClr val="tx1"/>
                          </a:solidFill>
                          <a:effectLst/>
                          <a:latin typeface="Calibri"/>
                          <a:ea typeface="Times New Roman"/>
                          <a:cs typeface="+mn-cs"/>
                        </a:rPr>
                        <a:t> BOXE</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21853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US" sz="1100" b="1" dirty="0">
                          <a:effectLst/>
                          <a:latin typeface="Calibri"/>
                          <a:ea typeface="Times New Roman"/>
                        </a:rPr>
                        <a:t>7,4</a:t>
                      </a:r>
                      <a:endParaRPr lang="fr-BE"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US" sz="1100" b="1" dirty="0">
                          <a:effectLst/>
                          <a:latin typeface="Calibri"/>
                          <a:ea typeface="Times New Roman"/>
                        </a:rPr>
                        <a:t>34,7</a:t>
                      </a:r>
                      <a:endParaRPr lang="fr-BE"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fr-BE" sz="1100" b="1" kern="1200" baseline="0" dirty="0">
                          <a:solidFill>
                            <a:schemeClr val="tx1"/>
                          </a:solidFill>
                          <a:effectLst/>
                          <a:latin typeface="Calibri"/>
                          <a:ea typeface="Times New Roman"/>
                          <a:cs typeface="+mn-cs"/>
                        </a:rPr>
                        <a:t>Right Mixer</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pic>
        <p:nvPicPr>
          <p:cNvPr id="3074" name="Picture 2" descr="D:\Documents\Rapport de mesures ultrasonores\SANOFI VERTOLAYE\Réducteur Palier sortie.e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12776"/>
            <a:ext cx="6020990" cy="2358653"/>
          </a:xfrm>
          <a:prstGeom prst="rect">
            <a:avLst/>
          </a:prstGeom>
          <a:noFill/>
          <a:extLst>
            <a:ext uri="{909E8E84-426E-40DD-AFC4-6F175D3DCCD1}">
              <a14:hiddenFill xmlns:a14="http://schemas.microsoft.com/office/drawing/2010/main">
                <a:solidFill>
                  <a:srgbClr val="FFFFFF"/>
                </a:solidFill>
              </a14:hiddenFill>
            </a:ext>
          </a:extLst>
        </p:spPr>
      </p:pic>
      <p:sp>
        <p:nvSpPr>
          <p:cNvPr id="10" name="Frame 9"/>
          <p:cNvSpPr/>
          <p:nvPr/>
        </p:nvSpPr>
        <p:spPr>
          <a:xfrm>
            <a:off x="776536" y="2010544"/>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1" name="Frame 10"/>
          <p:cNvSpPr/>
          <p:nvPr/>
        </p:nvSpPr>
        <p:spPr>
          <a:xfrm>
            <a:off x="1182874" y="1916832"/>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2" name="Frame 11"/>
          <p:cNvSpPr/>
          <p:nvPr/>
        </p:nvSpPr>
        <p:spPr>
          <a:xfrm>
            <a:off x="1784648" y="2060848"/>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3" name="Frame 12"/>
          <p:cNvSpPr/>
          <p:nvPr/>
        </p:nvSpPr>
        <p:spPr>
          <a:xfrm>
            <a:off x="2190986" y="2204864"/>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4" name="Frame 13"/>
          <p:cNvSpPr/>
          <p:nvPr/>
        </p:nvSpPr>
        <p:spPr>
          <a:xfrm>
            <a:off x="2839058" y="1866528"/>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5" name="Frame 14"/>
          <p:cNvSpPr/>
          <p:nvPr/>
        </p:nvSpPr>
        <p:spPr>
          <a:xfrm>
            <a:off x="3224808" y="1988840"/>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6" name="Frame 15"/>
          <p:cNvSpPr/>
          <p:nvPr/>
        </p:nvSpPr>
        <p:spPr>
          <a:xfrm>
            <a:off x="3847170" y="1988840"/>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7" name="Frame 16"/>
          <p:cNvSpPr/>
          <p:nvPr/>
        </p:nvSpPr>
        <p:spPr>
          <a:xfrm>
            <a:off x="4232920" y="2060848"/>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8" name="Frame 17"/>
          <p:cNvSpPr/>
          <p:nvPr/>
        </p:nvSpPr>
        <p:spPr>
          <a:xfrm>
            <a:off x="4880992" y="1844824"/>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9" name="Frame 18"/>
          <p:cNvSpPr/>
          <p:nvPr/>
        </p:nvSpPr>
        <p:spPr>
          <a:xfrm>
            <a:off x="5287330" y="1988840"/>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pic>
        <p:nvPicPr>
          <p:cNvPr id="9" name="Réducteur Palier sorti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93160" y="1107976"/>
            <a:ext cx="609600" cy="609600"/>
          </a:xfrm>
          <a:prstGeom prst="rect">
            <a:avLst/>
          </a:prstGeom>
        </p:spPr>
      </p:pic>
      <p:sp>
        <p:nvSpPr>
          <p:cNvPr id="20" name="Right Brace 19"/>
          <p:cNvSpPr/>
          <p:nvPr/>
        </p:nvSpPr>
        <p:spPr>
          <a:xfrm rot="5400000">
            <a:off x="747598" y="3159613"/>
            <a:ext cx="335613" cy="101840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prstClr val="black"/>
              </a:solidFill>
            </a:endParaRPr>
          </a:p>
        </p:txBody>
      </p:sp>
      <p:sp>
        <p:nvSpPr>
          <p:cNvPr id="22" name="Right Brace 21"/>
          <p:cNvSpPr/>
          <p:nvPr/>
        </p:nvSpPr>
        <p:spPr>
          <a:xfrm rot="5400000">
            <a:off x="1819012" y="3159614"/>
            <a:ext cx="335613" cy="101840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prstClr val="black"/>
              </a:solidFill>
            </a:endParaRPr>
          </a:p>
        </p:txBody>
      </p:sp>
      <p:sp>
        <p:nvSpPr>
          <p:cNvPr id="23" name="Right Brace 22"/>
          <p:cNvSpPr/>
          <p:nvPr/>
        </p:nvSpPr>
        <p:spPr>
          <a:xfrm rot="5400000">
            <a:off x="2835830" y="3159612"/>
            <a:ext cx="335613" cy="101840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prstClr val="black"/>
              </a:solidFill>
            </a:endParaRPr>
          </a:p>
        </p:txBody>
      </p:sp>
      <p:sp>
        <p:nvSpPr>
          <p:cNvPr id="24" name="Right Brace 23"/>
          <p:cNvSpPr/>
          <p:nvPr/>
        </p:nvSpPr>
        <p:spPr>
          <a:xfrm rot="5400000">
            <a:off x="3854237" y="3159612"/>
            <a:ext cx="335613" cy="101840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prstClr val="black"/>
              </a:solidFill>
            </a:endParaRPr>
          </a:p>
        </p:txBody>
      </p:sp>
      <p:sp>
        <p:nvSpPr>
          <p:cNvPr id="25" name="Right Brace 24"/>
          <p:cNvSpPr/>
          <p:nvPr/>
        </p:nvSpPr>
        <p:spPr>
          <a:xfrm rot="5400000">
            <a:off x="4862349" y="3159612"/>
            <a:ext cx="335613" cy="101840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prstClr val="black"/>
              </a:solidFill>
            </a:endParaRPr>
          </a:p>
        </p:txBody>
      </p:sp>
      <p:sp>
        <p:nvSpPr>
          <p:cNvPr id="21" name="Oval 20"/>
          <p:cNvSpPr/>
          <p:nvPr/>
        </p:nvSpPr>
        <p:spPr>
          <a:xfrm>
            <a:off x="712235" y="4005064"/>
            <a:ext cx="406338" cy="360040"/>
          </a:xfrm>
          <a:prstGeom prst="ellipse">
            <a:avLst/>
          </a:prstGeom>
          <a:solidFill>
            <a:srgbClr val="004B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BE" sz="2400" dirty="0">
                <a:solidFill>
                  <a:prstClr val="white"/>
                </a:solidFill>
              </a:rPr>
              <a:t>1</a:t>
            </a:r>
          </a:p>
        </p:txBody>
      </p:sp>
      <p:sp>
        <p:nvSpPr>
          <p:cNvPr id="27" name="Oval 26"/>
          <p:cNvSpPr/>
          <p:nvPr/>
        </p:nvSpPr>
        <p:spPr>
          <a:xfrm>
            <a:off x="1783649" y="4005054"/>
            <a:ext cx="406338" cy="360040"/>
          </a:xfrm>
          <a:prstGeom prst="ellipse">
            <a:avLst/>
          </a:prstGeom>
          <a:solidFill>
            <a:srgbClr val="004B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BE" sz="2400" dirty="0">
                <a:solidFill>
                  <a:prstClr val="white"/>
                </a:solidFill>
              </a:rPr>
              <a:t>2</a:t>
            </a:r>
          </a:p>
        </p:txBody>
      </p:sp>
      <p:sp>
        <p:nvSpPr>
          <p:cNvPr id="28" name="Oval 27"/>
          <p:cNvSpPr/>
          <p:nvPr/>
        </p:nvSpPr>
        <p:spPr>
          <a:xfrm>
            <a:off x="2773182" y="4005064"/>
            <a:ext cx="406338" cy="360040"/>
          </a:xfrm>
          <a:prstGeom prst="ellipse">
            <a:avLst/>
          </a:prstGeom>
          <a:solidFill>
            <a:srgbClr val="004B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BE" sz="2400" dirty="0">
                <a:solidFill>
                  <a:prstClr val="white"/>
                </a:solidFill>
              </a:rPr>
              <a:t>3</a:t>
            </a:r>
          </a:p>
        </p:txBody>
      </p:sp>
      <p:sp>
        <p:nvSpPr>
          <p:cNvPr id="29" name="Oval 28"/>
          <p:cNvSpPr/>
          <p:nvPr/>
        </p:nvSpPr>
        <p:spPr>
          <a:xfrm>
            <a:off x="3818874" y="4021058"/>
            <a:ext cx="406338" cy="360040"/>
          </a:xfrm>
          <a:prstGeom prst="ellipse">
            <a:avLst/>
          </a:prstGeom>
          <a:solidFill>
            <a:srgbClr val="004B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BE" sz="2400" dirty="0">
                <a:solidFill>
                  <a:prstClr val="white"/>
                </a:solidFill>
              </a:rPr>
              <a:t>4</a:t>
            </a:r>
          </a:p>
        </p:txBody>
      </p:sp>
      <p:sp>
        <p:nvSpPr>
          <p:cNvPr id="30" name="Oval 29"/>
          <p:cNvSpPr/>
          <p:nvPr/>
        </p:nvSpPr>
        <p:spPr>
          <a:xfrm>
            <a:off x="4834694" y="4005064"/>
            <a:ext cx="406338" cy="360040"/>
          </a:xfrm>
          <a:prstGeom prst="ellipse">
            <a:avLst/>
          </a:prstGeom>
          <a:solidFill>
            <a:srgbClr val="004B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BE" sz="2400" dirty="0">
                <a:solidFill>
                  <a:prstClr val="white"/>
                </a:solidFill>
              </a:rPr>
              <a:t>5</a:t>
            </a:r>
          </a:p>
        </p:txBody>
      </p:sp>
      <p:sp>
        <p:nvSpPr>
          <p:cNvPr id="31" name="Oval 30"/>
          <p:cNvSpPr/>
          <p:nvPr/>
        </p:nvSpPr>
        <p:spPr>
          <a:xfrm>
            <a:off x="200472" y="5877272"/>
            <a:ext cx="406338" cy="360040"/>
          </a:xfrm>
          <a:prstGeom prst="ellipse">
            <a:avLst/>
          </a:prstGeom>
          <a:solidFill>
            <a:srgbClr val="004B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BE" sz="2400" dirty="0">
                <a:solidFill>
                  <a:prstClr val="white"/>
                </a:solidFill>
              </a:rPr>
              <a:t>1</a:t>
            </a:r>
          </a:p>
        </p:txBody>
      </p:sp>
      <p:sp>
        <p:nvSpPr>
          <p:cNvPr id="32" name="TextBox 31"/>
          <p:cNvSpPr txBox="1"/>
          <p:nvPr/>
        </p:nvSpPr>
        <p:spPr>
          <a:xfrm>
            <a:off x="606810" y="5918792"/>
            <a:ext cx="3567816" cy="276999"/>
          </a:xfrm>
          <a:prstGeom prst="rect">
            <a:avLst/>
          </a:prstGeom>
          <a:noFill/>
        </p:spPr>
        <p:txBody>
          <a:bodyPr wrap="square" rtlCol="0">
            <a:spAutoFit/>
          </a:bodyPr>
          <a:lstStyle/>
          <a:p>
            <a:r>
              <a:rPr lang="fr-BE" sz="1200" b="1" dirty="0">
                <a:solidFill>
                  <a:srgbClr val="1F497D"/>
                </a:solidFill>
              </a:rPr>
              <a:t>Tour de rotation de l’arbre de sortie du réducteur</a:t>
            </a:r>
          </a:p>
        </p:txBody>
      </p:sp>
      <p:sp>
        <p:nvSpPr>
          <p:cNvPr id="33" name="Text Box 16"/>
          <p:cNvSpPr txBox="1">
            <a:spLocks noChangeArrowheads="1"/>
          </p:cNvSpPr>
          <p:nvPr/>
        </p:nvSpPr>
        <p:spPr bwMode="auto">
          <a:xfrm>
            <a:off x="357342" y="4748620"/>
            <a:ext cx="5819793" cy="98463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en-US" altLang="en-US" sz="1200" dirty="0">
                <a:solidFill>
                  <a:schemeClr val="bg2">
                    <a:lumMod val="50000"/>
                  </a:schemeClr>
                </a:solidFill>
                <a:latin typeface="Myriad Pro"/>
              </a:rPr>
              <a:t>On the output shaft of the reducer there are two shocks at each rotation. Not having the exact frequencies of the kinematics of the reducer it is difficult to make an accurate diagnosis. It would seem that it would be a problem of teeth clearance (excessive or tight). To monitor</a:t>
            </a:r>
          </a:p>
          <a:p>
            <a:pPr eaLnBrk="1" hangingPunct="1"/>
            <a:r>
              <a:rPr lang="en-US" altLang="en-US" sz="1200" b="1" dirty="0">
                <a:solidFill>
                  <a:schemeClr val="bg2">
                    <a:lumMod val="50000"/>
                  </a:schemeClr>
                </a:solidFill>
                <a:latin typeface="Myriad Pro"/>
              </a:rPr>
              <a:t>An inspection with an endoscope would be recommended</a:t>
            </a:r>
            <a:r>
              <a:rPr lang="en-US" altLang="en-US" sz="1200" dirty="0">
                <a:solidFill>
                  <a:schemeClr val="bg2">
                    <a:lumMod val="50000"/>
                  </a:schemeClr>
                </a:solidFill>
                <a:latin typeface="Myriad Pro"/>
              </a:rPr>
              <a:t>.</a:t>
            </a:r>
            <a:endParaRPr lang="fr-FR" altLang="en-US" sz="1200" b="1" dirty="0">
              <a:solidFill>
                <a:schemeClr val="bg2">
                  <a:lumMod val="50000"/>
                </a:schemeClr>
              </a:solidFill>
              <a:latin typeface="Myriad Pro"/>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2760" y="3501009"/>
            <a:ext cx="2083174" cy="2712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8" name="Straight Arrow Connector 37"/>
          <p:cNvCxnSpPr/>
          <p:nvPr/>
        </p:nvCxnSpPr>
        <p:spPr>
          <a:xfrm>
            <a:off x="6020990" y="3795435"/>
            <a:ext cx="1812330" cy="1649789"/>
          </a:xfrm>
          <a:prstGeom prst="straightConnector1">
            <a:avLst/>
          </a:prstGeom>
          <a:noFill/>
          <a:ln w="19050" cap="flat" cmpd="sng" algn="ctr">
            <a:solidFill>
              <a:srgbClr val="FF0000"/>
            </a:solidFill>
            <a:prstDash val="solid"/>
            <a:tailEnd type="arrow"/>
          </a:ln>
          <a:effectLst/>
        </p:spPr>
      </p:cxnSp>
    </p:spTree>
    <p:extLst>
      <p:ext uri="{BB962C8B-B14F-4D97-AF65-F5344CB8AC3E}">
        <p14:creationId xmlns:p14="http://schemas.microsoft.com/office/powerpoint/2010/main" val="19364831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0" fill="hold"/>
                                        <p:tgtEl>
                                          <p:spTgt spid="9"/>
                                        </p:tgtEl>
                                      </p:cBhvr>
                                    </p:cmd>
                                  </p:childTnLst>
                                </p:cTn>
                              </p:par>
                            </p:childTnLst>
                          </p:cTn>
                        </p:par>
                      </p:childTnLst>
                    </p:cTn>
                  </p:par>
                </p:childTnLst>
              </p:cTn>
              <p:nextCondLst>
                <p:cond evt="onClick" delay="0">
                  <p:tgtEl>
                    <p:spTgt spid="9"/>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Gear</a:t>
            </a:r>
            <a:r>
              <a:rPr lang="fr-BE" dirty="0"/>
              <a:t>: case </a:t>
            </a:r>
            <a:r>
              <a:rPr lang="fr-BE" dirty="0" err="1"/>
              <a:t>strory</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57</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7" name="Rectangle 3"/>
          <p:cNvSpPr txBox="1">
            <a:spLocks noChangeArrowheads="1"/>
          </p:cNvSpPr>
          <p:nvPr/>
        </p:nvSpPr>
        <p:spPr bwMode="auto">
          <a:xfrm>
            <a:off x="490514" y="1196752"/>
            <a:ext cx="6480720"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err="1">
                <a:solidFill>
                  <a:schemeClr val="tx2"/>
                </a:solidFill>
                <a:latin typeface="+mn-lt"/>
              </a:rPr>
              <a:t>Example</a:t>
            </a:r>
            <a:r>
              <a:rPr lang="fr-FR" altLang="en-US" sz="2800" dirty="0">
                <a:solidFill>
                  <a:schemeClr val="tx2"/>
                </a:solidFill>
                <a:latin typeface="+mn-lt"/>
              </a:rPr>
              <a:t>: </a:t>
            </a:r>
            <a:r>
              <a:rPr lang="fr-FR" altLang="en-US" sz="2800" dirty="0" err="1">
                <a:solidFill>
                  <a:schemeClr val="tx2"/>
                </a:solidFill>
                <a:latin typeface="+mn-lt"/>
              </a:rPr>
              <a:t>planetary</a:t>
            </a:r>
            <a:r>
              <a:rPr lang="fr-FR" altLang="en-US" sz="2800" dirty="0">
                <a:solidFill>
                  <a:schemeClr val="tx2"/>
                </a:solidFill>
                <a:latin typeface="+mn-lt"/>
              </a:rPr>
              <a:t> </a:t>
            </a:r>
            <a:r>
              <a:rPr lang="fr-FR" altLang="en-US" sz="2800" dirty="0" err="1">
                <a:solidFill>
                  <a:schemeClr val="tx2"/>
                </a:solidFill>
                <a:latin typeface="+mn-lt"/>
              </a:rPr>
              <a:t>gear</a:t>
            </a:r>
            <a:endParaRPr lang="fr-FR" altLang="en-US" sz="2800" dirty="0">
              <a:solidFill>
                <a:schemeClr val="tx2"/>
              </a:solidFill>
              <a:latin typeface="+mn-lt"/>
            </a:endParaRPr>
          </a:p>
        </p:txBody>
      </p:sp>
      <p:pic>
        <p:nvPicPr>
          <p:cNvPr id="8" name="Picture 2" descr="C:\Users\Patrice.sdt\Pictures\Machines tournantes\EveRé\IMG_329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1990" y="2845571"/>
            <a:ext cx="3178172" cy="23836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Patrice.sdt\Documents\Rapport de mesures ultrasonores\EveRé\Galet Entrée gauche - Palier 2 Planétaire.e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951" y="4416524"/>
            <a:ext cx="473573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Patrice.sdt\Documents\Rapport de mesures ultrasonores\EveRé\Galet Sortie droite - Palier 2 Planétaire.e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950" y="2564904"/>
            <a:ext cx="4810727" cy="107445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5044089" y="4149080"/>
            <a:ext cx="1853127" cy="5674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40119" y="4491382"/>
            <a:ext cx="4503970" cy="504057"/>
          </a:xfrm>
          <a:prstGeom prst="ellipse">
            <a:avLst/>
          </a:prstGeom>
          <a:noFill/>
          <a:ln>
            <a:solidFill>
              <a:srgbClr val="FF0000"/>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pic>
        <p:nvPicPr>
          <p:cNvPr id="14" name="Galet Entrée gauche - Palier 2 Planétair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13040" y="4837522"/>
            <a:ext cx="315833" cy="315833"/>
          </a:xfrm>
          <a:prstGeom prst="rect">
            <a:avLst/>
          </a:prstGeom>
        </p:spPr>
      </p:pic>
      <p:sp>
        <p:nvSpPr>
          <p:cNvPr id="15" name="TextBox 14"/>
          <p:cNvSpPr txBox="1"/>
          <p:nvPr/>
        </p:nvSpPr>
        <p:spPr>
          <a:xfrm>
            <a:off x="5855696" y="5301208"/>
            <a:ext cx="3324816" cy="523220"/>
          </a:xfrm>
          <a:prstGeom prst="rect">
            <a:avLst/>
          </a:prstGeom>
          <a:noFill/>
        </p:spPr>
        <p:txBody>
          <a:bodyPr wrap="square" rtlCol="0">
            <a:spAutoFit/>
          </a:bodyPr>
          <a:lstStyle/>
          <a:p>
            <a:r>
              <a:rPr lang="fr-BE" sz="1400" b="1" dirty="0">
                <a:solidFill>
                  <a:schemeClr val="tx2"/>
                </a:solidFill>
              </a:rPr>
              <a:t>Input speed: 11 RPM</a:t>
            </a:r>
          </a:p>
          <a:p>
            <a:r>
              <a:rPr lang="fr-BE" sz="1400" b="1" dirty="0">
                <a:solidFill>
                  <a:schemeClr val="tx2"/>
                </a:solidFill>
              </a:rPr>
              <a:t>Output speed:  2 RPM</a:t>
            </a:r>
          </a:p>
        </p:txBody>
      </p:sp>
      <p:sp>
        <p:nvSpPr>
          <p:cNvPr id="16" name="TextBox 15"/>
          <p:cNvSpPr txBox="1"/>
          <p:nvPr/>
        </p:nvSpPr>
        <p:spPr>
          <a:xfrm>
            <a:off x="508501" y="3760386"/>
            <a:ext cx="4567206" cy="276999"/>
          </a:xfrm>
          <a:prstGeom prst="rect">
            <a:avLst/>
          </a:prstGeom>
          <a:noFill/>
        </p:spPr>
        <p:txBody>
          <a:bodyPr wrap="square" rtlCol="0">
            <a:spAutoFit/>
          </a:bodyPr>
          <a:lstStyle/>
          <a:p>
            <a:r>
              <a:rPr lang="fr-BE" sz="1200" b="1" dirty="0">
                <a:solidFill>
                  <a:schemeClr val="tx2"/>
                </a:solidFill>
              </a:rPr>
              <a:t>BEARING 2  PLANETARY GEAR – INPUT LEFT</a:t>
            </a:r>
          </a:p>
        </p:txBody>
      </p:sp>
      <p:pic>
        <p:nvPicPr>
          <p:cNvPr id="17" name="Galet Entrée droite - Palier 2 Planétair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313040" y="2944212"/>
            <a:ext cx="315833" cy="315833"/>
          </a:xfrm>
          <a:prstGeom prst="rect">
            <a:avLst/>
          </a:prstGeom>
        </p:spPr>
      </p:pic>
      <p:sp>
        <p:nvSpPr>
          <p:cNvPr id="18" name="TextBox 17"/>
          <p:cNvSpPr txBox="1"/>
          <p:nvPr/>
        </p:nvSpPr>
        <p:spPr>
          <a:xfrm>
            <a:off x="540119" y="5685928"/>
            <a:ext cx="4567206" cy="276999"/>
          </a:xfrm>
          <a:prstGeom prst="rect">
            <a:avLst/>
          </a:prstGeom>
          <a:noFill/>
        </p:spPr>
        <p:txBody>
          <a:bodyPr wrap="square" rtlCol="0">
            <a:spAutoFit/>
          </a:bodyPr>
          <a:lstStyle/>
          <a:p>
            <a:r>
              <a:rPr lang="en-US" sz="1200" b="1" dirty="0">
                <a:solidFill>
                  <a:schemeClr val="tx2"/>
                </a:solidFill>
              </a:rPr>
              <a:t>BEARING 2  PLANETARY GEAR – OUTPUT RIGHT</a:t>
            </a:r>
          </a:p>
        </p:txBody>
      </p:sp>
    </p:spTree>
    <p:extLst>
      <p:ext uri="{BB962C8B-B14F-4D97-AF65-F5344CB8AC3E}">
        <p14:creationId xmlns:p14="http://schemas.microsoft.com/office/powerpoint/2010/main" val="30994822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04"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904"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Pump</a:t>
            </a:r>
            <a:r>
              <a:rPr lang="fr-BE" dirty="0"/>
              <a:t> cavitation: </a:t>
            </a:r>
            <a:r>
              <a:rPr lang="fr-BE" dirty="0" err="1"/>
              <a:t>listening</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58</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pic>
        <p:nvPicPr>
          <p:cNvPr id="7" name="Picture 2" descr="http://www.azprocede.fr/Cours_GC/pompe/pompe_roue_3_cavit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29" y="1700808"/>
            <a:ext cx="3972241" cy="26481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globalmetallisation.com/sites/default/files/photos/b/image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5983" y="1724708"/>
            <a:ext cx="3591473" cy="2688063"/>
          </a:xfrm>
          <a:prstGeom prst="rect">
            <a:avLst/>
          </a:prstGeom>
          <a:noFill/>
          <a:extLst>
            <a:ext uri="{909E8E84-426E-40DD-AFC4-6F175D3DCCD1}">
              <a14:hiddenFill xmlns:a14="http://schemas.microsoft.com/office/drawing/2010/main">
                <a:solidFill>
                  <a:srgbClr val="FFFFFF"/>
                </a:solidFill>
              </a14:hiddenFill>
            </a:ext>
          </a:extLst>
        </p:spPr>
      </p:pic>
      <p:pic>
        <p:nvPicPr>
          <p:cNvPr id="9" name="cavitatio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15999" y="2781206"/>
            <a:ext cx="487363" cy="487363"/>
          </a:xfrm>
          <a:prstGeom prst="rect">
            <a:avLst/>
          </a:prstGeom>
        </p:spPr>
      </p:pic>
      <p:sp>
        <p:nvSpPr>
          <p:cNvPr id="10" name="Rectangle 9"/>
          <p:cNvSpPr/>
          <p:nvPr/>
        </p:nvSpPr>
        <p:spPr>
          <a:xfrm>
            <a:off x="920552" y="5013176"/>
            <a:ext cx="8064896" cy="369332"/>
          </a:xfrm>
          <a:prstGeom prst="rect">
            <a:avLst/>
          </a:prstGeom>
        </p:spPr>
        <p:txBody>
          <a:bodyPr wrap="square">
            <a:spAutoFit/>
          </a:bodyPr>
          <a:lstStyle/>
          <a:p>
            <a:r>
              <a:rPr lang="fr-BE" dirty="0">
                <a:solidFill>
                  <a:schemeClr val="tx2"/>
                </a:solidFill>
              </a:rPr>
              <a:t>The cavitation </a:t>
            </a:r>
            <a:r>
              <a:rPr lang="fr-BE" dirty="0" err="1">
                <a:solidFill>
                  <a:schemeClr val="tx2"/>
                </a:solidFill>
              </a:rPr>
              <a:t>is</a:t>
            </a:r>
            <a:r>
              <a:rPr lang="fr-BE" dirty="0">
                <a:solidFill>
                  <a:schemeClr val="tx2"/>
                </a:solidFill>
              </a:rPr>
              <a:t> the </a:t>
            </a:r>
            <a:r>
              <a:rPr lang="fr-BE" dirty="0" err="1">
                <a:solidFill>
                  <a:schemeClr val="tx2"/>
                </a:solidFill>
              </a:rPr>
              <a:t>steam</a:t>
            </a:r>
            <a:r>
              <a:rPr lang="fr-BE" dirty="0">
                <a:solidFill>
                  <a:schemeClr val="tx2"/>
                </a:solidFill>
              </a:rPr>
              <a:t> </a:t>
            </a:r>
            <a:r>
              <a:rPr lang="fr-BE" dirty="0" err="1">
                <a:solidFill>
                  <a:schemeClr val="tx2"/>
                </a:solidFill>
              </a:rPr>
              <a:t>bubbles</a:t>
            </a:r>
            <a:r>
              <a:rPr lang="fr-BE" dirty="0">
                <a:solidFill>
                  <a:schemeClr val="tx2"/>
                </a:solidFill>
              </a:rPr>
              <a:t> </a:t>
            </a:r>
            <a:r>
              <a:rPr lang="fr-BE" dirty="0" err="1">
                <a:solidFill>
                  <a:schemeClr val="tx2"/>
                </a:solidFill>
              </a:rPr>
              <a:t>forming</a:t>
            </a:r>
            <a:r>
              <a:rPr lang="fr-BE" dirty="0">
                <a:solidFill>
                  <a:schemeClr val="tx2"/>
                </a:solidFill>
              </a:rPr>
              <a:t> du to pressure drop.</a:t>
            </a:r>
            <a:endParaRPr lang="en-US" dirty="0">
              <a:solidFill>
                <a:schemeClr val="tx2"/>
              </a:solidFill>
            </a:endParaRPr>
          </a:p>
        </p:txBody>
      </p:sp>
    </p:spTree>
    <p:extLst>
      <p:ext uri="{BB962C8B-B14F-4D97-AF65-F5344CB8AC3E}">
        <p14:creationId xmlns:p14="http://schemas.microsoft.com/office/powerpoint/2010/main" val="405581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Pump</a:t>
            </a:r>
            <a:r>
              <a:rPr lang="fr-BE" dirty="0"/>
              <a:t> cavitation: </a:t>
            </a:r>
            <a:r>
              <a:rPr lang="fr-BE" dirty="0" err="1"/>
              <a:t>listening</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59</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10" name="Rectangle 9"/>
          <p:cNvSpPr/>
          <p:nvPr/>
        </p:nvSpPr>
        <p:spPr>
          <a:xfrm>
            <a:off x="920552" y="1259468"/>
            <a:ext cx="8064896" cy="369332"/>
          </a:xfrm>
          <a:prstGeom prst="rect">
            <a:avLst/>
          </a:prstGeom>
        </p:spPr>
        <p:txBody>
          <a:bodyPr wrap="square">
            <a:spAutoFit/>
          </a:bodyPr>
          <a:lstStyle/>
          <a:p>
            <a:pPr algn="ctr"/>
            <a:r>
              <a:rPr lang="en-US" dirty="0">
                <a:solidFill>
                  <a:schemeClr val="tx2"/>
                </a:solidFill>
              </a:rPr>
              <a:t>Cavitation of pump with immediate corrective action</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844824"/>
            <a:ext cx="7162800" cy="457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avitation pompe avec correctio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1352" y="1196752"/>
            <a:ext cx="487363" cy="487363"/>
          </a:xfrm>
          <a:prstGeom prst="rect">
            <a:avLst/>
          </a:prstGeom>
        </p:spPr>
      </p:pic>
    </p:spTree>
    <p:extLst>
      <p:ext uri="{BB962C8B-B14F-4D97-AF65-F5344CB8AC3E}">
        <p14:creationId xmlns:p14="http://schemas.microsoft.com/office/powerpoint/2010/main" val="36882321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Origins</a:t>
            </a:r>
            <a:r>
              <a:rPr lang="fr-BE" dirty="0"/>
              <a:t> of </a:t>
            </a:r>
            <a:r>
              <a:rPr lang="fr-BE" dirty="0" err="1"/>
              <a:t>ultrasound</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6</a:t>
            </a:fld>
            <a:endParaRPr lang="fr-BE"/>
          </a:p>
        </p:txBody>
      </p:sp>
      <p:pic>
        <p:nvPicPr>
          <p:cNvPr id="7" name="Picture 3" descr="Pressi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40189" y="1693292"/>
            <a:ext cx="308927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a:xfrm>
            <a:off x="488504" y="1556866"/>
            <a:ext cx="7416800"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fr-BE" altLang="en-US" sz="2400" b="1" dirty="0">
                <a:solidFill>
                  <a:schemeClr val="bg2">
                    <a:lumMod val="50000"/>
                  </a:schemeClr>
                </a:solidFill>
              </a:rPr>
              <a:t>Turbulences</a:t>
            </a:r>
          </a:p>
          <a:p>
            <a:pPr marL="1276350" lvl="1" indent="-533400">
              <a:buFontTx/>
              <a:buChar char="•"/>
            </a:pPr>
            <a:r>
              <a:rPr lang="fr-BE" altLang="en-US" sz="2000" dirty="0" err="1">
                <a:solidFill>
                  <a:schemeClr val="bg2">
                    <a:lumMod val="50000"/>
                  </a:schemeClr>
                </a:solidFill>
              </a:rPr>
              <a:t>Leaks</a:t>
            </a:r>
            <a:r>
              <a:rPr lang="fr-BE" altLang="en-US" sz="2000" dirty="0">
                <a:solidFill>
                  <a:schemeClr val="bg2">
                    <a:lumMod val="50000"/>
                  </a:schemeClr>
                </a:solidFill>
              </a:rPr>
              <a:t> of air </a:t>
            </a:r>
            <a:r>
              <a:rPr lang="fr-BE" altLang="en-US" sz="2000" dirty="0" err="1">
                <a:solidFill>
                  <a:schemeClr val="bg2">
                    <a:lumMod val="50000"/>
                  </a:schemeClr>
                </a:solidFill>
              </a:rPr>
              <a:t>compressed</a:t>
            </a:r>
            <a:r>
              <a:rPr lang="fr-BE" altLang="en-US" sz="2000" dirty="0">
                <a:solidFill>
                  <a:schemeClr val="bg2">
                    <a:lumMod val="50000"/>
                  </a:schemeClr>
                </a:solidFill>
              </a:rPr>
              <a:t>, </a:t>
            </a:r>
            <a:r>
              <a:rPr lang="fr-BE" altLang="en-US" sz="2000" dirty="0" err="1">
                <a:solidFill>
                  <a:schemeClr val="bg2">
                    <a:lumMod val="50000"/>
                  </a:schemeClr>
                </a:solidFill>
              </a:rPr>
              <a:t>gas</a:t>
            </a:r>
            <a:r>
              <a:rPr lang="fr-BE" altLang="en-US" sz="2000" dirty="0">
                <a:solidFill>
                  <a:schemeClr val="bg2">
                    <a:lumMod val="50000"/>
                  </a:schemeClr>
                </a:solidFill>
              </a:rPr>
              <a:t> or </a:t>
            </a:r>
            <a:r>
              <a:rPr lang="fr-BE" altLang="en-US" sz="2000" dirty="0" err="1">
                <a:solidFill>
                  <a:schemeClr val="bg2">
                    <a:lumMod val="50000"/>
                  </a:schemeClr>
                </a:solidFill>
              </a:rPr>
              <a:t>vaccum</a:t>
            </a:r>
            <a:endParaRPr lang="fr-BE" altLang="en-US" sz="2000" dirty="0">
              <a:solidFill>
                <a:schemeClr val="bg2">
                  <a:lumMod val="50000"/>
                </a:schemeClr>
              </a:solidFill>
            </a:endParaRPr>
          </a:p>
          <a:p>
            <a:pPr marL="1276350" lvl="1" indent="-533400">
              <a:buFontTx/>
              <a:buChar char="•"/>
            </a:pPr>
            <a:r>
              <a:rPr lang="fr-BE" altLang="en-US" sz="2000" dirty="0" err="1">
                <a:solidFill>
                  <a:schemeClr val="bg2">
                    <a:lumMod val="50000"/>
                  </a:schemeClr>
                </a:solidFill>
              </a:rPr>
              <a:t>Leaks</a:t>
            </a:r>
            <a:r>
              <a:rPr lang="fr-BE" altLang="en-US" sz="2000" dirty="0">
                <a:solidFill>
                  <a:schemeClr val="bg2">
                    <a:lumMod val="50000"/>
                  </a:schemeClr>
                </a:solidFill>
              </a:rPr>
              <a:t> of </a:t>
            </a:r>
            <a:r>
              <a:rPr lang="fr-BE" altLang="en-US" sz="2000" dirty="0" err="1">
                <a:solidFill>
                  <a:schemeClr val="bg2">
                    <a:lumMod val="50000"/>
                  </a:schemeClr>
                </a:solidFill>
              </a:rPr>
              <a:t>hydraulic</a:t>
            </a:r>
            <a:r>
              <a:rPr lang="fr-BE" altLang="en-US" sz="2000" dirty="0">
                <a:solidFill>
                  <a:schemeClr val="bg2">
                    <a:lumMod val="50000"/>
                  </a:schemeClr>
                </a:solidFill>
              </a:rPr>
              <a:t> circuit</a:t>
            </a:r>
          </a:p>
          <a:p>
            <a:pPr marL="1276350" lvl="1" indent="-533400">
              <a:buFontTx/>
              <a:buChar char="•"/>
            </a:pPr>
            <a:r>
              <a:rPr lang="fr-BE" altLang="en-US" sz="2000" dirty="0" err="1">
                <a:solidFill>
                  <a:schemeClr val="bg2">
                    <a:lumMod val="50000"/>
                  </a:schemeClr>
                </a:solidFill>
              </a:rPr>
              <a:t>Leaks</a:t>
            </a:r>
            <a:r>
              <a:rPr lang="fr-BE" altLang="en-US" sz="2000" dirty="0">
                <a:solidFill>
                  <a:schemeClr val="bg2">
                    <a:lumMod val="50000"/>
                  </a:schemeClr>
                </a:solidFill>
              </a:rPr>
              <a:t> of </a:t>
            </a:r>
            <a:r>
              <a:rPr lang="fr-BE" altLang="en-US" sz="2000" dirty="0" err="1">
                <a:solidFill>
                  <a:schemeClr val="bg2">
                    <a:lumMod val="50000"/>
                  </a:schemeClr>
                </a:solidFill>
              </a:rPr>
              <a:t>steam</a:t>
            </a:r>
            <a:r>
              <a:rPr lang="fr-BE" altLang="en-US" sz="2000" dirty="0">
                <a:solidFill>
                  <a:schemeClr val="bg2">
                    <a:lumMod val="50000"/>
                  </a:schemeClr>
                </a:solidFill>
              </a:rPr>
              <a:t> circuit</a:t>
            </a:r>
          </a:p>
          <a:p>
            <a:pPr marL="533400" indent="-533400">
              <a:buFontTx/>
              <a:buChar char="•"/>
            </a:pPr>
            <a:r>
              <a:rPr lang="fr-BE" altLang="en-US" sz="2400" b="1" dirty="0" err="1">
                <a:solidFill>
                  <a:schemeClr val="bg2">
                    <a:lumMod val="50000"/>
                  </a:schemeClr>
                </a:solidFill>
              </a:rPr>
              <a:t>Shocks</a:t>
            </a:r>
            <a:r>
              <a:rPr lang="fr-BE" altLang="en-US" sz="2400" b="1" dirty="0">
                <a:solidFill>
                  <a:schemeClr val="bg2">
                    <a:lumMod val="50000"/>
                  </a:schemeClr>
                </a:solidFill>
              </a:rPr>
              <a:t> and friction</a:t>
            </a:r>
          </a:p>
          <a:p>
            <a:pPr marL="1276350" lvl="1" indent="-533400">
              <a:buFontTx/>
              <a:buChar char="•"/>
            </a:pPr>
            <a:r>
              <a:rPr lang="fr-BE" altLang="en-US" sz="2000" dirty="0" err="1">
                <a:solidFill>
                  <a:schemeClr val="bg2">
                    <a:lumMod val="50000"/>
                  </a:schemeClr>
                </a:solidFill>
              </a:rPr>
              <a:t>Bearings</a:t>
            </a:r>
            <a:r>
              <a:rPr lang="fr-BE" altLang="en-US" sz="2000" dirty="0">
                <a:solidFill>
                  <a:schemeClr val="bg2">
                    <a:lumMod val="50000"/>
                  </a:schemeClr>
                </a:solidFill>
              </a:rPr>
              <a:t> and </a:t>
            </a:r>
            <a:r>
              <a:rPr lang="fr-BE" altLang="en-US" sz="2000" dirty="0" err="1">
                <a:solidFill>
                  <a:schemeClr val="bg2">
                    <a:lumMod val="50000"/>
                  </a:schemeClr>
                </a:solidFill>
              </a:rPr>
              <a:t>gears</a:t>
            </a:r>
            <a:endParaRPr lang="fr-BE" altLang="en-US" sz="2000" dirty="0">
              <a:solidFill>
                <a:schemeClr val="bg2">
                  <a:lumMod val="50000"/>
                </a:schemeClr>
              </a:solidFill>
            </a:endParaRPr>
          </a:p>
          <a:p>
            <a:pPr marL="1276350" lvl="1" indent="-533400">
              <a:buFontTx/>
              <a:buChar char="•"/>
            </a:pPr>
            <a:r>
              <a:rPr lang="fr-BE" altLang="en-US" sz="2000" dirty="0" err="1">
                <a:solidFill>
                  <a:schemeClr val="bg2">
                    <a:lumMod val="50000"/>
                  </a:schemeClr>
                </a:solidFill>
              </a:rPr>
              <a:t>Lubrication</a:t>
            </a:r>
            <a:endParaRPr lang="fr-BE" altLang="en-US" sz="2000" dirty="0">
              <a:solidFill>
                <a:schemeClr val="bg2">
                  <a:lumMod val="50000"/>
                </a:schemeClr>
              </a:solidFill>
            </a:endParaRPr>
          </a:p>
          <a:p>
            <a:pPr marL="1276350" lvl="1" indent="-533400">
              <a:buFontTx/>
              <a:buChar char="•"/>
            </a:pPr>
            <a:r>
              <a:rPr lang="fr-BE" altLang="en-US" sz="2000" dirty="0" err="1">
                <a:solidFill>
                  <a:schemeClr val="bg2">
                    <a:lumMod val="50000"/>
                  </a:schemeClr>
                </a:solidFill>
              </a:rPr>
              <a:t>Pump</a:t>
            </a:r>
            <a:r>
              <a:rPr lang="fr-BE" altLang="en-US" sz="2000" dirty="0">
                <a:solidFill>
                  <a:schemeClr val="bg2">
                    <a:lumMod val="50000"/>
                  </a:schemeClr>
                </a:solidFill>
              </a:rPr>
              <a:t> cavitation</a:t>
            </a:r>
          </a:p>
          <a:p>
            <a:pPr marL="533400" indent="-533400">
              <a:buFontTx/>
              <a:buChar char="•"/>
            </a:pPr>
            <a:r>
              <a:rPr lang="fr-BE" altLang="en-US" sz="2400" b="1" dirty="0">
                <a:solidFill>
                  <a:schemeClr val="bg2">
                    <a:lumMod val="50000"/>
                  </a:schemeClr>
                </a:solidFill>
              </a:rPr>
              <a:t>Partial </a:t>
            </a:r>
            <a:r>
              <a:rPr lang="fr-BE" altLang="en-US" sz="2400" b="1" dirty="0" err="1">
                <a:solidFill>
                  <a:schemeClr val="bg2">
                    <a:lumMod val="50000"/>
                  </a:schemeClr>
                </a:solidFill>
              </a:rPr>
              <a:t>discharges</a:t>
            </a:r>
            <a:endParaRPr lang="fr-BE" altLang="en-US" sz="2400" b="1" dirty="0">
              <a:solidFill>
                <a:schemeClr val="bg2">
                  <a:lumMod val="50000"/>
                </a:schemeClr>
              </a:solidFill>
            </a:endParaRPr>
          </a:p>
          <a:p>
            <a:pPr marL="1276350" lvl="1" indent="-533400">
              <a:buFontTx/>
              <a:buChar char="•"/>
            </a:pPr>
            <a:r>
              <a:rPr lang="fr-BE" altLang="en-US" sz="2000" dirty="0">
                <a:solidFill>
                  <a:schemeClr val="bg2">
                    <a:lumMod val="50000"/>
                  </a:schemeClr>
                </a:solidFill>
              </a:rPr>
              <a:t>Corona </a:t>
            </a:r>
            <a:r>
              <a:rPr lang="fr-BE" altLang="en-US" sz="2000" dirty="0" err="1">
                <a:solidFill>
                  <a:schemeClr val="bg2">
                    <a:lumMod val="50000"/>
                  </a:schemeClr>
                </a:solidFill>
              </a:rPr>
              <a:t>effect</a:t>
            </a:r>
            <a:endParaRPr lang="fr-BE" altLang="en-US" sz="2000" dirty="0">
              <a:solidFill>
                <a:schemeClr val="bg2">
                  <a:lumMod val="50000"/>
                </a:schemeClr>
              </a:solidFill>
            </a:endParaRPr>
          </a:p>
          <a:p>
            <a:pPr marL="1276350" lvl="1" indent="-533400">
              <a:buFontTx/>
              <a:buChar char="•"/>
            </a:pPr>
            <a:r>
              <a:rPr lang="fr-BE" altLang="en-US" sz="2000" dirty="0" err="1">
                <a:solidFill>
                  <a:schemeClr val="bg2">
                    <a:lumMod val="50000"/>
                  </a:schemeClr>
                </a:solidFill>
              </a:rPr>
              <a:t>Tracking</a:t>
            </a:r>
            <a:endParaRPr lang="fr-BE" altLang="en-US" sz="2000" dirty="0">
              <a:solidFill>
                <a:schemeClr val="bg2">
                  <a:lumMod val="50000"/>
                </a:schemeClr>
              </a:solidFill>
            </a:endParaRPr>
          </a:p>
          <a:p>
            <a:pPr marL="1276350" lvl="1" indent="-533400">
              <a:buFontTx/>
              <a:buChar char="•"/>
            </a:pPr>
            <a:r>
              <a:rPr lang="fr-BE" altLang="en-US" sz="2000" dirty="0" err="1">
                <a:solidFill>
                  <a:schemeClr val="bg2">
                    <a:lumMod val="50000"/>
                  </a:schemeClr>
                </a:solidFill>
              </a:rPr>
              <a:t>Arcing</a:t>
            </a:r>
            <a:endParaRPr lang="fr-BE" altLang="en-US" sz="2000" dirty="0">
              <a:solidFill>
                <a:schemeClr val="bg2">
                  <a:lumMod val="50000"/>
                </a:schemeClr>
              </a:solidFill>
            </a:endParaRPr>
          </a:p>
        </p:txBody>
      </p:sp>
    </p:spTree>
    <p:extLst>
      <p:ext uri="{BB962C8B-B14F-4D97-AF65-F5344CB8AC3E}">
        <p14:creationId xmlns:p14="http://schemas.microsoft.com/office/powerpoint/2010/main" val="1692992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6549" y="2204864"/>
            <a:ext cx="8266501" cy="1470025"/>
          </a:xfrm>
        </p:spPr>
        <p:txBody>
          <a:bodyPr>
            <a:normAutofit/>
          </a:bodyPr>
          <a:lstStyle/>
          <a:p>
            <a:r>
              <a:rPr lang="fr-BE" dirty="0"/>
              <a:t>Applications </a:t>
            </a:r>
            <a:br>
              <a:rPr lang="fr-BE" dirty="0"/>
            </a:br>
            <a:r>
              <a:rPr lang="fr-BE" dirty="0"/>
              <a:t>of Partial </a:t>
            </a:r>
            <a:r>
              <a:rPr lang="fr-BE" dirty="0" err="1"/>
              <a:t>discharges</a:t>
            </a:r>
            <a:r>
              <a:rPr lang="fr-BE" dirty="0"/>
              <a:t> localisation</a:t>
            </a:r>
          </a:p>
        </p:txBody>
      </p:sp>
    </p:spTree>
    <p:extLst>
      <p:ext uri="{BB962C8B-B14F-4D97-AF65-F5344CB8AC3E}">
        <p14:creationId xmlns:p14="http://schemas.microsoft.com/office/powerpoint/2010/main" val="2340379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Electrical</a:t>
            </a:r>
            <a:r>
              <a:rPr lang="fr-BE" dirty="0"/>
              <a:t> inspection </a:t>
            </a:r>
          </a:p>
        </p:txBody>
      </p:sp>
      <p:sp>
        <p:nvSpPr>
          <p:cNvPr id="3" name="Slide Number Placeholder 2"/>
          <p:cNvSpPr>
            <a:spLocks noGrp="1"/>
          </p:cNvSpPr>
          <p:nvPr>
            <p:ph type="sldNum" sz="quarter" idx="10"/>
          </p:nvPr>
        </p:nvSpPr>
        <p:spPr/>
        <p:txBody>
          <a:bodyPr/>
          <a:lstStyle/>
          <a:p>
            <a:fld id="{1ED689DE-93AF-412C-BCCB-04934BF551E6}" type="slidenum">
              <a:rPr lang="fr-BE" smtClean="0"/>
              <a:t>61</a:t>
            </a:fld>
            <a:endParaRPr lang="fr-BE"/>
          </a:p>
        </p:txBody>
      </p:sp>
      <p:sp>
        <p:nvSpPr>
          <p:cNvPr id="8" name="Rectangle 3"/>
          <p:cNvSpPr txBox="1">
            <a:spLocks noChangeArrowheads="1"/>
          </p:cNvSpPr>
          <p:nvPr/>
        </p:nvSpPr>
        <p:spPr>
          <a:xfrm>
            <a:off x="488504" y="1988914"/>
            <a:ext cx="8784976"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fr-BE" altLang="en-US" sz="2400" dirty="0">
                <a:solidFill>
                  <a:schemeClr val="tx2"/>
                </a:solidFill>
              </a:rPr>
              <a:t>The partial </a:t>
            </a:r>
            <a:r>
              <a:rPr lang="fr-BE" altLang="en-US" sz="2400" dirty="0" err="1">
                <a:solidFill>
                  <a:schemeClr val="tx2"/>
                </a:solidFill>
              </a:rPr>
              <a:t>discharges</a:t>
            </a:r>
            <a:r>
              <a:rPr lang="fr-BE" altLang="en-US" sz="2400" dirty="0">
                <a:solidFill>
                  <a:schemeClr val="tx2"/>
                </a:solidFill>
              </a:rPr>
              <a:t> </a:t>
            </a:r>
            <a:r>
              <a:rPr lang="fr-BE" altLang="en-US" sz="2400" dirty="0" err="1">
                <a:solidFill>
                  <a:schemeClr val="tx2"/>
                </a:solidFill>
              </a:rPr>
              <a:t>produce</a:t>
            </a:r>
            <a:r>
              <a:rPr lang="fr-BE" altLang="en-US" sz="2400" dirty="0">
                <a:solidFill>
                  <a:schemeClr val="tx2"/>
                </a:solidFill>
              </a:rPr>
              <a:t> the </a:t>
            </a:r>
            <a:r>
              <a:rPr lang="fr-BE" altLang="en-US" sz="2400" dirty="0" err="1">
                <a:solidFill>
                  <a:schemeClr val="tx2"/>
                </a:solidFill>
              </a:rPr>
              <a:t>ultrasound</a:t>
            </a:r>
            <a:r>
              <a:rPr lang="fr-BE" altLang="en-US" sz="2400" dirty="0">
                <a:solidFill>
                  <a:schemeClr val="tx2"/>
                </a:solidFill>
              </a:rPr>
              <a:t> </a:t>
            </a:r>
          </a:p>
          <a:p>
            <a:pPr marL="533400" indent="-533400">
              <a:buFontTx/>
              <a:buChar char="•"/>
            </a:pPr>
            <a:r>
              <a:rPr lang="fr-BE" altLang="en-US" sz="2400" dirty="0">
                <a:solidFill>
                  <a:schemeClr val="tx2"/>
                </a:solidFill>
              </a:rPr>
              <a:t>The </a:t>
            </a:r>
            <a:r>
              <a:rPr lang="fr-BE" altLang="en-US" sz="2400" dirty="0" err="1">
                <a:solidFill>
                  <a:schemeClr val="tx2"/>
                </a:solidFill>
              </a:rPr>
              <a:t>detection</a:t>
            </a:r>
            <a:r>
              <a:rPr lang="fr-BE" altLang="en-US" sz="2400" dirty="0">
                <a:solidFill>
                  <a:schemeClr val="tx2"/>
                </a:solidFill>
              </a:rPr>
              <a:t> and the </a:t>
            </a:r>
            <a:r>
              <a:rPr lang="fr-BE" altLang="en-US" sz="2400" dirty="0" err="1">
                <a:solidFill>
                  <a:schemeClr val="tx2"/>
                </a:solidFill>
              </a:rPr>
              <a:t>analysis</a:t>
            </a:r>
            <a:r>
              <a:rPr lang="fr-BE" altLang="en-US" sz="2400" dirty="0">
                <a:solidFill>
                  <a:schemeClr val="tx2"/>
                </a:solidFill>
              </a:rPr>
              <a:t> </a:t>
            </a:r>
            <a:r>
              <a:rPr lang="fr-BE" altLang="en-US" sz="2400" dirty="0" err="1">
                <a:solidFill>
                  <a:schemeClr val="tx2"/>
                </a:solidFill>
              </a:rPr>
              <a:t>avoid</a:t>
            </a:r>
            <a:r>
              <a:rPr lang="fr-BE" altLang="en-US" sz="2400" dirty="0">
                <a:solidFill>
                  <a:schemeClr val="tx2"/>
                </a:solidFill>
              </a:rPr>
              <a:t> the </a:t>
            </a:r>
            <a:r>
              <a:rPr lang="fr-BE" altLang="en-US" sz="2400" dirty="0" err="1">
                <a:solidFill>
                  <a:schemeClr val="tx2"/>
                </a:solidFill>
              </a:rPr>
              <a:t>harmful</a:t>
            </a:r>
            <a:r>
              <a:rPr lang="fr-BE" altLang="en-US" sz="2400" dirty="0">
                <a:solidFill>
                  <a:schemeClr val="tx2"/>
                </a:solidFill>
              </a:rPr>
              <a:t> </a:t>
            </a:r>
            <a:r>
              <a:rPr lang="fr-BE" altLang="en-US" sz="2400" dirty="0" err="1">
                <a:solidFill>
                  <a:schemeClr val="tx2"/>
                </a:solidFill>
              </a:rPr>
              <a:t>consequencies</a:t>
            </a:r>
            <a:r>
              <a:rPr lang="fr-BE" altLang="en-US" sz="2400" dirty="0">
                <a:solidFill>
                  <a:schemeClr val="tx2"/>
                </a:solidFill>
              </a:rPr>
              <a:t> of the </a:t>
            </a:r>
            <a:r>
              <a:rPr lang="fr-BE" altLang="en-US" sz="2400" dirty="0" err="1">
                <a:solidFill>
                  <a:schemeClr val="tx2"/>
                </a:solidFill>
              </a:rPr>
              <a:t>security</a:t>
            </a:r>
            <a:r>
              <a:rPr lang="fr-BE" altLang="en-US" sz="2400" dirty="0">
                <a:solidFill>
                  <a:schemeClr val="tx2"/>
                </a:solidFill>
              </a:rPr>
              <a:t> of the </a:t>
            </a:r>
            <a:r>
              <a:rPr lang="fr-BE" altLang="en-US" sz="2400" dirty="0" err="1">
                <a:solidFill>
                  <a:schemeClr val="tx2"/>
                </a:solidFill>
              </a:rPr>
              <a:t>electrical</a:t>
            </a:r>
            <a:r>
              <a:rPr lang="fr-BE" altLang="en-US" sz="2400" dirty="0">
                <a:solidFill>
                  <a:schemeClr val="tx2"/>
                </a:solidFill>
              </a:rPr>
              <a:t> installations and production</a:t>
            </a:r>
          </a:p>
          <a:p>
            <a:pPr marL="533400" indent="-533400"/>
            <a:endParaRPr lang="fr-FR" altLang="en-US" sz="2000" dirty="0"/>
          </a:p>
        </p:txBody>
      </p:sp>
      <p:pic>
        <p:nvPicPr>
          <p:cNvPr id="5" name="Picture 10" descr="Corona"/>
          <p:cNvPicPr>
            <a:picLocks noChangeAspect="1" noChangeArrowheads="1"/>
          </p:cNvPicPr>
          <p:nvPr/>
        </p:nvPicPr>
        <p:blipFill>
          <a:blip r:embed="rId2">
            <a:extLst>
              <a:ext uri="{28A0092B-C50C-407E-A947-70E740481C1C}">
                <a14:useLocalDpi xmlns:a14="http://schemas.microsoft.com/office/drawing/2010/main" val="0"/>
              </a:ext>
            </a:extLst>
          </a:blip>
          <a:srcRect l="19305"/>
          <a:stretch>
            <a:fillRect/>
          </a:stretch>
        </p:blipFill>
        <p:spPr bwMode="auto">
          <a:xfrm>
            <a:off x="1064568" y="3708742"/>
            <a:ext cx="1739230" cy="209652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Arcing 440V I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8824" y="3719006"/>
            <a:ext cx="2285897" cy="21188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562" y="3744158"/>
            <a:ext cx="3113188" cy="2139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5133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3 </a:t>
            </a:r>
            <a:r>
              <a:rPr lang="fr-BE" dirty="0" err="1"/>
              <a:t>kind</a:t>
            </a:r>
            <a:r>
              <a:rPr lang="fr-BE" dirty="0"/>
              <a:t> of </a:t>
            </a:r>
            <a:r>
              <a:rPr lang="fr-BE" dirty="0" err="1"/>
              <a:t>defects</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62</a:t>
            </a:fld>
            <a:endParaRPr lang="fr-BE"/>
          </a:p>
        </p:txBody>
      </p:sp>
      <p:sp>
        <p:nvSpPr>
          <p:cNvPr id="8" name="Rectangle 3"/>
          <p:cNvSpPr txBox="1">
            <a:spLocks noChangeArrowheads="1"/>
          </p:cNvSpPr>
          <p:nvPr/>
        </p:nvSpPr>
        <p:spPr>
          <a:xfrm>
            <a:off x="488504" y="1988914"/>
            <a:ext cx="7416800"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fr-BE" altLang="en-US" sz="2400" dirty="0">
                <a:solidFill>
                  <a:schemeClr val="tx2"/>
                </a:solidFill>
              </a:rPr>
              <a:t>Corona:</a:t>
            </a:r>
          </a:p>
          <a:p>
            <a:pPr marL="1276350" lvl="1" indent="-533400">
              <a:buFontTx/>
              <a:buChar char="•"/>
            </a:pPr>
            <a:r>
              <a:rPr lang="fr-BE" altLang="en-US" sz="1600" dirty="0">
                <a:solidFill>
                  <a:schemeClr val="tx2"/>
                </a:solidFill>
              </a:rPr>
              <a:t>Air </a:t>
            </a:r>
            <a:r>
              <a:rPr lang="fr-BE" altLang="en-US" sz="1600" dirty="0" err="1">
                <a:solidFill>
                  <a:schemeClr val="tx2"/>
                </a:solidFill>
              </a:rPr>
              <a:t>ionization</a:t>
            </a:r>
            <a:endParaRPr lang="fr-BE" altLang="en-US" sz="1600" dirty="0">
              <a:solidFill>
                <a:schemeClr val="tx2"/>
              </a:solidFill>
            </a:endParaRPr>
          </a:p>
          <a:p>
            <a:pPr marL="1276350" lvl="1" indent="-533400">
              <a:buFontTx/>
              <a:buChar char="•"/>
            </a:pPr>
            <a:r>
              <a:rPr lang="en-US" altLang="en-US" sz="1600" dirty="0">
                <a:solidFill>
                  <a:schemeClr val="tx2"/>
                </a:solidFill>
              </a:rPr>
              <a:t>Produces ozone and nitric acid </a:t>
            </a:r>
            <a:r>
              <a:rPr lang="fr-BE" altLang="en-US" sz="1600" dirty="0">
                <a:solidFill>
                  <a:schemeClr val="tx2"/>
                </a:solidFill>
              </a:rPr>
              <a:t>(&gt;2kV)</a:t>
            </a:r>
          </a:p>
          <a:p>
            <a:pPr marL="533400" indent="-533400">
              <a:buFontTx/>
              <a:buChar char="•"/>
            </a:pPr>
            <a:r>
              <a:rPr lang="fr-BE" altLang="en-US" sz="2000" dirty="0" err="1">
                <a:solidFill>
                  <a:schemeClr val="tx2"/>
                </a:solidFill>
              </a:rPr>
              <a:t>Tracking</a:t>
            </a:r>
            <a:endParaRPr lang="fr-BE" altLang="en-US" sz="2000" dirty="0">
              <a:solidFill>
                <a:schemeClr val="tx2"/>
              </a:solidFill>
            </a:endParaRPr>
          </a:p>
          <a:p>
            <a:pPr marL="1276350" lvl="1" indent="-533400">
              <a:buFontTx/>
              <a:buChar char="•"/>
            </a:pPr>
            <a:r>
              <a:rPr lang="fr-BE" altLang="en-US" sz="1600" dirty="0" err="1">
                <a:solidFill>
                  <a:schemeClr val="tx2"/>
                </a:solidFill>
              </a:rPr>
              <a:t>Moitsure</a:t>
            </a:r>
            <a:r>
              <a:rPr lang="fr-BE" altLang="en-US" sz="1600" dirty="0">
                <a:solidFill>
                  <a:schemeClr val="tx2"/>
                </a:solidFill>
              </a:rPr>
              <a:t> and </a:t>
            </a:r>
            <a:r>
              <a:rPr lang="fr-BE" altLang="en-US" sz="1600" dirty="0" err="1">
                <a:solidFill>
                  <a:schemeClr val="tx2"/>
                </a:solidFill>
              </a:rPr>
              <a:t>humidity</a:t>
            </a:r>
            <a:endParaRPr lang="fr-BE" altLang="en-US" sz="1600" dirty="0">
              <a:solidFill>
                <a:schemeClr val="tx2"/>
              </a:solidFill>
            </a:endParaRPr>
          </a:p>
          <a:p>
            <a:pPr marL="1276350" lvl="1" indent="-533400">
              <a:buFontTx/>
              <a:buChar char="•"/>
            </a:pPr>
            <a:r>
              <a:rPr lang="en-US" altLang="en-US" sz="1600" dirty="0">
                <a:solidFill>
                  <a:schemeClr val="tx2"/>
                </a:solidFill>
              </a:rPr>
              <a:t>Affects the surface of electrical components.</a:t>
            </a:r>
          </a:p>
          <a:p>
            <a:pPr marL="533400" indent="-533400">
              <a:buFontTx/>
              <a:buChar char="•"/>
            </a:pPr>
            <a:r>
              <a:rPr lang="fr-BE" altLang="en-US" sz="2000" dirty="0" err="1">
                <a:solidFill>
                  <a:schemeClr val="tx2"/>
                </a:solidFill>
              </a:rPr>
              <a:t>Arcing</a:t>
            </a:r>
            <a:endParaRPr lang="fr-BE" altLang="en-US" sz="2000" dirty="0">
              <a:solidFill>
                <a:schemeClr val="tx2"/>
              </a:solidFill>
            </a:endParaRPr>
          </a:p>
          <a:p>
            <a:pPr marL="1276350" lvl="1" indent="-533400">
              <a:buFontTx/>
              <a:buChar char="•"/>
            </a:pPr>
            <a:r>
              <a:rPr lang="fr-BE" altLang="en-US" sz="1600" dirty="0">
                <a:solidFill>
                  <a:schemeClr val="tx2"/>
                </a:solidFill>
              </a:rPr>
              <a:t>Plasma </a:t>
            </a:r>
            <a:r>
              <a:rPr lang="fr-BE" altLang="en-US" sz="1600" dirty="0" err="1">
                <a:solidFill>
                  <a:schemeClr val="tx2"/>
                </a:solidFill>
              </a:rPr>
              <a:t>discharges</a:t>
            </a:r>
            <a:endParaRPr lang="fr-FR" altLang="en-US" sz="1600" dirty="0">
              <a:solidFill>
                <a:schemeClr val="tx2"/>
              </a:solidFill>
            </a:endParaRPr>
          </a:p>
        </p:txBody>
      </p:sp>
      <p:pic>
        <p:nvPicPr>
          <p:cNvPr id="5" name="Picture 5" descr="Corona en aislador"/>
          <p:cNvPicPr>
            <a:picLocks noChangeAspect="1" noChangeArrowheads="1"/>
          </p:cNvPicPr>
          <p:nvPr/>
        </p:nvPicPr>
        <p:blipFill>
          <a:blip r:embed="rId8">
            <a:extLst>
              <a:ext uri="{28A0092B-C50C-407E-A947-70E740481C1C}">
                <a14:useLocalDpi xmlns:a14="http://schemas.microsoft.com/office/drawing/2010/main" val="0"/>
              </a:ext>
            </a:extLst>
          </a:blip>
          <a:srcRect r="5292"/>
          <a:stretch>
            <a:fillRect/>
          </a:stretch>
        </p:blipFill>
        <p:spPr bwMode="auto">
          <a:xfrm>
            <a:off x="7257256" y="1196752"/>
            <a:ext cx="1681259" cy="13536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Pete's Bus Bar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1643" y="2780928"/>
            <a:ext cx="2312484" cy="13536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arcing switchgea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97785" y="4365104"/>
            <a:ext cx="1800200" cy="135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rc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44823" y="4012711"/>
            <a:ext cx="243681" cy="243681"/>
          </a:xfrm>
          <a:prstGeom prst="rect">
            <a:avLst/>
          </a:prstGeom>
        </p:spPr>
      </p:pic>
      <p:pic>
        <p:nvPicPr>
          <p:cNvPr id="13" name="Tracking on Transformer.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44823" y="2996952"/>
            <a:ext cx="280081" cy="280081"/>
          </a:xfrm>
          <a:prstGeom prst="rect">
            <a:avLst/>
          </a:prstGeom>
        </p:spPr>
      </p:pic>
      <p:pic>
        <p:nvPicPr>
          <p:cNvPr id="14" name="Destructive corona.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44823" y="2060848"/>
            <a:ext cx="243681" cy="243681"/>
          </a:xfrm>
          <a:prstGeom prst="rect">
            <a:avLst/>
          </a:prstGeom>
        </p:spPr>
      </p:pic>
    </p:spTree>
    <p:extLst>
      <p:ext uri="{BB962C8B-B14F-4D97-AF65-F5344CB8AC3E}">
        <p14:creationId xmlns:p14="http://schemas.microsoft.com/office/powerpoint/2010/main" val="305165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517" fill="hold"/>
                                        <p:tgtEl>
                                          <p:spTgt spid="12"/>
                                        </p:tgtEl>
                                      </p:cBhvr>
                                    </p:cmd>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4920" fill="hold"/>
                                        <p:tgtEl>
                                          <p:spTgt spid="13"/>
                                        </p:tgtEl>
                                      </p:cBhvr>
                                    </p:cmd>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2105" fill="hold"/>
                                        <p:tgtEl>
                                          <p:spTgt spid="14"/>
                                        </p:tgtEl>
                                      </p:cBhvr>
                                    </p:cmd>
                                  </p:childTnLst>
                                </p:cTn>
                              </p:par>
                            </p:childTnLst>
                          </p:cTn>
                        </p:par>
                      </p:childTnLst>
                    </p:cTn>
                  </p:par>
                </p:childTnLst>
              </p:cTn>
              <p:nextCondLst>
                <p:cond evt="onClick" delay="0">
                  <p:tgtEl>
                    <p:spTgt spid="14"/>
                  </p:tgtEl>
                </p:cond>
              </p:nextCondLst>
            </p:seq>
            <p:audio>
              <p:cMediaNode vol="80000">
                <p:cTn id="28" fill="hold" display="0">
                  <p:stCondLst>
                    <p:cond delay="indefinite"/>
                  </p:stCondLst>
                  <p:endCondLst>
                    <p:cond evt="onStopAudio" delay="0">
                      <p:tgtEl>
                        <p:sldTgt/>
                      </p:tgtEl>
                    </p:cond>
                  </p:endCondLst>
                </p:cTn>
                <p:tgtEl>
                  <p:spTgt spid="12"/>
                </p:tgtEl>
              </p:cMediaNode>
            </p:audio>
            <p:audio>
              <p:cMediaNode vol="80000">
                <p:cTn id="29" fill="hold" display="0">
                  <p:stCondLst>
                    <p:cond delay="indefinite"/>
                  </p:stCondLst>
                  <p:endCondLst>
                    <p:cond evt="onStopAudio" delay="0">
                      <p:tgtEl>
                        <p:sldTgt/>
                      </p:tgtEl>
                    </p:cond>
                  </p:endCondLst>
                </p:cTn>
                <p:tgtEl>
                  <p:spTgt spid="13"/>
                </p:tgtEl>
              </p:cMediaNode>
            </p:audio>
            <p:audio>
              <p:cMediaNode vol="80000">
                <p:cTn id="30" fill="hold" display="0">
                  <p:stCondLst>
                    <p:cond delay="indefinite"/>
                  </p:stCondLst>
                  <p:endCondLst>
                    <p:cond evt="onStopAudio" delay="0">
                      <p:tgtEl>
                        <p:sldTgt/>
                      </p:tgtEl>
                    </p:cond>
                  </p:endCondLst>
                </p:cTn>
                <p:tgtEl>
                  <p:spTgt spid="1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err="1"/>
              <a:t>Thightness</a:t>
            </a:r>
            <a:r>
              <a:rPr lang="fr-BE" dirty="0"/>
              <a:t> control</a:t>
            </a:r>
          </a:p>
        </p:txBody>
      </p:sp>
    </p:spTree>
    <p:extLst>
      <p:ext uri="{BB962C8B-B14F-4D97-AF65-F5344CB8AC3E}">
        <p14:creationId xmlns:p14="http://schemas.microsoft.com/office/powerpoint/2010/main" val="2360635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Thightness</a:t>
            </a:r>
            <a:r>
              <a:rPr lang="fr-BE" dirty="0"/>
              <a:t> control</a:t>
            </a:r>
          </a:p>
        </p:txBody>
      </p:sp>
      <p:sp>
        <p:nvSpPr>
          <p:cNvPr id="3" name="Slide Number Placeholder 2"/>
          <p:cNvSpPr>
            <a:spLocks noGrp="1"/>
          </p:cNvSpPr>
          <p:nvPr>
            <p:ph type="sldNum" sz="quarter" idx="10"/>
          </p:nvPr>
        </p:nvSpPr>
        <p:spPr/>
        <p:txBody>
          <a:bodyPr/>
          <a:lstStyle/>
          <a:p>
            <a:fld id="{1ED689DE-93AF-412C-BCCB-04934BF551E6}" type="slidenum">
              <a:rPr lang="fr-BE" smtClean="0"/>
              <a:t>64</a:t>
            </a:fld>
            <a:endParaRPr lang="fr-BE"/>
          </a:p>
        </p:txBody>
      </p:sp>
      <p:grpSp>
        <p:nvGrpSpPr>
          <p:cNvPr id="11" name="Group 10"/>
          <p:cNvGrpSpPr>
            <a:grpSpLocks/>
          </p:cNvGrpSpPr>
          <p:nvPr/>
        </p:nvGrpSpPr>
        <p:grpSpPr bwMode="auto">
          <a:xfrm>
            <a:off x="2268052" y="4509120"/>
            <a:ext cx="3182368" cy="1336103"/>
            <a:chOff x="768" y="1440"/>
            <a:chExt cx="4128" cy="1872"/>
          </a:xfrm>
        </p:grpSpPr>
        <p:sp>
          <p:nvSpPr>
            <p:cNvPr id="16" name="Rectangle 15"/>
            <p:cNvSpPr>
              <a:spLocks noChangeArrowheads="1"/>
            </p:cNvSpPr>
            <p:nvPr/>
          </p:nvSpPr>
          <p:spPr bwMode="auto">
            <a:xfrm>
              <a:off x="768" y="1440"/>
              <a:ext cx="4128" cy="18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endParaRPr lang="nl-NL" altLang="fr-FR" sz="1800"/>
            </a:p>
          </p:txBody>
        </p:sp>
        <p:pic>
          <p:nvPicPr>
            <p:cNvPr id="17"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l="11189" t="47917"/>
            <a:stretch>
              <a:fillRect/>
            </a:stretch>
          </p:blipFill>
          <p:spPr bwMode="auto">
            <a:xfrm>
              <a:off x="2420" y="2093"/>
              <a:ext cx="1047" cy="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ship"/>
            <p:cNvPicPr>
              <a:picLocks noChangeAspect="1" noChangeArrowheads="1"/>
            </p:cNvPicPr>
            <p:nvPr/>
          </p:nvPicPr>
          <p:blipFill>
            <a:blip r:embed="rId3" cstate="print">
              <a:extLst>
                <a:ext uri="{28A0092B-C50C-407E-A947-70E740481C1C}">
                  <a14:useLocalDpi xmlns:a14="http://schemas.microsoft.com/office/drawing/2010/main" val="0"/>
                </a:ext>
              </a:extLst>
            </a:blip>
            <a:srcRect r="57480"/>
            <a:stretch>
              <a:fillRect/>
            </a:stretch>
          </p:blipFill>
          <p:spPr bwMode="auto">
            <a:xfrm>
              <a:off x="768" y="1640"/>
              <a:ext cx="1783" cy="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ship"/>
            <p:cNvPicPr>
              <a:picLocks noChangeAspect="1" noChangeArrowheads="1"/>
            </p:cNvPicPr>
            <p:nvPr/>
          </p:nvPicPr>
          <p:blipFill>
            <a:blip r:embed="rId3" cstate="print">
              <a:extLst>
                <a:ext uri="{28A0092B-C50C-407E-A947-70E740481C1C}">
                  <a14:useLocalDpi xmlns:a14="http://schemas.microsoft.com/office/drawing/2010/main" val="0"/>
                </a:ext>
              </a:extLst>
            </a:blip>
            <a:srcRect l="57480" t="22049"/>
            <a:stretch>
              <a:fillRect/>
            </a:stretch>
          </p:blipFill>
          <p:spPr bwMode="auto">
            <a:xfrm>
              <a:off x="3113" y="2008"/>
              <a:ext cx="1783" cy="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2" cstate="print">
              <a:extLst>
                <a:ext uri="{28A0092B-C50C-407E-A947-70E740481C1C}">
                  <a14:useLocalDpi xmlns:a14="http://schemas.microsoft.com/office/drawing/2010/main" val="0"/>
                </a:ext>
              </a:extLst>
            </a:blip>
            <a:srcRect l="11189" t="3384" b="55994"/>
            <a:stretch>
              <a:fillRect/>
            </a:stretch>
          </p:blipFill>
          <p:spPr bwMode="auto">
            <a:xfrm>
              <a:off x="2450" y="1440"/>
              <a:ext cx="95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10"/>
            <p:cNvSpPr>
              <a:spLocks noChangeShapeType="1"/>
            </p:cNvSpPr>
            <p:nvPr/>
          </p:nvSpPr>
          <p:spPr bwMode="auto">
            <a:xfrm>
              <a:off x="768" y="3312"/>
              <a:ext cx="4128" cy="0"/>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sp>
          <p:nvSpPr>
            <p:cNvPr id="22" name="Line 11"/>
            <p:cNvSpPr>
              <a:spLocks noChangeShapeType="1"/>
            </p:cNvSpPr>
            <p:nvPr/>
          </p:nvSpPr>
          <p:spPr bwMode="auto">
            <a:xfrm>
              <a:off x="4896" y="1440"/>
              <a:ext cx="0" cy="1872"/>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sp>
          <p:nvSpPr>
            <p:cNvPr id="23" name="Line 12"/>
            <p:cNvSpPr>
              <a:spLocks noChangeShapeType="1"/>
            </p:cNvSpPr>
            <p:nvPr/>
          </p:nvSpPr>
          <p:spPr bwMode="auto">
            <a:xfrm>
              <a:off x="768" y="1440"/>
              <a:ext cx="4128" cy="0"/>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sp>
          <p:nvSpPr>
            <p:cNvPr id="24" name="Line 13"/>
            <p:cNvSpPr>
              <a:spLocks noChangeShapeType="1"/>
            </p:cNvSpPr>
            <p:nvPr/>
          </p:nvSpPr>
          <p:spPr bwMode="auto">
            <a:xfrm>
              <a:off x="768" y="1440"/>
              <a:ext cx="0" cy="1872"/>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sp>
          <p:nvSpPr>
            <p:cNvPr id="25" name="Rectangle 24"/>
            <p:cNvSpPr>
              <a:spLocks noChangeArrowheads="1"/>
            </p:cNvSpPr>
            <p:nvPr/>
          </p:nvSpPr>
          <p:spPr bwMode="auto">
            <a:xfrm>
              <a:off x="2592" y="2256"/>
              <a:ext cx="480"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endParaRPr lang="nl-NL" altLang="fr-FR" sz="1800"/>
            </a:p>
          </p:txBody>
        </p:sp>
        <p:sp>
          <p:nvSpPr>
            <p:cNvPr id="26" name="Line 15"/>
            <p:cNvSpPr>
              <a:spLocks noChangeShapeType="1"/>
            </p:cNvSpPr>
            <p:nvPr/>
          </p:nvSpPr>
          <p:spPr bwMode="auto">
            <a:xfrm>
              <a:off x="2592" y="2352"/>
              <a:ext cx="24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sp>
          <p:nvSpPr>
            <p:cNvPr id="27" name="Line 16"/>
            <p:cNvSpPr>
              <a:spLocks noChangeShapeType="1"/>
            </p:cNvSpPr>
            <p:nvPr/>
          </p:nvSpPr>
          <p:spPr bwMode="auto">
            <a:xfrm flipV="1">
              <a:off x="2592" y="2256"/>
              <a:ext cx="144"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sp>
          <p:nvSpPr>
            <p:cNvPr id="28" name="Line 17"/>
            <p:cNvSpPr>
              <a:spLocks noChangeShapeType="1"/>
            </p:cNvSpPr>
            <p:nvPr/>
          </p:nvSpPr>
          <p:spPr bwMode="auto">
            <a:xfrm flipH="1" flipV="1">
              <a:off x="2592" y="2448"/>
              <a:ext cx="28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sp>
          <p:nvSpPr>
            <p:cNvPr id="29" name="Line 18"/>
            <p:cNvSpPr>
              <a:spLocks noChangeShapeType="1"/>
            </p:cNvSpPr>
            <p:nvPr/>
          </p:nvSpPr>
          <p:spPr bwMode="auto">
            <a:xfrm>
              <a:off x="2736" y="2256"/>
              <a:ext cx="336"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sp>
          <p:nvSpPr>
            <p:cNvPr id="30" name="Line 19"/>
            <p:cNvSpPr>
              <a:spLocks noChangeShapeType="1"/>
            </p:cNvSpPr>
            <p:nvPr/>
          </p:nvSpPr>
          <p:spPr bwMode="auto">
            <a:xfrm flipH="1">
              <a:off x="2880" y="2400"/>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sp>
          <p:nvSpPr>
            <p:cNvPr id="31" name="Rectangle 30"/>
            <p:cNvSpPr>
              <a:spLocks noChangeArrowheads="1"/>
            </p:cNvSpPr>
            <p:nvPr/>
          </p:nvSpPr>
          <p:spPr bwMode="auto">
            <a:xfrm>
              <a:off x="2784" y="2592"/>
              <a:ext cx="96" cy="48"/>
            </a:xfrm>
            <a:prstGeom prst="rect">
              <a:avLst/>
            </a:prstGeom>
            <a:solidFill>
              <a:srgbClr val="FF0000"/>
            </a:solidFill>
            <a:ln w="9525">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endParaRPr lang="nl-NL" altLang="fr-FR" sz="1800"/>
            </a:p>
          </p:txBody>
        </p:sp>
        <p:sp>
          <p:nvSpPr>
            <p:cNvPr id="32" name="Line 21"/>
            <p:cNvSpPr>
              <a:spLocks noChangeShapeType="1"/>
            </p:cNvSpPr>
            <p:nvPr/>
          </p:nvSpPr>
          <p:spPr bwMode="auto">
            <a:xfrm flipV="1">
              <a:off x="2592" y="2256"/>
              <a:ext cx="336"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sp>
          <p:nvSpPr>
            <p:cNvPr id="33" name="Line 22"/>
            <p:cNvSpPr>
              <a:spLocks noChangeShapeType="1"/>
            </p:cNvSpPr>
            <p:nvPr/>
          </p:nvSpPr>
          <p:spPr bwMode="auto">
            <a:xfrm>
              <a:off x="2928" y="2256"/>
              <a:ext cx="144"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sp>
          <p:nvSpPr>
            <p:cNvPr id="34" name="Line 23"/>
            <p:cNvSpPr>
              <a:spLocks noChangeShapeType="1"/>
            </p:cNvSpPr>
            <p:nvPr/>
          </p:nvSpPr>
          <p:spPr bwMode="auto">
            <a:xfrm flipH="1">
              <a:off x="2736" y="2352"/>
              <a:ext cx="336"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sp>
          <p:nvSpPr>
            <p:cNvPr id="35" name="Line 24"/>
            <p:cNvSpPr>
              <a:spLocks noChangeShapeType="1"/>
            </p:cNvSpPr>
            <p:nvPr/>
          </p:nvSpPr>
          <p:spPr bwMode="auto">
            <a:xfrm flipH="1" flipV="1">
              <a:off x="2592" y="2544"/>
              <a:ext cx="144"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sp>
          <p:nvSpPr>
            <p:cNvPr id="36" name="Line 25"/>
            <p:cNvSpPr>
              <a:spLocks noChangeShapeType="1"/>
            </p:cNvSpPr>
            <p:nvPr/>
          </p:nvSpPr>
          <p:spPr bwMode="auto">
            <a:xfrm flipH="1" flipV="1">
              <a:off x="2640" y="2208"/>
              <a:ext cx="432" cy="33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sp>
          <p:nvSpPr>
            <p:cNvPr id="37" name="Line 26"/>
            <p:cNvSpPr>
              <a:spLocks noChangeShapeType="1"/>
            </p:cNvSpPr>
            <p:nvPr/>
          </p:nvSpPr>
          <p:spPr bwMode="auto">
            <a:xfrm flipV="1">
              <a:off x="3024" y="2016"/>
              <a:ext cx="192" cy="192"/>
            </a:xfrm>
            <a:prstGeom prst="line">
              <a:avLst/>
            </a:prstGeom>
            <a:noFill/>
            <a:ln w="6350">
              <a:solidFill>
                <a:srgbClr val="FF0000"/>
              </a:solidFill>
              <a:round/>
              <a:headEnd/>
              <a:tailEnd type="triangle" w="med" len="sm"/>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sp>
          <p:nvSpPr>
            <p:cNvPr id="38" name="Line 27"/>
            <p:cNvSpPr>
              <a:spLocks noChangeShapeType="1"/>
            </p:cNvSpPr>
            <p:nvPr/>
          </p:nvSpPr>
          <p:spPr bwMode="auto">
            <a:xfrm flipH="1" flipV="1">
              <a:off x="2496" y="2064"/>
              <a:ext cx="144" cy="144"/>
            </a:xfrm>
            <a:prstGeom prst="line">
              <a:avLst/>
            </a:prstGeom>
            <a:noFill/>
            <a:ln w="9525">
              <a:solidFill>
                <a:srgbClr val="FF0000"/>
              </a:solidFill>
              <a:round/>
              <a:headEnd/>
              <a:tailEnd type="triangle" w="med" len="sm"/>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sp>
          <p:nvSpPr>
            <p:cNvPr id="39" name="Line 28"/>
            <p:cNvSpPr>
              <a:spLocks noChangeShapeType="1"/>
            </p:cNvSpPr>
            <p:nvPr/>
          </p:nvSpPr>
          <p:spPr bwMode="auto">
            <a:xfrm flipV="1">
              <a:off x="2592" y="2208"/>
              <a:ext cx="432" cy="33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sp>
          <p:nvSpPr>
            <p:cNvPr id="40" name="Line 29"/>
            <p:cNvSpPr>
              <a:spLocks noChangeShapeType="1"/>
            </p:cNvSpPr>
            <p:nvPr/>
          </p:nvSpPr>
          <p:spPr bwMode="auto">
            <a:xfrm flipV="1">
              <a:off x="2832" y="2544"/>
              <a:ext cx="24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BE"/>
            </a:p>
          </p:txBody>
        </p:sp>
      </p:grpSp>
      <p:pic>
        <p:nvPicPr>
          <p:cNvPr id="15" name="Picture 14" descr="Picture 1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4286" y="4509120"/>
            <a:ext cx="1814978" cy="136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3"/>
          <p:cNvSpPr txBox="1">
            <a:spLocks noChangeArrowheads="1"/>
          </p:cNvSpPr>
          <p:nvPr/>
        </p:nvSpPr>
        <p:spPr>
          <a:xfrm>
            <a:off x="298658" y="1446469"/>
            <a:ext cx="9262854"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fr-BE" altLang="en-US" sz="2400" dirty="0">
                <a:solidFill>
                  <a:schemeClr val="tx2"/>
                </a:solidFill>
              </a:rPr>
              <a:t>An </a:t>
            </a:r>
            <a:r>
              <a:rPr lang="fr-BE" altLang="en-US" sz="2400" dirty="0" err="1">
                <a:solidFill>
                  <a:schemeClr val="tx2"/>
                </a:solidFill>
              </a:rPr>
              <a:t>ultrasound</a:t>
            </a:r>
            <a:r>
              <a:rPr lang="fr-BE" altLang="en-US" sz="2400" dirty="0">
                <a:solidFill>
                  <a:schemeClr val="tx2"/>
                </a:solidFill>
              </a:rPr>
              <a:t> </a:t>
            </a:r>
            <a:r>
              <a:rPr lang="fr-BE" altLang="en-US" sz="2400" dirty="0" err="1">
                <a:solidFill>
                  <a:schemeClr val="tx2"/>
                </a:solidFill>
              </a:rPr>
              <a:t>transmitter</a:t>
            </a:r>
            <a:r>
              <a:rPr lang="fr-BE" altLang="en-US" sz="2400" dirty="0">
                <a:solidFill>
                  <a:schemeClr val="tx2"/>
                </a:solidFill>
              </a:rPr>
              <a:t> </a:t>
            </a:r>
            <a:r>
              <a:rPr lang="fr-BE" altLang="en-US" sz="2400" dirty="0" err="1">
                <a:solidFill>
                  <a:schemeClr val="tx2"/>
                </a:solidFill>
              </a:rPr>
              <a:t>is</a:t>
            </a:r>
            <a:r>
              <a:rPr lang="fr-BE" altLang="en-US" sz="2400" dirty="0">
                <a:solidFill>
                  <a:schemeClr val="tx2"/>
                </a:solidFill>
              </a:rPr>
              <a:t> </a:t>
            </a:r>
            <a:r>
              <a:rPr lang="fr-BE" altLang="en-US" sz="2400" dirty="0" err="1">
                <a:solidFill>
                  <a:schemeClr val="tx2"/>
                </a:solidFill>
              </a:rPr>
              <a:t>located</a:t>
            </a:r>
            <a:r>
              <a:rPr lang="fr-BE" altLang="en-US" sz="2400" dirty="0">
                <a:solidFill>
                  <a:schemeClr val="tx2"/>
                </a:solidFill>
              </a:rPr>
              <a:t> </a:t>
            </a:r>
            <a:r>
              <a:rPr lang="fr-BE" altLang="en-US" sz="2400" dirty="0" err="1">
                <a:solidFill>
                  <a:schemeClr val="tx2"/>
                </a:solidFill>
              </a:rPr>
              <a:t>inside</a:t>
            </a:r>
            <a:r>
              <a:rPr lang="fr-BE" altLang="en-US" sz="2400" dirty="0">
                <a:solidFill>
                  <a:schemeClr val="tx2"/>
                </a:solidFill>
              </a:rPr>
              <a:t> the area </a:t>
            </a:r>
            <a:r>
              <a:rPr lang="fr-BE" altLang="en-US" sz="2400" dirty="0" err="1">
                <a:solidFill>
                  <a:schemeClr val="tx2"/>
                </a:solidFill>
              </a:rPr>
              <a:t>who</a:t>
            </a:r>
            <a:r>
              <a:rPr lang="fr-BE" altLang="en-US" sz="2400" dirty="0">
                <a:solidFill>
                  <a:schemeClr val="tx2"/>
                </a:solidFill>
              </a:rPr>
              <a:t> </a:t>
            </a:r>
            <a:r>
              <a:rPr lang="fr-BE" altLang="en-US" sz="2400" dirty="0" err="1">
                <a:solidFill>
                  <a:schemeClr val="tx2"/>
                </a:solidFill>
              </a:rPr>
              <a:t>you</a:t>
            </a:r>
            <a:r>
              <a:rPr lang="fr-BE" altLang="en-US" sz="2400" dirty="0">
                <a:solidFill>
                  <a:schemeClr val="tx2"/>
                </a:solidFill>
              </a:rPr>
              <a:t> </a:t>
            </a:r>
            <a:r>
              <a:rPr lang="fr-BE" altLang="en-US" sz="2400" dirty="0" err="1">
                <a:solidFill>
                  <a:schemeClr val="tx2"/>
                </a:solidFill>
              </a:rPr>
              <a:t>will</a:t>
            </a:r>
            <a:r>
              <a:rPr lang="fr-BE" altLang="en-US" sz="2400" dirty="0">
                <a:solidFill>
                  <a:schemeClr val="tx2"/>
                </a:solidFill>
              </a:rPr>
              <a:t> </a:t>
            </a:r>
            <a:r>
              <a:rPr lang="fr-BE" altLang="en-US" sz="2400" dirty="0" err="1">
                <a:solidFill>
                  <a:schemeClr val="tx2"/>
                </a:solidFill>
              </a:rPr>
              <a:t>perform</a:t>
            </a:r>
            <a:r>
              <a:rPr lang="fr-BE" altLang="en-US" sz="2400" dirty="0">
                <a:solidFill>
                  <a:schemeClr val="tx2"/>
                </a:solidFill>
              </a:rPr>
              <a:t> the test. The </a:t>
            </a:r>
            <a:r>
              <a:rPr lang="fr-BE" altLang="en-US" sz="2400" dirty="0" err="1">
                <a:solidFill>
                  <a:schemeClr val="tx2"/>
                </a:solidFill>
              </a:rPr>
              <a:t>transmitter</a:t>
            </a:r>
            <a:r>
              <a:rPr lang="fr-BE" altLang="en-US" sz="2400" dirty="0">
                <a:solidFill>
                  <a:schemeClr val="tx2"/>
                </a:solidFill>
              </a:rPr>
              <a:t> </a:t>
            </a:r>
            <a:r>
              <a:rPr lang="fr-BE" altLang="en-US" sz="2400" dirty="0" err="1">
                <a:solidFill>
                  <a:schemeClr val="tx2"/>
                </a:solidFill>
              </a:rPr>
              <a:t>floods</a:t>
            </a:r>
            <a:r>
              <a:rPr lang="fr-BE" altLang="en-US" sz="2400" dirty="0">
                <a:solidFill>
                  <a:schemeClr val="tx2"/>
                </a:solidFill>
              </a:rPr>
              <a:t> the area of </a:t>
            </a:r>
            <a:r>
              <a:rPr lang="fr-BE" altLang="en-US" sz="2400" dirty="0" err="1">
                <a:solidFill>
                  <a:schemeClr val="tx2"/>
                </a:solidFill>
              </a:rPr>
              <a:t>ultrasound</a:t>
            </a:r>
            <a:r>
              <a:rPr lang="fr-BE" altLang="en-US" sz="2400" dirty="0">
                <a:solidFill>
                  <a:schemeClr val="tx2"/>
                </a:solidFill>
              </a:rPr>
              <a:t>. The </a:t>
            </a:r>
            <a:r>
              <a:rPr lang="fr-BE" altLang="en-US" sz="2400" dirty="0" err="1">
                <a:solidFill>
                  <a:schemeClr val="tx2"/>
                </a:solidFill>
              </a:rPr>
              <a:t>ultrasound</a:t>
            </a:r>
            <a:r>
              <a:rPr lang="fr-BE" altLang="en-US" sz="2400" dirty="0">
                <a:solidFill>
                  <a:schemeClr val="tx2"/>
                </a:solidFill>
              </a:rPr>
              <a:t> escapes by the </a:t>
            </a:r>
            <a:r>
              <a:rPr lang="fr-BE" altLang="en-US" sz="2400" dirty="0" err="1">
                <a:solidFill>
                  <a:schemeClr val="tx2"/>
                </a:solidFill>
              </a:rPr>
              <a:t>holes</a:t>
            </a:r>
            <a:r>
              <a:rPr lang="fr-BE" altLang="en-US" sz="2400" dirty="0">
                <a:solidFill>
                  <a:schemeClr val="tx2"/>
                </a:solidFill>
              </a:rPr>
              <a:t>, </a:t>
            </a:r>
            <a:r>
              <a:rPr lang="fr-BE" altLang="en-US" sz="2400" dirty="0" err="1">
                <a:solidFill>
                  <a:schemeClr val="tx2"/>
                </a:solidFill>
              </a:rPr>
              <a:t>defect</a:t>
            </a:r>
            <a:r>
              <a:rPr lang="fr-BE" altLang="en-US" sz="2400" dirty="0">
                <a:solidFill>
                  <a:schemeClr val="tx2"/>
                </a:solidFill>
              </a:rPr>
              <a:t> </a:t>
            </a:r>
            <a:r>
              <a:rPr lang="fr-BE" altLang="en-US" sz="2400" dirty="0" err="1">
                <a:solidFill>
                  <a:schemeClr val="tx2"/>
                </a:solidFill>
              </a:rPr>
              <a:t>seals</a:t>
            </a:r>
            <a:r>
              <a:rPr lang="fr-BE" altLang="en-US" sz="2400" dirty="0">
                <a:solidFill>
                  <a:schemeClr val="tx2"/>
                </a:solidFill>
              </a:rPr>
              <a:t> or cracks. </a:t>
            </a:r>
          </a:p>
          <a:p>
            <a:pPr marL="533400" indent="-533400">
              <a:buFontTx/>
              <a:buChar char="•"/>
            </a:pPr>
            <a:r>
              <a:rPr lang="fr-BE" altLang="en-US" sz="2400" dirty="0">
                <a:solidFill>
                  <a:schemeClr val="tx2"/>
                </a:solidFill>
              </a:rPr>
              <a:t>The </a:t>
            </a:r>
            <a:r>
              <a:rPr lang="fr-BE" altLang="en-US" sz="2400" dirty="0" err="1">
                <a:solidFill>
                  <a:schemeClr val="tx2"/>
                </a:solidFill>
              </a:rPr>
              <a:t>technician</a:t>
            </a:r>
            <a:r>
              <a:rPr lang="fr-BE" altLang="en-US" sz="2400" dirty="0">
                <a:solidFill>
                  <a:schemeClr val="tx2"/>
                </a:solidFill>
              </a:rPr>
              <a:t> </a:t>
            </a:r>
            <a:r>
              <a:rPr lang="fr-BE" altLang="en-US" sz="2400" dirty="0" err="1">
                <a:solidFill>
                  <a:schemeClr val="tx2"/>
                </a:solidFill>
              </a:rPr>
              <a:t>checks</a:t>
            </a:r>
            <a:r>
              <a:rPr lang="fr-BE" altLang="en-US" sz="2400" dirty="0">
                <a:solidFill>
                  <a:schemeClr val="tx2"/>
                </a:solidFill>
              </a:rPr>
              <a:t> </a:t>
            </a:r>
            <a:r>
              <a:rPr lang="fr-BE" altLang="en-US" sz="2400" dirty="0" err="1">
                <a:solidFill>
                  <a:schemeClr val="tx2"/>
                </a:solidFill>
              </a:rPr>
              <a:t>outside</a:t>
            </a:r>
            <a:r>
              <a:rPr lang="fr-BE" altLang="en-US" sz="2400" dirty="0">
                <a:solidFill>
                  <a:schemeClr val="tx2"/>
                </a:solidFill>
              </a:rPr>
              <a:t> of the area </a:t>
            </a:r>
            <a:r>
              <a:rPr lang="fr-BE" altLang="en-US" sz="2400" dirty="0" err="1">
                <a:solidFill>
                  <a:schemeClr val="tx2"/>
                </a:solidFill>
              </a:rPr>
              <a:t>using</a:t>
            </a:r>
            <a:r>
              <a:rPr lang="fr-BE" altLang="en-US" sz="2400" dirty="0">
                <a:solidFill>
                  <a:schemeClr val="tx2"/>
                </a:solidFill>
              </a:rPr>
              <a:t> SDT200 or SDT 270 </a:t>
            </a:r>
            <a:r>
              <a:rPr lang="fr-BE" altLang="en-US" sz="2400" dirty="0" err="1">
                <a:solidFill>
                  <a:schemeClr val="tx2"/>
                </a:solidFill>
              </a:rPr>
              <a:t>like</a:t>
            </a:r>
            <a:r>
              <a:rPr lang="fr-BE" altLang="en-US" sz="2400" dirty="0">
                <a:solidFill>
                  <a:schemeClr val="tx2"/>
                </a:solidFill>
              </a:rPr>
              <a:t> </a:t>
            </a:r>
            <a:r>
              <a:rPr lang="fr-BE" altLang="en-US" sz="2400" dirty="0" err="1">
                <a:solidFill>
                  <a:schemeClr val="tx2"/>
                </a:solidFill>
              </a:rPr>
              <a:t>ultrasonic</a:t>
            </a:r>
            <a:r>
              <a:rPr lang="fr-BE" altLang="en-US" sz="2400" dirty="0">
                <a:solidFill>
                  <a:schemeClr val="tx2"/>
                </a:solidFill>
              </a:rPr>
              <a:t> </a:t>
            </a:r>
            <a:r>
              <a:rPr lang="fr-BE" altLang="en-US" sz="2400" dirty="0" err="1">
                <a:solidFill>
                  <a:schemeClr val="tx2"/>
                </a:solidFill>
              </a:rPr>
              <a:t>receiver</a:t>
            </a:r>
            <a:r>
              <a:rPr lang="fr-BE" altLang="en-US" sz="2400" dirty="0">
                <a:solidFill>
                  <a:schemeClr val="tx2"/>
                </a:solidFill>
              </a:rPr>
              <a:t>, </a:t>
            </a:r>
            <a:r>
              <a:rPr lang="fr-BE" altLang="en-US" sz="2400" dirty="0" err="1">
                <a:solidFill>
                  <a:schemeClr val="tx2"/>
                </a:solidFill>
              </a:rPr>
              <a:t>who</a:t>
            </a:r>
            <a:r>
              <a:rPr lang="fr-BE" altLang="en-US" sz="2400" dirty="0">
                <a:solidFill>
                  <a:schemeClr val="tx2"/>
                </a:solidFill>
              </a:rPr>
              <a:t> </a:t>
            </a:r>
            <a:r>
              <a:rPr lang="fr-BE" altLang="en-US" sz="2400" dirty="0" err="1">
                <a:solidFill>
                  <a:schemeClr val="tx2"/>
                </a:solidFill>
              </a:rPr>
              <a:t>detect</a:t>
            </a:r>
            <a:r>
              <a:rPr lang="fr-BE" altLang="en-US" sz="2400" dirty="0">
                <a:solidFill>
                  <a:schemeClr val="tx2"/>
                </a:solidFill>
              </a:rPr>
              <a:t>, </a:t>
            </a:r>
            <a:r>
              <a:rPr lang="fr-BE" altLang="en-US" sz="2400" dirty="0" err="1">
                <a:solidFill>
                  <a:schemeClr val="tx2"/>
                </a:solidFill>
              </a:rPr>
              <a:t>localize</a:t>
            </a:r>
            <a:r>
              <a:rPr lang="fr-BE" altLang="en-US" sz="2400" dirty="0">
                <a:solidFill>
                  <a:schemeClr val="tx2"/>
                </a:solidFill>
              </a:rPr>
              <a:t> and </a:t>
            </a:r>
            <a:r>
              <a:rPr lang="fr-BE" altLang="en-US" sz="2400" dirty="0" err="1">
                <a:solidFill>
                  <a:schemeClr val="tx2"/>
                </a:solidFill>
              </a:rPr>
              <a:t>measure</a:t>
            </a:r>
            <a:r>
              <a:rPr lang="fr-BE" altLang="en-US" sz="2400" dirty="0">
                <a:solidFill>
                  <a:schemeClr val="tx2"/>
                </a:solidFill>
              </a:rPr>
              <a:t> the proportion of </a:t>
            </a:r>
            <a:r>
              <a:rPr lang="fr-BE" altLang="en-US" sz="2400" dirty="0" err="1">
                <a:solidFill>
                  <a:schemeClr val="tx2"/>
                </a:solidFill>
              </a:rPr>
              <a:t>ultrasound</a:t>
            </a:r>
            <a:r>
              <a:rPr lang="fr-BE" altLang="en-US" sz="2400" dirty="0">
                <a:solidFill>
                  <a:schemeClr val="tx2"/>
                </a:solidFill>
              </a:rPr>
              <a:t> </a:t>
            </a:r>
            <a:r>
              <a:rPr lang="fr-BE" altLang="en-US" sz="2400" dirty="0" err="1">
                <a:solidFill>
                  <a:schemeClr val="tx2"/>
                </a:solidFill>
              </a:rPr>
              <a:t>who</a:t>
            </a:r>
            <a:r>
              <a:rPr lang="fr-BE" altLang="en-US" sz="2400" dirty="0">
                <a:solidFill>
                  <a:schemeClr val="tx2"/>
                </a:solidFill>
              </a:rPr>
              <a:t> escape.</a:t>
            </a:r>
          </a:p>
        </p:txBody>
      </p:sp>
    </p:spTree>
    <p:extLst>
      <p:ext uri="{BB962C8B-B14F-4D97-AF65-F5344CB8AC3E}">
        <p14:creationId xmlns:p14="http://schemas.microsoft.com/office/powerpoint/2010/main" val="14617731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Thightness</a:t>
            </a:r>
            <a:r>
              <a:rPr lang="fr-BE" dirty="0"/>
              <a:t> control</a:t>
            </a:r>
          </a:p>
        </p:txBody>
      </p:sp>
      <p:sp>
        <p:nvSpPr>
          <p:cNvPr id="3" name="Slide Number Placeholder 2"/>
          <p:cNvSpPr>
            <a:spLocks noGrp="1"/>
          </p:cNvSpPr>
          <p:nvPr>
            <p:ph type="sldNum" sz="quarter" idx="10"/>
          </p:nvPr>
        </p:nvSpPr>
        <p:spPr/>
        <p:txBody>
          <a:bodyPr/>
          <a:lstStyle/>
          <a:p>
            <a:fld id="{1ED689DE-93AF-412C-BCCB-04934BF551E6}" type="slidenum">
              <a:rPr lang="fr-BE" smtClean="0"/>
              <a:t>65</a:t>
            </a:fld>
            <a:endParaRPr lang="fr-BE"/>
          </a:p>
        </p:txBody>
      </p:sp>
      <p:sp>
        <p:nvSpPr>
          <p:cNvPr id="41" name="Rectangle 3"/>
          <p:cNvSpPr txBox="1">
            <a:spLocks noChangeArrowheads="1"/>
          </p:cNvSpPr>
          <p:nvPr/>
        </p:nvSpPr>
        <p:spPr>
          <a:xfrm>
            <a:off x="298658" y="1124744"/>
            <a:ext cx="8928968"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fr-BE" altLang="en-US" sz="2400" dirty="0" err="1">
                <a:solidFill>
                  <a:schemeClr val="tx2"/>
                </a:solidFill>
              </a:rPr>
              <a:t>Sectors</a:t>
            </a:r>
            <a:r>
              <a:rPr lang="fr-BE" altLang="en-US" sz="2400" dirty="0">
                <a:solidFill>
                  <a:schemeClr val="tx2"/>
                </a:solidFill>
              </a:rPr>
              <a:t>:</a:t>
            </a:r>
          </a:p>
          <a:p>
            <a:pPr marL="1276350" lvl="1" indent="-533400">
              <a:buFontTx/>
              <a:buChar char="•"/>
            </a:pPr>
            <a:r>
              <a:rPr lang="fr-BE" altLang="en-US" sz="1800" dirty="0" err="1">
                <a:solidFill>
                  <a:schemeClr val="tx2"/>
                </a:solidFill>
              </a:rPr>
              <a:t>Industry</a:t>
            </a:r>
            <a:r>
              <a:rPr lang="fr-BE" altLang="en-US" sz="1800" dirty="0">
                <a:solidFill>
                  <a:schemeClr val="tx2"/>
                </a:solidFill>
              </a:rPr>
              <a:t> : white </a:t>
            </a:r>
            <a:r>
              <a:rPr lang="fr-BE" altLang="en-US" sz="1800" dirty="0" err="1">
                <a:solidFill>
                  <a:schemeClr val="tx2"/>
                </a:solidFill>
              </a:rPr>
              <a:t>rooms</a:t>
            </a:r>
            <a:r>
              <a:rPr lang="fr-BE" altLang="en-US" sz="1800" dirty="0">
                <a:solidFill>
                  <a:schemeClr val="tx2"/>
                </a:solidFill>
              </a:rPr>
              <a:t>, </a:t>
            </a:r>
            <a:r>
              <a:rPr lang="fr-BE" altLang="en-US" sz="1800" dirty="0" err="1">
                <a:solidFill>
                  <a:schemeClr val="tx2"/>
                </a:solidFill>
              </a:rPr>
              <a:t>refrigerated</a:t>
            </a:r>
            <a:r>
              <a:rPr lang="fr-BE" altLang="en-US" sz="1800" dirty="0">
                <a:solidFill>
                  <a:schemeClr val="tx2"/>
                </a:solidFill>
              </a:rPr>
              <a:t> </a:t>
            </a:r>
            <a:r>
              <a:rPr lang="fr-BE" altLang="en-US" sz="1800" dirty="0" err="1">
                <a:solidFill>
                  <a:schemeClr val="tx2"/>
                </a:solidFill>
              </a:rPr>
              <a:t>storage</a:t>
            </a:r>
            <a:r>
              <a:rPr lang="fr-BE" altLang="en-US" sz="1800" dirty="0">
                <a:solidFill>
                  <a:schemeClr val="tx2"/>
                </a:solidFill>
              </a:rPr>
              <a:t> </a:t>
            </a:r>
            <a:r>
              <a:rPr lang="fr-BE" altLang="en-US" sz="1800" dirty="0" err="1">
                <a:solidFill>
                  <a:schemeClr val="tx2"/>
                </a:solidFill>
              </a:rPr>
              <a:t>rooms</a:t>
            </a:r>
            <a:r>
              <a:rPr lang="fr-BE" altLang="en-US" sz="1800" dirty="0">
                <a:solidFill>
                  <a:schemeClr val="tx2"/>
                </a:solidFill>
              </a:rPr>
              <a:t>, boilers, composite tanks…..</a:t>
            </a:r>
          </a:p>
          <a:p>
            <a:pPr marL="1276350" lvl="1" indent="-533400">
              <a:buFontTx/>
              <a:buChar char="•"/>
            </a:pPr>
            <a:r>
              <a:rPr lang="fr-BE" altLang="en-US" sz="1800" dirty="0">
                <a:solidFill>
                  <a:schemeClr val="tx2"/>
                </a:solidFill>
              </a:rPr>
              <a:t>Marine : </a:t>
            </a:r>
            <a:r>
              <a:rPr lang="fr-BE" altLang="en-US" sz="1800" dirty="0" err="1">
                <a:solidFill>
                  <a:schemeClr val="tx2"/>
                </a:solidFill>
              </a:rPr>
              <a:t>hatchcover</a:t>
            </a:r>
            <a:r>
              <a:rPr lang="fr-BE" altLang="en-US" sz="1800" dirty="0">
                <a:solidFill>
                  <a:schemeClr val="tx2"/>
                </a:solidFill>
              </a:rPr>
              <a:t>, </a:t>
            </a:r>
            <a:r>
              <a:rPr lang="fr-BE" altLang="en-US" sz="1800" dirty="0" err="1">
                <a:solidFill>
                  <a:schemeClr val="tx2"/>
                </a:solidFill>
              </a:rPr>
              <a:t>weathertight</a:t>
            </a:r>
            <a:r>
              <a:rPr lang="fr-BE" altLang="en-US" sz="1800" dirty="0">
                <a:solidFill>
                  <a:schemeClr val="tx2"/>
                </a:solidFill>
              </a:rPr>
              <a:t> and water </a:t>
            </a:r>
            <a:r>
              <a:rPr lang="fr-BE" altLang="en-US" sz="1800" dirty="0" err="1">
                <a:solidFill>
                  <a:schemeClr val="tx2"/>
                </a:solidFill>
              </a:rPr>
              <a:t>tight</a:t>
            </a:r>
            <a:r>
              <a:rPr lang="fr-BE" altLang="en-US" sz="1800" dirty="0">
                <a:solidFill>
                  <a:schemeClr val="tx2"/>
                </a:solidFill>
              </a:rPr>
              <a:t> </a:t>
            </a:r>
            <a:r>
              <a:rPr lang="fr-BE" altLang="en-US" sz="1800" dirty="0" err="1">
                <a:solidFill>
                  <a:schemeClr val="tx2"/>
                </a:solidFill>
              </a:rPr>
              <a:t>door</a:t>
            </a:r>
            <a:r>
              <a:rPr lang="fr-BE" altLang="en-US" sz="1800" dirty="0">
                <a:solidFill>
                  <a:schemeClr val="tx2"/>
                </a:solidFill>
              </a:rPr>
              <a:t>, </a:t>
            </a:r>
            <a:r>
              <a:rPr lang="fr-BE" altLang="en-US" sz="1800" dirty="0" err="1">
                <a:solidFill>
                  <a:schemeClr val="tx2"/>
                </a:solidFill>
              </a:rPr>
              <a:t>wheelhouse</a:t>
            </a:r>
            <a:r>
              <a:rPr lang="fr-BE" altLang="en-US" sz="1800" dirty="0">
                <a:solidFill>
                  <a:schemeClr val="tx2"/>
                </a:solidFill>
              </a:rPr>
              <a:t>…</a:t>
            </a:r>
          </a:p>
          <a:p>
            <a:pPr marL="1276350" lvl="1" indent="-533400">
              <a:buFontTx/>
              <a:buChar char="•"/>
            </a:pPr>
            <a:r>
              <a:rPr lang="fr-BE" altLang="en-US" sz="1800" dirty="0">
                <a:solidFill>
                  <a:schemeClr val="tx2"/>
                </a:solidFill>
              </a:rPr>
              <a:t>Automotive : </a:t>
            </a:r>
            <a:r>
              <a:rPr lang="fr-BE" altLang="en-US" sz="1800" dirty="0" err="1">
                <a:solidFill>
                  <a:schemeClr val="tx2"/>
                </a:solidFill>
              </a:rPr>
              <a:t>acoustic</a:t>
            </a:r>
            <a:r>
              <a:rPr lang="fr-BE" altLang="en-US" sz="1800" dirty="0">
                <a:solidFill>
                  <a:schemeClr val="tx2"/>
                </a:solidFill>
              </a:rPr>
              <a:t> </a:t>
            </a:r>
            <a:r>
              <a:rPr lang="fr-BE" altLang="en-US" sz="1800" dirty="0" err="1">
                <a:solidFill>
                  <a:schemeClr val="tx2"/>
                </a:solidFill>
              </a:rPr>
              <a:t>transparency</a:t>
            </a:r>
            <a:r>
              <a:rPr lang="fr-BE" altLang="en-US" sz="1800" dirty="0">
                <a:solidFill>
                  <a:schemeClr val="tx2"/>
                </a:solidFill>
              </a:rPr>
              <a:t> of the cars.</a:t>
            </a:r>
          </a:p>
          <a:p>
            <a:pPr marL="1276350" lvl="1" indent="-533400">
              <a:buFontTx/>
              <a:buChar char="•"/>
            </a:pPr>
            <a:r>
              <a:rPr lang="fr-BE" altLang="en-US" sz="1800" dirty="0">
                <a:solidFill>
                  <a:schemeClr val="tx2"/>
                </a:solidFill>
              </a:rPr>
              <a:t>Transport : trucks, bus, trains, </a:t>
            </a:r>
            <a:r>
              <a:rPr lang="fr-BE" altLang="en-US" sz="1800" dirty="0" err="1">
                <a:solidFill>
                  <a:schemeClr val="tx2"/>
                </a:solidFill>
              </a:rPr>
              <a:t>airplanes</a:t>
            </a:r>
            <a:r>
              <a:rPr lang="fr-BE" altLang="en-US" sz="1800" dirty="0">
                <a:solidFill>
                  <a:schemeClr val="tx2"/>
                </a:solidFill>
              </a:rPr>
              <a:t>, </a:t>
            </a:r>
            <a:r>
              <a:rPr lang="fr-BE" altLang="en-US" sz="1800" dirty="0" err="1">
                <a:solidFill>
                  <a:schemeClr val="tx2"/>
                </a:solidFill>
              </a:rPr>
              <a:t>helicopters</a:t>
            </a:r>
            <a:r>
              <a:rPr lang="fr-BE" altLang="en-US" sz="1800" dirty="0">
                <a:solidFill>
                  <a:schemeClr val="tx2"/>
                </a:solidFill>
              </a:rPr>
              <a:t>.</a:t>
            </a:r>
          </a:p>
          <a:p>
            <a:pPr marL="1276350" lvl="1" indent="-533400">
              <a:buFontTx/>
              <a:buChar char="•"/>
            </a:pPr>
            <a:r>
              <a:rPr lang="fr-BE" altLang="en-US" sz="1800" dirty="0">
                <a:solidFill>
                  <a:schemeClr val="tx2"/>
                </a:solidFill>
              </a:rPr>
              <a:t>Construction : roofs, </a:t>
            </a:r>
            <a:r>
              <a:rPr lang="fr-BE" altLang="en-US" sz="1800" dirty="0" err="1">
                <a:solidFill>
                  <a:schemeClr val="tx2"/>
                </a:solidFill>
              </a:rPr>
              <a:t>door</a:t>
            </a:r>
            <a:r>
              <a:rPr lang="fr-BE" altLang="en-US" sz="1800" dirty="0">
                <a:solidFill>
                  <a:schemeClr val="tx2"/>
                </a:solidFill>
              </a:rPr>
              <a:t> and </a:t>
            </a:r>
            <a:r>
              <a:rPr lang="fr-BE" altLang="en-US" sz="1800" dirty="0" err="1">
                <a:solidFill>
                  <a:schemeClr val="tx2"/>
                </a:solidFill>
              </a:rPr>
              <a:t>windows</a:t>
            </a:r>
            <a:r>
              <a:rPr lang="fr-BE" altLang="en-US" sz="1800" dirty="0">
                <a:solidFill>
                  <a:schemeClr val="tx2"/>
                </a:solidFill>
              </a:rPr>
              <a:t>.</a:t>
            </a:r>
          </a:p>
          <a:p>
            <a:pPr marL="1276350" lvl="1" indent="-533400">
              <a:buFontTx/>
              <a:buChar char="•"/>
            </a:pPr>
            <a:r>
              <a:rPr lang="fr-BE" altLang="en-US" sz="1800" dirty="0" err="1">
                <a:solidFill>
                  <a:schemeClr val="tx2"/>
                </a:solidFill>
              </a:rPr>
              <a:t>Military</a:t>
            </a:r>
            <a:r>
              <a:rPr lang="fr-BE" altLang="en-US" sz="1800" dirty="0">
                <a:solidFill>
                  <a:schemeClr val="tx2"/>
                </a:solidFill>
              </a:rPr>
              <a:t> : </a:t>
            </a:r>
            <a:r>
              <a:rPr lang="fr-BE" altLang="en-US" sz="1800" dirty="0" err="1">
                <a:solidFill>
                  <a:schemeClr val="tx2"/>
                </a:solidFill>
              </a:rPr>
              <a:t>submarine</a:t>
            </a:r>
            <a:r>
              <a:rPr lang="fr-BE" altLang="en-US" sz="1800" dirty="0">
                <a:solidFill>
                  <a:schemeClr val="tx2"/>
                </a:solidFill>
              </a:rPr>
              <a:t>, </a:t>
            </a:r>
            <a:r>
              <a:rPr lang="fr-BE" altLang="en-US" sz="1800" dirty="0" err="1">
                <a:solidFill>
                  <a:schemeClr val="tx2"/>
                </a:solidFill>
              </a:rPr>
              <a:t>space</a:t>
            </a:r>
            <a:r>
              <a:rPr lang="fr-BE" altLang="en-US" sz="1800" dirty="0">
                <a:solidFill>
                  <a:schemeClr val="tx2"/>
                </a:solidFill>
              </a:rPr>
              <a:t> </a:t>
            </a:r>
            <a:r>
              <a:rPr lang="fr-BE" altLang="en-US" sz="1800" dirty="0" err="1">
                <a:solidFill>
                  <a:schemeClr val="tx2"/>
                </a:solidFill>
              </a:rPr>
              <a:t>vehicles</a:t>
            </a:r>
            <a:r>
              <a:rPr lang="fr-BE" altLang="en-US" sz="1800" dirty="0">
                <a:solidFill>
                  <a:schemeClr val="tx2"/>
                </a:solidFill>
              </a:rPr>
              <a:t>, </a:t>
            </a:r>
            <a:r>
              <a:rPr lang="fr-BE" altLang="en-US" sz="1800" dirty="0" err="1">
                <a:solidFill>
                  <a:schemeClr val="tx2"/>
                </a:solidFill>
              </a:rPr>
              <a:t>armored</a:t>
            </a:r>
            <a:r>
              <a:rPr lang="fr-BE" altLang="en-US" sz="1800" dirty="0">
                <a:solidFill>
                  <a:schemeClr val="tx2"/>
                </a:solidFill>
              </a:rPr>
              <a:t> </a:t>
            </a:r>
            <a:r>
              <a:rPr lang="fr-BE" altLang="en-US" sz="1800" dirty="0" err="1">
                <a:solidFill>
                  <a:schemeClr val="tx2"/>
                </a:solidFill>
              </a:rPr>
              <a:t>vehicles</a:t>
            </a:r>
            <a:r>
              <a:rPr lang="fr-BE" altLang="en-US" sz="1800" dirty="0">
                <a:solidFill>
                  <a:schemeClr val="tx2"/>
                </a:solidFill>
              </a:rPr>
              <a:t>, tank….</a:t>
            </a:r>
          </a:p>
          <a:p>
            <a:pPr marL="1276350" lvl="1" indent="-533400">
              <a:buFontTx/>
              <a:buChar char="•"/>
            </a:pPr>
            <a:r>
              <a:rPr lang="fr-BE" altLang="en-US" sz="1800" dirty="0" err="1">
                <a:solidFill>
                  <a:schemeClr val="tx2"/>
                </a:solidFill>
              </a:rPr>
              <a:t>Nuclear</a:t>
            </a:r>
            <a:r>
              <a:rPr lang="fr-BE" altLang="en-US" sz="1800" dirty="0">
                <a:solidFill>
                  <a:schemeClr val="tx2"/>
                </a:solidFill>
              </a:rPr>
              <a:t> – </a:t>
            </a:r>
            <a:r>
              <a:rPr lang="fr-BE" altLang="en-US" sz="1800" dirty="0" err="1">
                <a:solidFill>
                  <a:schemeClr val="tx2"/>
                </a:solidFill>
              </a:rPr>
              <a:t>intégrity</a:t>
            </a:r>
            <a:r>
              <a:rPr lang="fr-BE" altLang="en-US" sz="1800" dirty="0">
                <a:solidFill>
                  <a:schemeClr val="tx2"/>
                </a:solidFill>
              </a:rPr>
              <a:t> of the </a:t>
            </a:r>
            <a:r>
              <a:rPr lang="fr-BE" altLang="en-US" sz="1800" dirty="0" err="1">
                <a:solidFill>
                  <a:schemeClr val="tx2"/>
                </a:solidFill>
              </a:rPr>
              <a:t>wall</a:t>
            </a:r>
            <a:r>
              <a:rPr lang="fr-BE" altLang="en-US" sz="1800" dirty="0">
                <a:solidFill>
                  <a:schemeClr val="tx2"/>
                </a:solidFill>
              </a:rPr>
              <a:t> </a:t>
            </a:r>
            <a:r>
              <a:rPr lang="fr-BE" altLang="en-US" sz="1800" dirty="0" err="1">
                <a:solidFill>
                  <a:schemeClr val="tx2"/>
                </a:solidFill>
              </a:rPr>
              <a:t>between</a:t>
            </a:r>
            <a:r>
              <a:rPr lang="fr-BE" altLang="en-US" sz="1800" dirty="0">
                <a:solidFill>
                  <a:schemeClr val="tx2"/>
                </a:solidFill>
              </a:rPr>
              <a:t> the </a:t>
            </a:r>
            <a:r>
              <a:rPr lang="fr-BE" altLang="en-US" sz="1800" dirty="0" err="1">
                <a:solidFill>
                  <a:schemeClr val="tx2"/>
                </a:solidFill>
              </a:rPr>
              <a:t>reactor</a:t>
            </a:r>
            <a:r>
              <a:rPr lang="fr-BE" altLang="en-US" sz="1800" dirty="0">
                <a:solidFill>
                  <a:schemeClr val="tx2"/>
                </a:solidFill>
              </a:rPr>
              <a:t> and </a:t>
            </a:r>
            <a:r>
              <a:rPr lang="fr-BE" altLang="en-US" sz="1800" dirty="0" err="1">
                <a:solidFill>
                  <a:schemeClr val="tx2"/>
                </a:solidFill>
              </a:rPr>
              <a:t>outside</a:t>
            </a:r>
            <a:r>
              <a:rPr lang="fr-BE" altLang="en-US" sz="1800" dirty="0">
                <a:solidFill>
                  <a:schemeClr val="tx2"/>
                </a:solidFill>
              </a:rPr>
              <a:t>.</a:t>
            </a:r>
          </a:p>
        </p:txBody>
      </p:sp>
      <p:pic>
        <p:nvPicPr>
          <p:cNvPr id="42" name="Picture 41" descr="http://drace-algerie.com/images/prestation/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8054" y="4553183"/>
            <a:ext cx="1534676" cy="102311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http://french.epdmrubberseal.com/photo/epdmrubberseal/editor/20130109160637_340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6913" y="4509120"/>
            <a:ext cx="1317565" cy="10382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5971" y="5209878"/>
            <a:ext cx="1498427" cy="1119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44" descr="http://www.plasteau.com/images/img_gaeau/stockage_plastea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6310" y="5405133"/>
            <a:ext cx="2009776" cy="91916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6153" y="4568188"/>
            <a:ext cx="1455757"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6194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err="1"/>
              <a:t>Overview</a:t>
            </a:r>
            <a:r>
              <a:rPr lang="fr-BE" dirty="0"/>
              <a:t> of the applications</a:t>
            </a:r>
          </a:p>
        </p:txBody>
      </p:sp>
    </p:spTree>
    <p:extLst>
      <p:ext uri="{BB962C8B-B14F-4D97-AF65-F5344CB8AC3E}">
        <p14:creationId xmlns:p14="http://schemas.microsoft.com/office/powerpoint/2010/main" val="4244034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Applications</a:t>
            </a:r>
          </a:p>
        </p:txBody>
      </p:sp>
      <p:sp>
        <p:nvSpPr>
          <p:cNvPr id="3" name="Slide Number Placeholder 2"/>
          <p:cNvSpPr>
            <a:spLocks noGrp="1"/>
          </p:cNvSpPr>
          <p:nvPr>
            <p:ph type="sldNum" sz="quarter" idx="10"/>
          </p:nvPr>
        </p:nvSpPr>
        <p:spPr/>
        <p:txBody>
          <a:bodyPr/>
          <a:lstStyle/>
          <a:p>
            <a:fld id="{1ED689DE-93AF-412C-BCCB-04934BF551E6}" type="slidenum">
              <a:rPr lang="fr-BE" smtClean="0"/>
              <a:t>8</a:t>
            </a:fld>
            <a:endParaRPr lang="fr-BE"/>
          </a:p>
        </p:txBody>
      </p:sp>
      <p:graphicFrame>
        <p:nvGraphicFramePr>
          <p:cNvPr id="8" name="Diagram 7"/>
          <p:cNvGraphicFramePr/>
          <p:nvPr>
            <p:extLst>
              <p:ext uri="{D42A27DB-BD31-4B8C-83A1-F6EECF244321}">
                <p14:modId xmlns:p14="http://schemas.microsoft.com/office/powerpoint/2010/main" val="979268258"/>
              </p:ext>
            </p:extLst>
          </p:nvPr>
        </p:nvGraphicFramePr>
        <p:xfrm>
          <a:off x="1953344" y="1628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3434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Applications</a:t>
            </a:r>
          </a:p>
        </p:txBody>
      </p:sp>
      <p:sp>
        <p:nvSpPr>
          <p:cNvPr id="3" name="Slide Number Placeholder 2"/>
          <p:cNvSpPr>
            <a:spLocks noGrp="1"/>
          </p:cNvSpPr>
          <p:nvPr>
            <p:ph type="sldNum" sz="quarter" idx="10"/>
          </p:nvPr>
        </p:nvSpPr>
        <p:spPr/>
        <p:txBody>
          <a:bodyPr/>
          <a:lstStyle/>
          <a:p>
            <a:fld id="{1ED689DE-93AF-412C-BCCB-04934BF551E6}" type="slidenum">
              <a:rPr lang="fr-BE" smtClean="0"/>
              <a:t>9</a:t>
            </a:fld>
            <a:endParaRPr lang="fr-BE"/>
          </a:p>
        </p:txBody>
      </p:sp>
      <p:graphicFrame>
        <p:nvGraphicFramePr>
          <p:cNvPr id="17" name="Diagram 16"/>
          <p:cNvGraphicFramePr/>
          <p:nvPr>
            <p:extLst>
              <p:ext uri="{D42A27DB-BD31-4B8C-83A1-F6EECF244321}">
                <p14:modId xmlns:p14="http://schemas.microsoft.com/office/powerpoint/2010/main" val="3499377032"/>
              </p:ext>
            </p:extLst>
          </p:nvPr>
        </p:nvGraphicFramePr>
        <p:xfrm>
          <a:off x="4520953" y="2763470"/>
          <a:ext cx="5112567" cy="2249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8" name="Group 17"/>
          <p:cNvGrpSpPr/>
          <p:nvPr/>
        </p:nvGrpSpPr>
        <p:grpSpPr>
          <a:xfrm>
            <a:off x="686213" y="2765658"/>
            <a:ext cx="3834740" cy="704476"/>
            <a:chOff x="846072" y="100236"/>
            <a:chExt cx="4319991" cy="504002"/>
          </a:xfrm>
          <a:solidFill>
            <a:srgbClr val="E98A43"/>
          </a:solidFill>
        </p:grpSpPr>
        <p:sp>
          <p:nvSpPr>
            <p:cNvPr id="19" name="Rounded Rectangle 18"/>
            <p:cNvSpPr/>
            <p:nvPr/>
          </p:nvSpPr>
          <p:spPr>
            <a:xfrm>
              <a:off x="846072" y="100236"/>
              <a:ext cx="4319991" cy="50400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ounded Rectangle 4"/>
            <p:cNvSpPr/>
            <p:nvPr/>
          </p:nvSpPr>
          <p:spPr>
            <a:xfrm>
              <a:off x="1805413" y="100236"/>
              <a:ext cx="3360649" cy="504002"/>
            </a:xfrm>
            <a:prstGeom prst="rect">
              <a:avLst/>
            </a:prstGeom>
            <a:solidFill>
              <a:schemeClr val="bg2">
                <a:lumMod val="50000"/>
              </a:schemeClr>
            </a:solidFill>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solidFill>
                    <a:srgbClr val="FFC000"/>
                  </a:solidFill>
                </a:rPr>
                <a:t>Air compressed</a:t>
              </a:r>
            </a:p>
            <a:p>
              <a:pPr lvl="0" algn="l" defTabSz="1022350">
                <a:lnSpc>
                  <a:spcPct val="90000"/>
                </a:lnSpc>
                <a:spcBef>
                  <a:spcPct val="0"/>
                </a:spcBef>
                <a:spcAft>
                  <a:spcPct val="35000"/>
                </a:spcAft>
              </a:pPr>
              <a:r>
                <a:rPr lang="en-US" sz="2300" kern="1200" dirty="0" err="1">
                  <a:solidFill>
                    <a:srgbClr val="FFC000"/>
                  </a:solidFill>
                </a:rPr>
                <a:t>vaccum</a:t>
              </a:r>
              <a:r>
                <a:rPr lang="en-US" sz="2300" kern="1200" dirty="0">
                  <a:solidFill>
                    <a:srgbClr val="FFC000"/>
                  </a:solidFill>
                </a:rPr>
                <a:t>/gas</a:t>
              </a:r>
            </a:p>
          </p:txBody>
        </p:sp>
      </p:grpSp>
      <p:sp>
        <p:nvSpPr>
          <p:cNvPr id="21" name="Rounded Rectangle 20"/>
          <p:cNvSpPr/>
          <p:nvPr/>
        </p:nvSpPr>
        <p:spPr>
          <a:xfrm>
            <a:off x="416496" y="2765658"/>
            <a:ext cx="1080003" cy="704476"/>
          </a:xfrm>
          <a:prstGeom prst="roundRect">
            <a:avLst>
              <a:gd name="adj" fmla="val 10000"/>
            </a:avLst>
          </a:prstGeom>
          <a:blipFill>
            <a:blip r:embed="rId7" cstate="print">
              <a:extLst>
                <a:ext uri="{28A0092B-C50C-407E-A947-70E740481C1C}">
                  <a14:useLocalDpi xmlns:a14="http://schemas.microsoft.com/office/drawing/2010/main" val="0"/>
                </a:ext>
              </a:extLst>
            </a:blip>
            <a:srcRect/>
            <a:stretch>
              <a:fillRect t="-22000" b="-2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2" name="Group 21"/>
          <p:cNvGrpSpPr/>
          <p:nvPr/>
        </p:nvGrpSpPr>
        <p:grpSpPr>
          <a:xfrm>
            <a:off x="655915" y="3645024"/>
            <a:ext cx="3865038" cy="660193"/>
            <a:chOff x="815774" y="939253"/>
            <a:chExt cx="4319991" cy="504002"/>
          </a:xfrm>
          <a:solidFill>
            <a:srgbClr val="E98A43"/>
          </a:solidFill>
        </p:grpSpPr>
        <p:sp>
          <p:nvSpPr>
            <p:cNvPr id="23" name="Rounded Rectangle 22"/>
            <p:cNvSpPr/>
            <p:nvPr/>
          </p:nvSpPr>
          <p:spPr>
            <a:xfrm>
              <a:off x="815774" y="939253"/>
              <a:ext cx="4319991" cy="50400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ounded Rectangle 7"/>
            <p:cNvSpPr/>
            <p:nvPr/>
          </p:nvSpPr>
          <p:spPr>
            <a:xfrm>
              <a:off x="1775116" y="939253"/>
              <a:ext cx="3360649" cy="504002"/>
            </a:xfrm>
            <a:prstGeom prst="rect">
              <a:avLst/>
            </a:prstGeom>
            <a:solidFill>
              <a:schemeClr val="bg2">
                <a:lumMod val="50000"/>
              </a:schemeClr>
            </a:solidFill>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dirty="0">
                  <a:solidFill>
                    <a:srgbClr val="FFC000"/>
                  </a:solidFill>
                </a:rPr>
                <a:t>Steam traps/valves</a:t>
              </a:r>
              <a:endParaRPr lang="en-US" sz="2300" kern="1200" dirty="0">
                <a:solidFill>
                  <a:srgbClr val="FFC000"/>
                </a:solidFill>
              </a:endParaRPr>
            </a:p>
          </p:txBody>
        </p:sp>
      </p:grpSp>
      <p:sp>
        <p:nvSpPr>
          <p:cNvPr id="25" name="Rounded Rectangle 24"/>
          <p:cNvSpPr/>
          <p:nvPr/>
        </p:nvSpPr>
        <p:spPr>
          <a:xfrm>
            <a:off x="416496" y="3604674"/>
            <a:ext cx="1080003" cy="704476"/>
          </a:xfrm>
          <a:prstGeom prst="roundRect">
            <a:avLst>
              <a:gd name="adj" fmla="val 10000"/>
            </a:avLst>
          </a:prstGeom>
          <a:blipFill>
            <a:blip r:embed="rId8" cstate="print">
              <a:extLst>
                <a:ext uri="{28A0092B-C50C-407E-A947-70E740481C1C}">
                  <a14:useLocalDpi xmlns:a14="http://schemas.microsoft.com/office/drawing/2010/main" val="0"/>
                </a:ext>
              </a:extLst>
            </a:blip>
            <a:srcRect/>
            <a:stretch>
              <a:fillRect t="-12000" b="-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6" name="Rectangle 25"/>
          <p:cNvSpPr/>
          <p:nvPr/>
        </p:nvSpPr>
        <p:spPr>
          <a:xfrm>
            <a:off x="992560" y="1844824"/>
            <a:ext cx="3080459" cy="461665"/>
          </a:xfrm>
          <a:prstGeom prst="rect">
            <a:avLst/>
          </a:prstGeom>
        </p:spPr>
        <p:txBody>
          <a:bodyPr wrap="none">
            <a:spAutoFit/>
          </a:bodyPr>
          <a:lstStyle/>
          <a:p>
            <a:r>
              <a:rPr lang="en-CA" sz="2400" b="1" dirty="0">
                <a:solidFill>
                  <a:schemeClr val="bg2">
                    <a:lumMod val="50000"/>
                  </a:schemeClr>
                </a:solidFill>
              </a:rPr>
              <a:t>Energy saving program</a:t>
            </a:r>
            <a:endParaRPr lang="fr-BE" sz="2400" dirty="0">
              <a:solidFill>
                <a:schemeClr val="bg2">
                  <a:lumMod val="50000"/>
                </a:schemeClr>
              </a:solidFill>
            </a:endParaRPr>
          </a:p>
        </p:txBody>
      </p:sp>
      <p:sp>
        <p:nvSpPr>
          <p:cNvPr id="27" name="Rectangle 26"/>
          <p:cNvSpPr/>
          <p:nvPr/>
        </p:nvSpPr>
        <p:spPr>
          <a:xfrm>
            <a:off x="4736976" y="1844824"/>
            <a:ext cx="3483518" cy="461665"/>
          </a:xfrm>
          <a:prstGeom prst="rect">
            <a:avLst/>
          </a:prstGeom>
        </p:spPr>
        <p:txBody>
          <a:bodyPr wrap="none">
            <a:spAutoFit/>
          </a:bodyPr>
          <a:lstStyle/>
          <a:p>
            <a:r>
              <a:rPr lang="en-CA" sz="2400" b="1" dirty="0">
                <a:solidFill>
                  <a:schemeClr val="bg2">
                    <a:lumMod val="50000"/>
                  </a:schemeClr>
                </a:solidFill>
              </a:rPr>
              <a:t>Maintenance applications</a:t>
            </a:r>
            <a:endParaRPr lang="fr-BE" sz="2400" dirty="0">
              <a:solidFill>
                <a:schemeClr val="bg2">
                  <a:lumMod val="50000"/>
                </a:schemeClr>
              </a:solidFill>
            </a:endParaRPr>
          </a:p>
        </p:txBody>
      </p:sp>
      <p:sp>
        <p:nvSpPr>
          <p:cNvPr id="28" name="Rectangle 27"/>
          <p:cNvSpPr/>
          <p:nvPr/>
        </p:nvSpPr>
        <p:spPr>
          <a:xfrm>
            <a:off x="632520" y="5291916"/>
            <a:ext cx="2747675" cy="369332"/>
          </a:xfrm>
          <a:prstGeom prst="rect">
            <a:avLst/>
          </a:prstGeom>
        </p:spPr>
        <p:txBody>
          <a:bodyPr wrap="none">
            <a:spAutoFit/>
          </a:bodyPr>
          <a:lstStyle/>
          <a:p>
            <a:pPr marL="342900" indent="-342900">
              <a:buFont typeface="Wingdings" panose="05000000000000000000" pitchFamily="2" charset="2"/>
              <a:buChar char="ü"/>
            </a:pPr>
            <a:r>
              <a:rPr lang="en-CA" b="1" dirty="0">
                <a:solidFill>
                  <a:srgbClr val="00B050"/>
                </a:solidFill>
              </a:rPr>
              <a:t>Reduce the energy cost</a:t>
            </a:r>
            <a:endParaRPr lang="fr-BE" dirty="0">
              <a:solidFill>
                <a:srgbClr val="00B050"/>
              </a:solidFill>
            </a:endParaRPr>
          </a:p>
        </p:txBody>
      </p:sp>
      <p:sp>
        <p:nvSpPr>
          <p:cNvPr id="29" name="Rectangle 28"/>
          <p:cNvSpPr/>
          <p:nvPr/>
        </p:nvSpPr>
        <p:spPr>
          <a:xfrm>
            <a:off x="4880992" y="5301208"/>
            <a:ext cx="5014130" cy="646331"/>
          </a:xfrm>
          <a:prstGeom prst="rect">
            <a:avLst/>
          </a:prstGeom>
        </p:spPr>
        <p:txBody>
          <a:bodyPr wrap="none">
            <a:spAutoFit/>
          </a:bodyPr>
          <a:lstStyle/>
          <a:p>
            <a:pPr marL="342900" indent="-342900">
              <a:buFont typeface="Wingdings" panose="05000000000000000000" pitchFamily="2" charset="2"/>
              <a:buChar char="ü"/>
            </a:pPr>
            <a:r>
              <a:rPr lang="en-CA" b="1" dirty="0">
                <a:solidFill>
                  <a:schemeClr val="bg2">
                    <a:lumMod val="50000"/>
                  </a:schemeClr>
                </a:solidFill>
              </a:rPr>
              <a:t>Increase the </a:t>
            </a:r>
            <a:r>
              <a:rPr lang="en-CA" b="1" dirty="0" err="1">
                <a:solidFill>
                  <a:schemeClr val="bg2">
                    <a:lumMod val="50000"/>
                  </a:schemeClr>
                </a:solidFill>
              </a:rPr>
              <a:t>avaibility</a:t>
            </a:r>
            <a:r>
              <a:rPr lang="en-CA" b="1" dirty="0">
                <a:solidFill>
                  <a:schemeClr val="bg2">
                    <a:lumMod val="50000"/>
                  </a:schemeClr>
                </a:solidFill>
              </a:rPr>
              <a:t> of the rotating machines</a:t>
            </a:r>
          </a:p>
          <a:p>
            <a:r>
              <a:rPr lang="en-CA" b="1" dirty="0">
                <a:solidFill>
                  <a:schemeClr val="bg2">
                    <a:lumMod val="50000"/>
                  </a:schemeClr>
                </a:solidFill>
                <a:sym typeface="Wingdings" panose="05000000000000000000" pitchFamily="2" charset="2"/>
              </a:rPr>
              <a:t>        Preventive maintenance</a:t>
            </a:r>
            <a:endParaRPr lang="fr-BE" dirty="0">
              <a:solidFill>
                <a:schemeClr val="bg2">
                  <a:lumMod val="50000"/>
                </a:schemeClr>
              </a:solidFill>
            </a:endParaRPr>
          </a:p>
        </p:txBody>
      </p:sp>
    </p:spTree>
    <p:extLst>
      <p:ext uri="{BB962C8B-B14F-4D97-AF65-F5344CB8AC3E}">
        <p14:creationId xmlns:p14="http://schemas.microsoft.com/office/powerpoint/2010/main" val="5869153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6"/>
</p:tagLst>
</file>

<file path=ppt/tags/tag11.xml><?xml version="1.0" encoding="utf-8"?>
<p:tagLst xmlns:a="http://schemas.openxmlformats.org/drawingml/2006/main" xmlns:r="http://schemas.openxmlformats.org/officeDocument/2006/relationships" xmlns:p="http://schemas.openxmlformats.org/presentationml/2006/main">
  <p:tag name="NUM" val="7"/>
</p:tagLst>
</file>

<file path=ppt/tags/tag12.xml><?xml version="1.0" encoding="utf-8"?>
<p:tagLst xmlns:a="http://schemas.openxmlformats.org/drawingml/2006/main" xmlns:r="http://schemas.openxmlformats.org/officeDocument/2006/relationships" xmlns:p="http://schemas.openxmlformats.org/presentationml/2006/main">
  <p:tag name="NUM" val="8"/>
</p:tagLst>
</file>

<file path=ppt/tags/tag13.xml><?xml version="1.0" encoding="utf-8"?>
<p:tagLst xmlns:a="http://schemas.openxmlformats.org/drawingml/2006/main" xmlns:r="http://schemas.openxmlformats.org/officeDocument/2006/relationships" xmlns:p="http://schemas.openxmlformats.org/presentationml/2006/main">
  <p:tag name="NUM" val="9"/>
</p:tagLst>
</file>

<file path=ppt/tags/tag14.xml><?xml version="1.0" encoding="utf-8"?>
<p:tagLst xmlns:a="http://schemas.openxmlformats.org/drawingml/2006/main" xmlns:r="http://schemas.openxmlformats.org/officeDocument/2006/relationships" xmlns:p="http://schemas.openxmlformats.org/presentationml/2006/main">
  <p:tag name="NUM" val="10"/>
</p:tagLst>
</file>

<file path=ppt/tags/tag15.xml><?xml version="1.0" encoding="utf-8"?>
<p:tagLst xmlns:a="http://schemas.openxmlformats.org/drawingml/2006/main" xmlns:r="http://schemas.openxmlformats.org/officeDocument/2006/relationships" xmlns:p="http://schemas.openxmlformats.org/presentationml/2006/main">
  <p:tag name="NUM" val="11"/>
</p:tagLst>
</file>

<file path=ppt/tags/tag16.xml><?xml version="1.0" encoding="utf-8"?>
<p:tagLst xmlns:a="http://schemas.openxmlformats.org/drawingml/2006/main" xmlns:r="http://schemas.openxmlformats.org/officeDocument/2006/relationships" xmlns:p="http://schemas.openxmlformats.org/presentationml/2006/main">
  <p:tag name="NUM" val="12"/>
</p:tagLst>
</file>

<file path=ppt/tags/tag17.xml><?xml version="1.0" encoding="utf-8"?>
<p:tagLst xmlns:a="http://schemas.openxmlformats.org/drawingml/2006/main" xmlns:r="http://schemas.openxmlformats.org/officeDocument/2006/relationships" xmlns:p="http://schemas.openxmlformats.org/presentationml/2006/main">
  <p:tag name="NUM" val="13"/>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7"/>
</p:tagLst>
</file>

<file path=ppt/tags/tag26.xml><?xml version="1.0" encoding="utf-8"?>
<p:tagLst xmlns:a="http://schemas.openxmlformats.org/drawingml/2006/main" xmlns:r="http://schemas.openxmlformats.org/officeDocument/2006/relationships" xmlns:p="http://schemas.openxmlformats.org/presentationml/2006/main">
  <p:tag name="NUM" val="8"/>
</p:tagLst>
</file>

<file path=ppt/tags/tag27.xml><?xml version="1.0" encoding="utf-8"?>
<p:tagLst xmlns:a="http://schemas.openxmlformats.org/drawingml/2006/main" xmlns:r="http://schemas.openxmlformats.org/officeDocument/2006/relationships" xmlns:p="http://schemas.openxmlformats.org/presentationml/2006/main">
  <p:tag name="NUM" val="9"/>
</p:tagLst>
</file>

<file path=ppt/tags/tag28.xml><?xml version="1.0" encoding="utf-8"?>
<p:tagLst xmlns:a="http://schemas.openxmlformats.org/drawingml/2006/main" xmlns:r="http://schemas.openxmlformats.org/officeDocument/2006/relationships" xmlns:p="http://schemas.openxmlformats.org/presentationml/2006/main">
  <p:tag name="NUM" val="10"/>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SDT-A4">
  <a:themeElements>
    <a:clrScheme name="Custom 1">
      <a:dk1>
        <a:sysClr val="windowText" lastClr="000000"/>
      </a:dk1>
      <a:lt1>
        <a:sysClr val="window" lastClr="FFFFFF"/>
      </a:lt1>
      <a:dk2>
        <a:srgbClr val="003964"/>
      </a:dk2>
      <a:lt2>
        <a:srgbClr val="004B85"/>
      </a:lt2>
      <a:accent1>
        <a:srgbClr val="0063B0"/>
      </a:accent1>
      <a:accent2>
        <a:srgbClr val="E57725"/>
      </a:accent2>
      <a:accent3>
        <a:srgbClr val="FFD200"/>
      </a:accent3>
      <a:accent4>
        <a:srgbClr val="008BF6"/>
      </a:accent4>
      <a:accent5>
        <a:srgbClr val="002745"/>
      </a:accent5>
      <a:accent6>
        <a:srgbClr val="37AEE4"/>
      </a:accent6>
      <a:hlink>
        <a:srgbClr val="E57725"/>
      </a:hlink>
      <a:folHlink>
        <a:srgbClr val="FFD200"/>
      </a:folHlink>
    </a:clrScheme>
    <a:fontScheme name="SDT">
      <a:majorFont>
        <a:latin typeface="Myriad Pro"/>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B8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SDT-A4</Template>
  <TotalTime>802</TotalTime>
  <Words>1707</Words>
  <Application>Microsoft Office PowerPoint</Application>
  <PresentationFormat>A4 Paper (210x297 mm)</PresentationFormat>
  <Paragraphs>479</Paragraphs>
  <Slides>65</Slides>
  <Notes>0</Notes>
  <HiddenSlides>0</HiddenSlides>
  <MMClips>35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Calibri</vt:lpstr>
      <vt:lpstr>Myriad Pro</vt:lpstr>
      <vt:lpstr>Times New Roman</vt:lpstr>
      <vt:lpstr>Wingdings</vt:lpstr>
      <vt:lpstr>SDT-A4</vt:lpstr>
      <vt:lpstr>Preventive maintenance with ultrasound </vt:lpstr>
      <vt:lpstr>Theory of ultrasound</vt:lpstr>
      <vt:lpstr>Frequency range of sound</vt:lpstr>
      <vt:lpstr>Caracteristic of ultrasound</vt:lpstr>
      <vt:lpstr>Caracteristic of ultrasound</vt:lpstr>
      <vt:lpstr>Origins of ultrasound</vt:lpstr>
      <vt:lpstr>Overview of the applications</vt:lpstr>
      <vt:lpstr>Applications</vt:lpstr>
      <vt:lpstr>Applications</vt:lpstr>
      <vt:lpstr>Applications</vt:lpstr>
      <vt:lpstr>Energy saving program</vt:lpstr>
      <vt:lpstr>Air compressed</vt:lpstr>
      <vt:lpstr>Air compressed</vt:lpstr>
      <vt:lpstr>Air compressed</vt:lpstr>
      <vt:lpstr>Air compressed</vt:lpstr>
      <vt:lpstr>Air compressed</vt:lpstr>
      <vt:lpstr>Air compressed</vt:lpstr>
      <vt:lpstr>Air compressed</vt:lpstr>
      <vt:lpstr>Air compressed</vt:lpstr>
      <vt:lpstr>Air compressed</vt:lpstr>
      <vt:lpstr>Air compressed</vt:lpstr>
      <vt:lpstr>Air compressed</vt:lpstr>
      <vt:lpstr>Steam traps</vt:lpstr>
      <vt:lpstr>Steam traps</vt:lpstr>
      <vt:lpstr>Steam traps</vt:lpstr>
      <vt:lpstr>Steam traps</vt:lpstr>
      <vt:lpstr>Steam traps</vt:lpstr>
      <vt:lpstr>Steam traps</vt:lpstr>
      <vt:lpstr>Valves</vt:lpstr>
      <vt:lpstr>Valves: case strory</vt:lpstr>
      <vt:lpstr>Valves: case story</vt:lpstr>
      <vt:lpstr>Valves: case story</vt:lpstr>
      <vt:lpstr>Valves: case story</vt:lpstr>
      <vt:lpstr>Applications of rotating machines</vt:lpstr>
      <vt:lpstr>Rotating machines</vt:lpstr>
      <vt:lpstr>Optimization of the lubrication</vt:lpstr>
      <vt:lpstr>Optimization of the lubrication</vt:lpstr>
      <vt:lpstr>Optimization of the lubrication</vt:lpstr>
      <vt:lpstr>Optimization of the lubrication</vt:lpstr>
      <vt:lpstr>Optimization of the lubrication</vt:lpstr>
      <vt:lpstr>Optimization of the lubrication</vt:lpstr>
      <vt:lpstr>Optimization of the lubrication</vt:lpstr>
      <vt:lpstr>Optimization of the lubrication</vt:lpstr>
      <vt:lpstr>LUBExpert</vt:lpstr>
      <vt:lpstr>Optimization of the lubrication : LUBExpert</vt:lpstr>
      <vt:lpstr>Optimization of the lubrication: LUBExpert</vt:lpstr>
      <vt:lpstr>Bearings</vt:lpstr>
      <vt:lpstr>Bearings: listening</vt:lpstr>
      <vt:lpstr>Bearings: static measurement</vt:lpstr>
      <vt:lpstr>Bearings: static measurement</vt:lpstr>
      <vt:lpstr>Bearings: dynamic measurement</vt:lpstr>
      <vt:lpstr>Slow bearings</vt:lpstr>
      <vt:lpstr>Gears</vt:lpstr>
      <vt:lpstr>Gear: Case story </vt:lpstr>
      <vt:lpstr>Gear: case story </vt:lpstr>
      <vt:lpstr>Gear: case story </vt:lpstr>
      <vt:lpstr>Gear: case strory</vt:lpstr>
      <vt:lpstr>Pump cavitation: listening</vt:lpstr>
      <vt:lpstr>Pump cavitation: listening</vt:lpstr>
      <vt:lpstr>Applications  of Partial discharges localisation</vt:lpstr>
      <vt:lpstr>Electrical inspection </vt:lpstr>
      <vt:lpstr>3 kind of defects</vt:lpstr>
      <vt:lpstr>Thightness control</vt:lpstr>
      <vt:lpstr>Thightness control</vt:lpstr>
      <vt:lpstr>Thightness control</vt:lpstr>
    </vt:vector>
  </TitlesOfParts>
  <Company>SDT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Maintenance préventive  à l’aide des ultrasons</dc:title>
  <dc:creator>Benoît DEGRAEVE</dc:creator>
  <cp:lastModifiedBy>Frédéric BOURGOIS</cp:lastModifiedBy>
  <cp:revision>54</cp:revision>
  <dcterms:created xsi:type="dcterms:W3CDTF">2017-02-17T09:05:38Z</dcterms:created>
  <dcterms:modified xsi:type="dcterms:W3CDTF">2022-05-16T08:22:43Z</dcterms:modified>
</cp:coreProperties>
</file>