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5" r:id="rId2"/>
    <p:sldId id="266" r:id="rId3"/>
    <p:sldId id="267" r:id="rId4"/>
    <p:sldId id="268" r:id="rId5"/>
    <p:sldId id="271" r:id="rId6"/>
    <p:sldId id="272" r:id="rId7"/>
    <p:sldId id="386" r:id="rId8"/>
    <p:sldId id="356" r:id="rId9"/>
    <p:sldId id="368" r:id="rId10"/>
    <p:sldId id="358" r:id="rId11"/>
    <p:sldId id="359" r:id="rId12"/>
    <p:sldId id="369" r:id="rId13"/>
    <p:sldId id="370" r:id="rId14"/>
    <p:sldId id="371" r:id="rId15"/>
    <p:sldId id="372" r:id="rId16"/>
    <p:sldId id="373" r:id="rId17"/>
    <p:sldId id="387" r:id="rId18"/>
    <p:sldId id="388" r:id="rId19"/>
    <p:sldId id="354" r:id="rId20"/>
    <p:sldId id="297" r:id="rId21"/>
    <p:sldId id="298" r:id="rId22"/>
    <p:sldId id="300" r:id="rId23"/>
    <p:sldId id="382" r:id="rId24"/>
    <p:sldId id="383" r:id="rId25"/>
    <p:sldId id="348" r:id="rId26"/>
    <p:sldId id="350" r:id="rId27"/>
    <p:sldId id="352" r:id="rId28"/>
    <p:sldId id="364" r:id="rId29"/>
    <p:sldId id="365" r:id="rId30"/>
    <p:sldId id="374" r:id="rId31"/>
    <p:sldId id="366" r:id="rId32"/>
    <p:sldId id="367" r:id="rId33"/>
    <p:sldId id="351" r:id="rId34"/>
    <p:sldId id="377" r:id="rId35"/>
    <p:sldId id="379" r:id="rId36"/>
    <p:sldId id="380" r:id="rId37"/>
    <p:sldId id="381" r:id="rId38"/>
    <p:sldId id="319" r:id="rId39"/>
    <p:sldId id="320" r:id="rId40"/>
    <p:sldId id="341" r:id="rId41"/>
    <p:sldId id="342" r:id="rId42"/>
    <p:sldId id="389" r:id="rId43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25"/>
    <a:srgbClr val="003C5A"/>
    <a:srgbClr val="004B85"/>
    <a:srgbClr val="6BC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217" autoAdjust="0"/>
    <p:restoredTop sz="94673" autoAdjust="0"/>
  </p:normalViewPr>
  <p:slideViewPr>
    <p:cSldViewPr>
      <p:cViewPr varScale="1">
        <p:scale>
          <a:sx n="115" d="100"/>
          <a:sy n="115" d="100"/>
        </p:scale>
        <p:origin x="648" y="102"/>
      </p:cViewPr>
      <p:guideLst>
        <p:guide orient="horz" pos="2160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5A250-A1E5-4B25-9BFC-BB2620CA0DAD}" type="datetimeFigureOut">
              <a:rPr lang="fr-BE" smtClean="0"/>
              <a:t>16-05-22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5F09D-3155-4AA5-AB8A-0370E08CA1E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605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Every</a:t>
            </a:r>
            <a:r>
              <a:rPr lang="en-GB" baseline="0" dirty="0"/>
              <a:t> 3269 hours apply 32.7 grams of grease.</a:t>
            </a:r>
          </a:p>
          <a:p>
            <a:r>
              <a:rPr lang="en-GB" baseline="0" dirty="0"/>
              <a:t>See any problems with this?</a:t>
            </a:r>
          </a:p>
          <a:p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/>
              <a:t>3269 is an odd number and therefore cannot be an integer multiple of 24 – it is 136 days and 5 hours!</a:t>
            </a:r>
          </a:p>
          <a:p>
            <a:pPr marL="228600" indent="-228600">
              <a:buAutoNum type="arabicPeriod"/>
            </a:pPr>
            <a:r>
              <a:rPr lang="en-GB" baseline="0" dirty="0"/>
              <a:t>Could you deliver 32.7 grams of grease?</a:t>
            </a:r>
          </a:p>
          <a:p>
            <a:pPr marL="228600" indent="-228600">
              <a:buAutoNum type="arabicPeriod"/>
            </a:pPr>
            <a:r>
              <a:rPr lang="en-GB" baseline="0" dirty="0"/>
              <a:t>Do  you really believe that this OEM is that good????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12BB-60C8-425F-81E4-B7DD2447EC0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Every</a:t>
            </a:r>
            <a:r>
              <a:rPr lang="en-GB" baseline="0" dirty="0"/>
              <a:t> 3269 hours apply 32.7 grams of grease.</a:t>
            </a:r>
          </a:p>
          <a:p>
            <a:r>
              <a:rPr lang="en-GB" baseline="0" dirty="0"/>
              <a:t>See any problems with this?</a:t>
            </a:r>
          </a:p>
          <a:p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/>
              <a:t>3269 is an odd number and therefore cannot be an integer multiple of 24 – it is 136 days and 5 hours!</a:t>
            </a:r>
          </a:p>
          <a:p>
            <a:pPr marL="228600" indent="-228600">
              <a:buAutoNum type="arabicPeriod"/>
            </a:pPr>
            <a:r>
              <a:rPr lang="en-GB" baseline="0" dirty="0"/>
              <a:t>Could you deliver 32.7 grams of grease?</a:t>
            </a:r>
          </a:p>
          <a:p>
            <a:pPr marL="228600" indent="-228600">
              <a:buAutoNum type="arabicPeriod"/>
            </a:pPr>
            <a:r>
              <a:rPr lang="en-GB" baseline="0" dirty="0"/>
              <a:t>Do  you really believe that this OEM is that good????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12BB-60C8-425F-81E4-B7DD2447EC0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Every</a:t>
            </a:r>
            <a:r>
              <a:rPr lang="en-GB" baseline="0" dirty="0"/>
              <a:t> 3269 hours apply 32.7 grams of grease.</a:t>
            </a:r>
          </a:p>
          <a:p>
            <a:r>
              <a:rPr lang="en-GB" baseline="0" dirty="0"/>
              <a:t>See any problems with this?</a:t>
            </a:r>
          </a:p>
          <a:p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/>
              <a:t>3269 is an odd number and therefore cannot be an integer multiple of 24 – it is 136 days and 5 hours!</a:t>
            </a:r>
          </a:p>
          <a:p>
            <a:pPr marL="228600" indent="-228600">
              <a:buAutoNum type="arabicPeriod"/>
            </a:pPr>
            <a:r>
              <a:rPr lang="en-GB" baseline="0" dirty="0"/>
              <a:t>Could you deliver 32.7 grams of grease?</a:t>
            </a:r>
          </a:p>
          <a:p>
            <a:pPr marL="228600" indent="-228600">
              <a:buAutoNum type="arabicPeriod"/>
            </a:pPr>
            <a:r>
              <a:rPr lang="en-GB" baseline="0" dirty="0"/>
              <a:t>Do  you really believe that this OEM is that good????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12BB-60C8-425F-81E4-B7DD2447EC0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Every</a:t>
            </a:r>
            <a:r>
              <a:rPr lang="en-GB" baseline="0" dirty="0"/>
              <a:t> 3269 hours apply 32.7 grams of grease.</a:t>
            </a:r>
          </a:p>
          <a:p>
            <a:r>
              <a:rPr lang="en-GB" baseline="0" dirty="0"/>
              <a:t>See any problems with this?</a:t>
            </a:r>
          </a:p>
          <a:p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/>
              <a:t>3269 is an odd number and therefore cannot be an integer multiple of 24 – it is 136 days and 5 hours!</a:t>
            </a:r>
          </a:p>
          <a:p>
            <a:pPr marL="228600" indent="-228600">
              <a:buAutoNum type="arabicPeriod"/>
            </a:pPr>
            <a:r>
              <a:rPr lang="en-GB" baseline="0" dirty="0"/>
              <a:t>Could you deliver 32.7 grams of grease?</a:t>
            </a:r>
          </a:p>
          <a:p>
            <a:pPr marL="228600" indent="-228600">
              <a:buAutoNum type="arabicPeriod"/>
            </a:pPr>
            <a:r>
              <a:rPr lang="en-GB" baseline="0" dirty="0"/>
              <a:t>Do  you really believe that this OEM is that good????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12BB-60C8-425F-81E4-B7DD2447EC0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506506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402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7" y="424847"/>
            <a:ext cx="3671999" cy="915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550" y="2130428"/>
            <a:ext cx="8266501" cy="1442589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3645025"/>
            <a:ext cx="9057456" cy="45719"/>
            <a:chOff x="0" y="0"/>
            <a:chExt cx="7390765" cy="3556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0"/>
              <a:ext cx="1621155" cy="35560"/>
            </a:xfrm>
            <a:prstGeom prst="rect">
              <a:avLst/>
            </a:prstGeom>
            <a:solidFill>
              <a:srgbClr val="002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622425" y="0"/>
              <a:ext cx="2023110" cy="35560"/>
            </a:xfrm>
            <a:prstGeom prst="rect">
              <a:avLst/>
            </a:prstGeom>
            <a:solidFill>
              <a:srgbClr val="004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644900" y="0"/>
              <a:ext cx="1619885" cy="35560"/>
            </a:xfrm>
            <a:prstGeom prst="rect">
              <a:avLst/>
            </a:prstGeom>
            <a:solidFill>
              <a:srgbClr val="00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264150" y="0"/>
              <a:ext cx="1215390" cy="3556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480175" y="0"/>
              <a:ext cx="910590" cy="35560"/>
            </a:xfrm>
            <a:prstGeom prst="rect">
              <a:avLst/>
            </a:prstGeom>
            <a:solidFill>
              <a:srgbClr val="E57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BE" sz="1100">
                  <a:effectLst/>
                  <a:ea typeface="Times New Roman"/>
                  <a:cs typeface="Times New Roman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02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71727" y="980731"/>
            <a:ext cx="9362546" cy="5327997"/>
          </a:xfrm>
        </p:spPr>
        <p:txBody>
          <a:bodyPr/>
          <a:lstStyle>
            <a:lvl1pPr marL="268288" indent="-268288">
              <a:buClr>
                <a:srgbClr val="E57725"/>
              </a:buClr>
              <a:buFont typeface="Arial" panose="020B0604020202020204" pitchFamily="34" charset="0"/>
              <a:buChar char="•"/>
              <a:defRPr sz="2800">
                <a:solidFill>
                  <a:srgbClr val="004B85"/>
                </a:solidFill>
              </a:defRPr>
            </a:lvl1pPr>
            <a:lvl2pPr marL="719138" indent="-261938">
              <a:buClr>
                <a:srgbClr val="E57725"/>
              </a:buClr>
              <a:buSzPct val="150000"/>
              <a:buFont typeface="Calibri" panose="020F0502020204030204" pitchFamily="34" charset="0"/>
              <a:buChar char="-"/>
              <a:defRPr sz="2000">
                <a:solidFill>
                  <a:srgbClr val="004B85"/>
                </a:solidFill>
              </a:defRPr>
            </a:lvl2pPr>
            <a:lvl3pPr marL="1143000" indent="-228600">
              <a:buClr>
                <a:srgbClr val="E57725"/>
              </a:buClr>
              <a:buSzPct val="150000"/>
              <a:buFont typeface="Calibri" panose="020F0502020204030204" pitchFamily="34" charset="0"/>
              <a:buChar char="-"/>
              <a:defRPr sz="2000">
                <a:solidFill>
                  <a:srgbClr val="004B85"/>
                </a:solidFill>
              </a:defRPr>
            </a:lvl3pPr>
            <a:lvl4pPr marL="1600200" indent="-228600">
              <a:buClr>
                <a:srgbClr val="E57725"/>
              </a:buClr>
              <a:buSzPct val="150000"/>
              <a:buFont typeface="Calibri" panose="020F0502020204030204" pitchFamily="34" charset="0"/>
              <a:buChar char="-"/>
              <a:defRPr sz="2000">
                <a:solidFill>
                  <a:srgbClr val="004B85"/>
                </a:solidFill>
              </a:defRPr>
            </a:lvl4pPr>
            <a:lvl5pPr marL="2057400" indent="-228600">
              <a:buClr>
                <a:srgbClr val="E57725"/>
              </a:buClr>
              <a:buSzPct val="150000"/>
              <a:buFont typeface="Calibri" panose="020F0502020204030204" pitchFamily="34" charset="0"/>
              <a:buChar char="-"/>
              <a:defRPr sz="2000">
                <a:solidFill>
                  <a:srgbClr val="004B8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506506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070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/>
          <a:lstStyle/>
          <a:p>
            <a:fld id="{F1FA7AC5-6045-4418-8E60-F4878873447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0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147807" y="6357777"/>
            <a:ext cx="521978" cy="4818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9896083" cy="692696"/>
          </a:xfrm>
          <a:prstGeom prst="rect">
            <a:avLst/>
          </a:prstGeom>
        </p:spPr>
        <p:txBody>
          <a:bodyPr vert="horz" lIns="1800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124747"/>
            <a:ext cx="89154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-13502" y="652534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B0AF-E388-41FB-A1A1-CACD34201150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480" y="6309320"/>
            <a:ext cx="425752" cy="42575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692698"/>
            <a:ext cx="9906000" cy="45719"/>
            <a:chOff x="0" y="0"/>
            <a:chExt cx="7390765" cy="3556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0"/>
              <a:ext cx="1621155" cy="35560"/>
            </a:xfrm>
            <a:prstGeom prst="rect">
              <a:avLst/>
            </a:prstGeom>
            <a:solidFill>
              <a:srgbClr val="002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1622425" y="0"/>
              <a:ext cx="2023110" cy="35560"/>
            </a:xfrm>
            <a:prstGeom prst="rect">
              <a:avLst/>
            </a:prstGeom>
            <a:solidFill>
              <a:srgbClr val="004B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644900" y="0"/>
              <a:ext cx="1619885" cy="35560"/>
            </a:xfrm>
            <a:prstGeom prst="rect">
              <a:avLst/>
            </a:prstGeom>
            <a:solidFill>
              <a:srgbClr val="006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5264150" y="0"/>
              <a:ext cx="1215390" cy="3556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480175" y="0"/>
              <a:ext cx="910590" cy="35560"/>
            </a:xfrm>
            <a:prstGeom prst="rect">
              <a:avLst/>
            </a:prstGeom>
            <a:solidFill>
              <a:srgbClr val="E57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BE" sz="1100">
                  <a:effectLst/>
                  <a:ea typeface="Times New Roman"/>
                  <a:cs typeface="Times New Roman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77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4B85"/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E57725"/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3.wav"/><Relationship Id="rId7" Type="http://schemas.openxmlformats.org/officeDocument/2006/relationships/image" Target="../media/image33.e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2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6.png"/><Relationship Id="rId4" Type="http://schemas.openxmlformats.org/officeDocument/2006/relationships/audio" Target="../media/media3.wav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553" y="2130428"/>
            <a:ext cx="8242499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SDT </a:t>
            </a:r>
            <a:r>
              <a:rPr lang="en-US" b="1" dirty="0" err="1">
                <a:solidFill>
                  <a:schemeClr val="tx2"/>
                </a:solidFill>
              </a:rPr>
              <a:t>LUBExpert</a:t>
            </a:r>
            <a:endParaRPr lang="fr-B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/>
              <a:t>Lubrification</a:t>
            </a:r>
            <a:r>
              <a:rPr lang="en-US" dirty="0"/>
              <a:t>: A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320" y="1307903"/>
            <a:ext cx="6257900" cy="500141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Paradox  1</a:t>
            </a:r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rgbClr val="003C5A"/>
                </a:solidFill>
              </a:rPr>
              <a:t>	</a:t>
            </a:r>
            <a:r>
              <a:rPr lang="en-US" sz="2000" dirty="0">
                <a:solidFill>
                  <a:srgbClr val="003C5A"/>
                </a:solidFill>
              </a:rPr>
              <a:t>An important and unavoidable task but  in many    	cases done in an uncontrolled manner 	without any objective data showing the 	effectiveness of the action.	</a:t>
            </a:r>
            <a:endParaRPr lang="en-US" sz="1400" dirty="0"/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Paradox  2 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	</a:t>
            </a:r>
            <a:r>
              <a:rPr lang="en-US" sz="2000" dirty="0">
                <a:solidFill>
                  <a:srgbClr val="003C5A"/>
                </a:solidFill>
              </a:rPr>
              <a:t>Experts can detect a great number of problems 	related  to inappropriate lubrication but why is 	there so  little done to avoid these problems.</a:t>
            </a:r>
          </a:p>
          <a:p>
            <a:r>
              <a:rPr lang="en-US" sz="2000" dirty="0">
                <a:solidFill>
                  <a:srgbClr val="003C5A"/>
                </a:solidFill>
              </a:rPr>
              <a:t>	</a:t>
            </a:r>
          </a:p>
          <a:p>
            <a:r>
              <a:rPr lang="en-US" sz="2000" dirty="0">
                <a:solidFill>
                  <a:srgbClr val="003C5A"/>
                </a:solidFill>
              </a:rPr>
              <a:t>	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5" y="3858650"/>
            <a:ext cx="3059832" cy="13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eurolub.fr/wp-content/themes/athena/images/icon_lin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urolub.fr/wp-content/uploads/2015/04/ANALYSES-960x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2" y="1772818"/>
            <a:ext cx="3026384" cy="135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Greasing….. A simple task?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124747"/>
            <a:ext cx="9289032" cy="5400597"/>
          </a:xfrm>
        </p:spPr>
        <p:txBody>
          <a:bodyPr>
            <a:normAutofit fontScale="70000" lnSpcReduction="20000"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C5A"/>
                </a:solidFill>
              </a:rPr>
              <a:t>A grease gun, some grease, a predefined number of shots of grease and that’s all we need…..to kill a bearing!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3C5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C5A"/>
                </a:solidFill>
              </a:rPr>
              <a:t>Calendar based lubrication or </a:t>
            </a:r>
            <a:r>
              <a:rPr lang="en-US" sz="2800" dirty="0" err="1">
                <a:solidFill>
                  <a:srgbClr val="003C5A"/>
                </a:solidFill>
              </a:rPr>
              <a:t>autolube</a:t>
            </a:r>
            <a:r>
              <a:rPr lang="en-US" sz="2800" dirty="0">
                <a:solidFill>
                  <a:srgbClr val="003C5A"/>
                </a:solidFill>
              </a:rPr>
              <a:t>?</a:t>
            </a:r>
          </a:p>
          <a:p>
            <a:endParaRPr lang="en-US" sz="2800" b="1" dirty="0">
              <a:solidFill>
                <a:srgbClr val="003C5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C5A"/>
                </a:solidFill>
              </a:rPr>
              <a:t>The statistics show that current practice is far from perfect</a:t>
            </a:r>
            <a:endParaRPr lang="en-US" sz="2800" dirty="0">
              <a:solidFill>
                <a:srgbClr val="003C5A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003C5A"/>
                </a:solidFill>
              </a:rPr>
              <a:t>	10% of all bearings attain the lifespan they are engineered for.</a:t>
            </a:r>
          </a:p>
          <a:p>
            <a:pPr marL="457200" lvl="1" indent="0">
              <a:buNone/>
            </a:pPr>
            <a:endParaRPr lang="en-US" sz="2800" b="1" dirty="0">
              <a:solidFill>
                <a:srgbClr val="003C5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C5A"/>
                </a:solidFill>
              </a:rPr>
              <a:t>OEM’s know best…</a:t>
            </a:r>
            <a:r>
              <a:rPr lang="en-US" sz="2800" dirty="0">
                <a:solidFill>
                  <a:srgbClr val="003C5A"/>
                </a:solidFill>
              </a:rPr>
              <a:t>: </a:t>
            </a:r>
          </a:p>
          <a:p>
            <a:r>
              <a:rPr lang="en-US" sz="2500" dirty="0">
                <a:solidFill>
                  <a:srgbClr val="003C5A"/>
                </a:solidFill>
              </a:rPr>
              <a:t>	90 grams every 400 </a:t>
            </a:r>
            <a:r>
              <a:rPr lang="en-US" sz="2500" dirty="0" err="1">
                <a:solidFill>
                  <a:srgbClr val="003C5A"/>
                </a:solidFill>
              </a:rPr>
              <a:t>runnng</a:t>
            </a:r>
            <a:r>
              <a:rPr lang="en-US" sz="2500" dirty="0">
                <a:solidFill>
                  <a:srgbClr val="003C5A"/>
                </a:solidFill>
              </a:rPr>
              <a:t> hours for </a:t>
            </a:r>
            <a:r>
              <a:rPr lang="en-US" sz="2500" b="1" dirty="0">
                <a:solidFill>
                  <a:srgbClr val="003C5A"/>
                </a:solidFill>
              </a:rPr>
              <a:t>normal conditions </a:t>
            </a:r>
            <a:r>
              <a:rPr lang="en-US" sz="2500" dirty="0">
                <a:solidFill>
                  <a:srgbClr val="003C5A"/>
                </a:solidFill>
              </a:rPr>
              <a:t>.</a:t>
            </a:r>
            <a:br>
              <a:rPr lang="en-US" sz="2500" dirty="0">
                <a:solidFill>
                  <a:srgbClr val="003C5A"/>
                </a:solidFill>
              </a:rPr>
            </a:br>
            <a:endParaRPr lang="en-US" sz="2500" dirty="0">
              <a:solidFill>
                <a:srgbClr val="003C5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C5A"/>
                </a:solidFill>
              </a:rPr>
              <a:t>What are </a:t>
            </a:r>
            <a:r>
              <a:rPr lang="en-US" sz="2800" b="1" dirty="0">
                <a:solidFill>
                  <a:srgbClr val="003C5A"/>
                </a:solidFill>
              </a:rPr>
              <a:t>normal conditions</a:t>
            </a:r>
            <a:r>
              <a:rPr lang="en-US" sz="2800" dirty="0">
                <a:solidFill>
                  <a:srgbClr val="003C5A"/>
                </a:solidFill>
              </a:rPr>
              <a:t>? How do we measure normal?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3C5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C5A"/>
                </a:solidFill>
              </a:rPr>
              <a:t>Correction factors</a:t>
            </a:r>
            <a:r>
              <a:rPr lang="en-US" sz="2800" dirty="0">
                <a:solidFill>
                  <a:srgbClr val="003C5A"/>
                </a:solidFill>
              </a:rPr>
              <a:t>: </a:t>
            </a:r>
          </a:p>
          <a:p>
            <a:r>
              <a:rPr lang="en-US" sz="2800" dirty="0">
                <a:solidFill>
                  <a:srgbClr val="003C5A"/>
                </a:solidFill>
              </a:rPr>
              <a:t>	Load: High, Medium, Low, Very High? </a:t>
            </a:r>
          </a:p>
          <a:p>
            <a:r>
              <a:rPr lang="en-US" sz="2800" dirty="0">
                <a:solidFill>
                  <a:srgbClr val="003C5A"/>
                </a:solidFill>
              </a:rPr>
              <a:t>	Take your pick………and, good luck!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96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Calculating</a:t>
            </a:r>
            <a:r>
              <a:rPr lang="fr-BE" sz="2800" dirty="0"/>
              <a:t> the right </a:t>
            </a:r>
            <a:r>
              <a:rPr lang="fr-BE" sz="2800" dirty="0" err="1"/>
              <a:t>amount</a:t>
            </a:r>
            <a:r>
              <a:rPr lang="fr-BE" sz="2800" dirty="0"/>
              <a:t> and </a:t>
            </a:r>
            <a:r>
              <a:rPr lang="fr-BE" sz="2800" dirty="0" err="1"/>
              <a:t>interval</a:t>
            </a:r>
            <a:r>
              <a:rPr lang="fr-BE" sz="2800" dirty="0"/>
              <a:t> for </a:t>
            </a:r>
            <a:r>
              <a:rPr lang="fr-BE" sz="2800" dirty="0" err="1"/>
              <a:t>re-greasing</a:t>
            </a:r>
            <a:endParaRPr lang="fr-BE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12</a:t>
            </a:fld>
            <a:endParaRPr lang="fr-BE"/>
          </a:p>
        </p:txBody>
      </p:sp>
      <p:sp>
        <p:nvSpPr>
          <p:cNvPr id="4" name="TextBox 3"/>
          <p:cNvSpPr txBox="1"/>
          <p:nvPr/>
        </p:nvSpPr>
        <p:spPr>
          <a:xfrm>
            <a:off x="956557" y="1628800"/>
            <a:ext cx="79928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3C5A"/>
                </a:solidFill>
              </a:rPr>
              <a:t>Step1: </a:t>
            </a:r>
            <a:r>
              <a:rPr lang="fr-FR" sz="2400" b="1" dirty="0" err="1">
                <a:solidFill>
                  <a:srgbClr val="003C5A"/>
                </a:solidFill>
              </a:rPr>
              <a:t>Quantity</a:t>
            </a:r>
            <a:endParaRPr lang="fr-FR" sz="2400" b="1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Easy</a:t>
            </a:r>
            <a:endParaRPr lang="fr-FR" sz="2000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3C5A"/>
                </a:solidFill>
              </a:rPr>
              <a:t>G = </a:t>
            </a:r>
            <a:r>
              <a:rPr lang="fr-BE" sz="2000" b="1" dirty="0">
                <a:solidFill>
                  <a:srgbClr val="003C5A"/>
                </a:solidFill>
              </a:rPr>
              <a:t>0,005</a:t>
            </a:r>
            <a:r>
              <a:rPr lang="fr-BE" sz="2000" dirty="0">
                <a:solidFill>
                  <a:srgbClr val="003C5A"/>
                </a:solidFill>
              </a:rPr>
              <a:t>*D(</a:t>
            </a:r>
            <a:r>
              <a:rPr lang="fr-BE" sz="2000" dirty="0" err="1">
                <a:solidFill>
                  <a:srgbClr val="003C5A"/>
                </a:solidFill>
              </a:rPr>
              <a:t>outer</a:t>
            </a:r>
            <a:r>
              <a:rPr lang="fr-BE" sz="2000" dirty="0">
                <a:solidFill>
                  <a:srgbClr val="003C5A"/>
                </a:solidFill>
              </a:rPr>
              <a:t> </a:t>
            </a:r>
            <a:r>
              <a:rPr lang="fr-BE" sz="2000" dirty="0" err="1">
                <a:solidFill>
                  <a:srgbClr val="003C5A"/>
                </a:solidFill>
              </a:rPr>
              <a:t>diameter</a:t>
            </a:r>
            <a:r>
              <a:rPr lang="fr-BE" sz="2000" dirty="0">
                <a:solidFill>
                  <a:srgbClr val="003C5A"/>
                </a:solidFill>
              </a:rPr>
              <a:t>)*B(</a:t>
            </a:r>
            <a:r>
              <a:rPr lang="fr-BE" sz="2000" dirty="0" err="1">
                <a:solidFill>
                  <a:srgbClr val="003C5A"/>
                </a:solidFill>
              </a:rPr>
              <a:t>width</a:t>
            </a:r>
            <a:r>
              <a:rPr lang="fr-BE" sz="2000" dirty="0">
                <a:solidFill>
                  <a:srgbClr val="003C5A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3C5A"/>
                </a:solidFill>
              </a:rPr>
              <a:t>G = </a:t>
            </a:r>
            <a:r>
              <a:rPr lang="fr-BE" sz="2000" b="1" dirty="0">
                <a:solidFill>
                  <a:srgbClr val="003C5A"/>
                </a:solidFill>
              </a:rPr>
              <a:t>0,002</a:t>
            </a:r>
            <a:r>
              <a:rPr lang="fr-BE" sz="2000" dirty="0">
                <a:solidFill>
                  <a:srgbClr val="003C5A"/>
                </a:solidFill>
              </a:rPr>
              <a:t>*D(</a:t>
            </a:r>
            <a:r>
              <a:rPr lang="fr-BE" sz="2000" dirty="0" err="1">
                <a:solidFill>
                  <a:srgbClr val="003C5A"/>
                </a:solidFill>
              </a:rPr>
              <a:t>outer</a:t>
            </a:r>
            <a:r>
              <a:rPr lang="fr-BE" sz="2000" dirty="0">
                <a:solidFill>
                  <a:srgbClr val="003C5A"/>
                </a:solidFill>
              </a:rPr>
              <a:t> </a:t>
            </a:r>
            <a:r>
              <a:rPr lang="fr-BE" sz="2000" dirty="0" err="1">
                <a:solidFill>
                  <a:srgbClr val="003C5A"/>
                </a:solidFill>
              </a:rPr>
              <a:t>diameter</a:t>
            </a:r>
            <a:r>
              <a:rPr lang="fr-BE" sz="2000" dirty="0">
                <a:solidFill>
                  <a:srgbClr val="003C5A"/>
                </a:solidFill>
              </a:rPr>
              <a:t>)*B(</a:t>
            </a:r>
            <a:r>
              <a:rPr lang="fr-BE" sz="2000" dirty="0" err="1">
                <a:solidFill>
                  <a:srgbClr val="003C5A"/>
                </a:solidFill>
              </a:rPr>
              <a:t>width</a:t>
            </a:r>
            <a:r>
              <a:rPr lang="fr-BE" sz="2000" dirty="0">
                <a:solidFill>
                  <a:srgbClr val="003C5A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3C5A"/>
              </a:solidFill>
            </a:endParaRPr>
          </a:p>
          <a:p>
            <a:pPr lvl="1"/>
            <a:endParaRPr lang="fr-BE" sz="2000" dirty="0">
              <a:solidFill>
                <a:srgbClr val="003C5A"/>
              </a:solidFill>
            </a:endParaRPr>
          </a:p>
          <a:p>
            <a:pPr lvl="1"/>
            <a:r>
              <a:rPr lang="fr-BE" sz="2000" dirty="0">
                <a:solidFill>
                  <a:srgbClr val="003C5A"/>
                </a:solidFill>
              </a:rPr>
              <a:t>  </a:t>
            </a:r>
            <a:endParaRPr lang="fr-FR" sz="20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003C5A"/>
                </a:solidFill>
              </a:rPr>
              <a:t>Example</a:t>
            </a:r>
            <a:r>
              <a:rPr lang="fr-FR" sz="2400" b="1" dirty="0">
                <a:solidFill>
                  <a:srgbClr val="003C5A"/>
                </a:solidFill>
              </a:rPr>
              <a:t>: NU234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Inner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diameter</a:t>
            </a:r>
            <a:r>
              <a:rPr lang="fr-FR" sz="2000" dirty="0">
                <a:solidFill>
                  <a:srgbClr val="003C5A"/>
                </a:solidFill>
              </a:rPr>
              <a:t> = 170 mm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Outer </a:t>
            </a:r>
            <a:r>
              <a:rPr lang="fr-FR" sz="2000" dirty="0" err="1">
                <a:solidFill>
                  <a:srgbClr val="003C5A"/>
                </a:solidFill>
              </a:rPr>
              <a:t>diameter</a:t>
            </a:r>
            <a:r>
              <a:rPr lang="fr-FR" sz="2000" dirty="0">
                <a:solidFill>
                  <a:srgbClr val="003C5A"/>
                </a:solidFill>
              </a:rPr>
              <a:t> = 310 mm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Width</a:t>
            </a:r>
            <a:r>
              <a:rPr lang="fr-FR" sz="2000" dirty="0">
                <a:solidFill>
                  <a:srgbClr val="003C5A"/>
                </a:solidFill>
              </a:rPr>
              <a:t> = 52 mm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Quantity</a:t>
            </a:r>
            <a:r>
              <a:rPr lang="fr-FR" sz="2000" dirty="0">
                <a:solidFill>
                  <a:srgbClr val="003C5A"/>
                </a:solidFill>
              </a:rPr>
              <a:t> = 81 grams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05" y="4869160"/>
            <a:ext cx="1568527" cy="15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1017487"/>
            <a:ext cx="1773255" cy="1294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42" y="2960110"/>
            <a:ext cx="1181100" cy="13030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961112" y="1916832"/>
            <a:ext cx="1440160" cy="646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61112" y="2852936"/>
            <a:ext cx="1440160" cy="758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79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Calculating</a:t>
            </a:r>
            <a:r>
              <a:rPr lang="fr-BE" sz="2800" dirty="0"/>
              <a:t> the right </a:t>
            </a:r>
            <a:r>
              <a:rPr lang="fr-BE" sz="2800" dirty="0" err="1"/>
              <a:t>amount</a:t>
            </a:r>
            <a:r>
              <a:rPr lang="fr-BE" sz="2800" dirty="0"/>
              <a:t> and </a:t>
            </a:r>
            <a:r>
              <a:rPr lang="fr-BE" sz="2800" dirty="0" err="1"/>
              <a:t>interval</a:t>
            </a:r>
            <a:r>
              <a:rPr lang="fr-BE" sz="2800" dirty="0"/>
              <a:t> for </a:t>
            </a:r>
            <a:r>
              <a:rPr lang="fr-BE" sz="2800" dirty="0" err="1"/>
              <a:t>re-greasing</a:t>
            </a:r>
            <a:endParaRPr lang="fr-BE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13</a:t>
            </a:fld>
            <a:endParaRPr lang="fr-BE"/>
          </a:p>
        </p:txBody>
      </p:sp>
      <p:sp>
        <p:nvSpPr>
          <p:cNvPr id="4" name="TextBox 3"/>
          <p:cNvSpPr txBox="1"/>
          <p:nvPr/>
        </p:nvSpPr>
        <p:spPr>
          <a:xfrm>
            <a:off x="903179" y="1628802"/>
            <a:ext cx="79928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003C5A"/>
                </a:solidFill>
              </a:rPr>
              <a:t>Step</a:t>
            </a:r>
            <a:r>
              <a:rPr lang="fr-FR" sz="2400" b="1" dirty="0">
                <a:solidFill>
                  <a:srgbClr val="003C5A"/>
                </a:solidFill>
              </a:rPr>
              <a:t> 2: </a:t>
            </a:r>
            <a:r>
              <a:rPr lang="fr-FR" sz="2400" b="1" dirty="0" err="1">
                <a:solidFill>
                  <a:srgbClr val="003C5A"/>
                </a:solidFill>
              </a:rPr>
              <a:t>Theoretical</a:t>
            </a:r>
            <a:r>
              <a:rPr lang="fr-FR" sz="2400" b="1" dirty="0">
                <a:solidFill>
                  <a:srgbClr val="003C5A"/>
                </a:solidFill>
              </a:rPr>
              <a:t> </a:t>
            </a:r>
            <a:r>
              <a:rPr lang="fr-FR" sz="2400" b="1" dirty="0" err="1">
                <a:solidFill>
                  <a:srgbClr val="003C5A"/>
                </a:solidFill>
              </a:rPr>
              <a:t>interval</a:t>
            </a:r>
            <a:endParaRPr lang="fr-FR" sz="2400" b="1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Easy</a:t>
            </a:r>
            <a:r>
              <a:rPr lang="fr-FR" sz="2000" dirty="0">
                <a:solidFill>
                  <a:srgbClr val="003C5A"/>
                </a:solidFill>
              </a:rPr>
              <a:t> to </a:t>
            </a:r>
            <a:r>
              <a:rPr lang="fr-FR" sz="2000" dirty="0" err="1">
                <a:solidFill>
                  <a:srgbClr val="003C5A"/>
                </a:solidFill>
              </a:rPr>
              <a:t>determin</a:t>
            </a:r>
            <a:endParaRPr lang="fr-FR" sz="2000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Rotation speed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Bearing</a:t>
            </a:r>
            <a:r>
              <a:rPr lang="fr-FR" sz="2000" dirty="0">
                <a:solidFill>
                  <a:srgbClr val="003C5A"/>
                </a:solidFill>
              </a:rPr>
              <a:t> type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Grease</a:t>
            </a:r>
            <a:r>
              <a:rPr lang="fr-FR" sz="2000" dirty="0">
                <a:solidFill>
                  <a:srgbClr val="003C5A"/>
                </a:solidFill>
              </a:rPr>
              <a:t> type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Running </a:t>
            </a:r>
            <a:r>
              <a:rPr lang="fr-FR" sz="2000" dirty="0" err="1">
                <a:solidFill>
                  <a:srgbClr val="003C5A"/>
                </a:solidFill>
              </a:rPr>
              <a:t>hours</a:t>
            </a:r>
            <a:r>
              <a:rPr lang="fr-FR" sz="2000" dirty="0">
                <a:solidFill>
                  <a:srgbClr val="003C5A"/>
                </a:solidFill>
              </a:rPr>
              <a:t>/</a:t>
            </a:r>
            <a:r>
              <a:rPr lang="fr-FR" sz="2000" dirty="0" err="1">
                <a:solidFill>
                  <a:srgbClr val="003C5A"/>
                </a:solidFill>
              </a:rPr>
              <a:t>day</a:t>
            </a:r>
            <a:endParaRPr lang="fr-FR" sz="2000" dirty="0">
              <a:solidFill>
                <a:srgbClr val="003C5A"/>
              </a:solidFill>
            </a:endParaRPr>
          </a:p>
          <a:p>
            <a:endParaRPr lang="fr-FR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003C5A"/>
                </a:solidFill>
              </a:rPr>
              <a:t>Example</a:t>
            </a:r>
            <a:r>
              <a:rPr lang="fr-FR" sz="2400" b="1" dirty="0">
                <a:solidFill>
                  <a:srgbClr val="003C5A"/>
                </a:solidFill>
              </a:rPr>
              <a:t>: NU234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Normal </a:t>
            </a:r>
            <a:r>
              <a:rPr lang="fr-FR" sz="2000" dirty="0" err="1">
                <a:solidFill>
                  <a:srgbClr val="003C5A"/>
                </a:solidFill>
              </a:rPr>
              <a:t>grease</a:t>
            </a:r>
            <a:endParaRPr lang="fr-FR" sz="2000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1500 </a:t>
            </a:r>
            <a:r>
              <a:rPr lang="fr-FR" sz="2000" dirty="0" err="1">
                <a:solidFill>
                  <a:srgbClr val="003C5A"/>
                </a:solidFill>
              </a:rPr>
              <a:t>rpm</a:t>
            </a:r>
            <a:endParaRPr lang="fr-FR" sz="2000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24 h/j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Theoretical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interval</a:t>
            </a:r>
            <a:r>
              <a:rPr lang="fr-FR" sz="2000" dirty="0">
                <a:solidFill>
                  <a:srgbClr val="003C5A"/>
                </a:solidFill>
              </a:rPr>
              <a:t>= 500 </a:t>
            </a:r>
            <a:r>
              <a:rPr lang="fr-FR" sz="2000" dirty="0" err="1">
                <a:solidFill>
                  <a:srgbClr val="003C5A"/>
                </a:solidFill>
              </a:rPr>
              <a:t>hours</a:t>
            </a:r>
            <a:endParaRPr lang="fr-FR" sz="2000" dirty="0">
              <a:solidFill>
                <a:srgbClr val="003C5A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7" y="1792289"/>
            <a:ext cx="3322638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3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Calculating the right amount and interval for re-greasing</a:t>
            </a:r>
            <a:endParaRPr lang="fr-BE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14</a:t>
            </a:fld>
            <a:endParaRPr lang="fr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99" y="1916832"/>
            <a:ext cx="3322638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6536" y="1772816"/>
            <a:ext cx="79928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003C5A"/>
                </a:solidFill>
              </a:rPr>
              <a:t>Step</a:t>
            </a:r>
            <a:r>
              <a:rPr lang="fr-FR" sz="2400" b="1" dirty="0">
                <a:solidFill>
                  <a:srgbClr val="003C5A"/>
                </a:solidFill>
              </a:rPr>
              <a:t> 3: </a:t>
            </a:r>
            <a:r>
              <a:rPr lang="fr-FR" sz="2400" b="1" dirty="0" err="1">
                <a:solidFill>
                  <a:srgbClr val="003C5A"/>
                </a:solidFill>
              </a:rPr>
              <a:t>Corrected</a:t>
            </a:r>
            <a:r>
              <a:rPr lang="fr-FR" sz="2400" b="1" dirty="0">
                <a:solidFill>
                  <a:srgbClr val="003C5A"/>
                </a:solidFill>
              </a:rPr>
              <a:t> </a:t>
            </a:r>
            <a:r>
              <a:rPr lang="fr-FR" sz="2400" b="1" dirty="0" err="1">
                <a:solidFill>
                  <a:srgbClr val="003C5A"/>
                </a:solidFill>
              </a:rPr>
              <a:t>interval</a:t>
            </a:r>
            <a:endParaRPr lang="fr-FR" sz="2400" b="1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Easy</a:t>
            </a:r>
            <a:r>
              <a:rPr lang="fr-FR" sz="2000" dirty="0">
                <a:solidFill>
                  <a:srgbClr val="003C5A"/>
                </a:solidFill>
              </a:rPr>
              <a:t>?.....not </a:t>
            </a:r>
            <a:r>
              <a:rPr lang="fr-FR" sz="2000" dirty="0" err="1">
                <a:solidFill>
                  <a:srgbClr val="003C5A"/>
                </a:solidFill>
              </a:rPr>
              <a:t>realy</a:t>
            </a:r>
            <a:endParaRPr lang="fr-FR" sz="2000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Correction factor %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Environnemental conditions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Ambient </a:t>
            </a:r>
            <a:r>
              <a:rPr lang="fr-FR" sz="2000" dirty="0" err="1">
                <a:solidFill>
                  <a:srgbClr val="003C5A"/>
                </a:solidFill>
              </a:rPr>
              <a:t>temperature</a:t>
            </a:r>
            <a:r>
              <a:rPr lang="fr-FR" sz="2000" dirty="0">
                <a:solidFill>
                  <a:srgbClr val="003C5A"/>
                </a:solidFill>
              </a:rPr>
              <a:t>, pollution, </a:t>
            </a:r>
            <a:r>
              <a:rPr lang="fr-FR" sz="2000" dirty="0" err="1">
                <a:solidFill>
                  <a:srgbClr val="003C5A"/>
                </a:solidFill>
              </a:rPr>
              <a:t>humidity</a:t>
            </a:r>
            <a:endParaRPr lang="fr-FR" sz="2000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Operating 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Impacts, </a:t>
            </a:r>
            <a:r>
              <a:rPr lang="fr-FR" sz="2000" dirty="0" err="1">
                <a:solidFill>
                  <a:srgbClr val="003C5A"/>
                </a:solidFill>
              </a:rPr>
              <a:t>Load</a:t>
            </a:r>
            <a:r>
              <a:rPr lang="fr-FR" sz="2000" dirty="0">
                <a:solidFill>
                  <a:srgbClr val="003C5A"/>
                </a:solidFill>
              </a:rPr>
              <a:t>, </a:t>
            </a:r>
            <a:r>
              <a:rPr lang="fr-FR" sz="2000" dirty="0" err="1">
                <a:solidFill>
                  <a:srgbClr val="003C5A"/>
                </a:solidFill>
              </a:rPr>
              <a:t>bearing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temperature</a:t>
            </a:r>
            <a:endParaRPr lang="fr-FR" sz="2000" dirty="0">
              <a:solidFill>
                <a:srgbClr val="003C5A"/>
              </a:solidFill>
            </a:endParaRPr>
          </a:p>
          <a:p>
            <a:pPr lvl="1"/>
            <a:endParaRPr lang="fr-FR" sz="2000" dirty="0">
              <a:solidFill>
                <a:srgbClr val="003C5A"/>
              </a:solidFill>
            </a:endParaRPr>
          </a:p>
          <a:p>
            <a:pPr lvl="1"/>
            <a:r>
              <a:rPr lang="fr-FR" sz="2000" b="1" dirty="0">
                <a:solidFill>
                  <a:srgbClr val="003C5A"/>
                </a:solidFill>
              </a:rPr>
              <a:t>Influence of the correction? </a:t>
            </a:r>
          </a:p>
          <a:p>
            <a:pPr lvl="1"/>
            <a:endParaRPr lang="fr-FR" sz="2000" b="1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Negligible</a:t>
            </a:r>
            <a:r>
              <a:rPr lang="fr-FR" sz="2000" dirty="0">
                <a:solidFill>
                  <a:srgbClr val="003C5A"/>
                </a:solidFill>
              </a:rPr>
              <a:t>? </a:t>
            </a:r>
            <a:r>
              <a:rPr lang="fr-FR" sz="2000" dirty="0" err="1">
                <a:solidFill>
                  <a:srgbClr val="003C5A"/>
                </a:solidFill>
              </a:rPr>
              <a:t>little</a:t>
            </a:r>
            <a:r>
              <a:rPr lang="fr-FR" sz="2000" dirty="0">
                <a:solidFill>
                  <a:srgbClr val="003C5A"/>
                </a:solidFill>
              </a:rPr>
              <a:t>? Important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81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Calculating the right amount and interval for re-greasing</a:t>
            </a:r>
            <a:endParaRPr lang="fr-BE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15</a:t>
            </a:fld>
            <a:endParaRPr lang="fr-BE"/>
          </a:p>
        </p:txBody>
      </p:sp>
      <p:sp>
        <p:nvSpPr>
          <p:cNvPr id="4" name="TextBox 3"/>
          <p:cNvSpPr txBox="1"/>
          <p:nvPr/>
        </p:nvSpPr>
        <p:spPr>
          <a:xfrm>
            <a:off x="956557" y="1628801"/>
            <a:ext cx="84609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3C5A"/>
                </a:solidFill>
              </a:rPr>
              <a:t>Example1 : NU234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1500 </a:t>
            </a:r>
            <a:r>
              <a:rPr lang="fr-FR" sz="2000" dirty="0" err="1">
                <a:solidFill>
                  <a:srgbClr val="003C5A"/>
                </a:solidFill>
              </a:rPr>
              <a:t>rpm</a:t>
            </a:r>
            <a:r>
              <a:rPr lang="fr-FR" sz="2000" dirty="0">
                <a:solidFill>
                  <a:srgbClr val="003C5A"/>
                </a:solidFill>
              </a:rPr>
              <a:t> and 24 </a:t>
            </a:r>
            <a:r>
              <a:rPr lang="fr-FR" sz="2000" dirty="0" err="1">
                <a:solidFill>
                  <a:srgbClr val="003C5A"/>
                </a:solidFill>
              </a:rPr>
              <a:t>Hours</a:t>
            </a:r>
            <a:r>
              <a:rPr lang="fr-FR" sz="2000" dirty="0">
                <a:solidFill>
                  <a:srgbClr val="003C5A"/>
                </a:solidFill>
              </a:rPr>
              <a:t>/</a:t>
            </a:r>
            <a:r>
              <a:rPr lang="fr-FR" sz="2000" dirty="0" err="1">
                <a:solidFill>
                  <a:srgbClr val="003C5A"/>
                </a:solidFill>
              </a:rPr>
              <a:t>day</a:t>
            </a:r>
            <a:endParaRPr lang="fr-FR" sz="2000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load</a:t>
            </a:r>
            <a:r>
              <a:rPr lang="fr-FR" sz="2000" dirty="0">
                <a:solidFill>
                  <a:srgbClr val="003C5A"/>
                </a:solidFill>
              </a:rPr>
              <a:t>‘’normal’’, no impacts, Contamination/</a:t>
            </a:r>
            <a:r>
              <a:rPr lang="fr-FR" sz="2000" dirty="0" err="1">
                <a:solidFill>
                  <a:srgbClr val="003C5A"/>
                </a:solidFill>
              </a:rPr>
              <a:t>Humidity</a:t>
            </a:r>
            <a:r>
              <a:rPr lang="fr-FR" sz="2000" dirty="0">
                <a:solidFill>
                  <a:srgbClr val="003C5A"/>
                </a:solidFill>
              </a:rPr>
              <a:t> ‘’normal’’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F0000"/>
                </a:solidFill>
              </a:rPr>
              <a:t>Corrected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Interval</a:t>
            </a:r>
            <a:r>
              <a:rPr lang="fr-FR" sz="2000" dirty="0">
                <a:solidFill>
                  <a:srgbClr val="FF0000"/>
                </a:solidFill>
              </a:rPr>
              <a:t>= 500 </a:t>
            </a:r>
            <a:r>
              <a:rPr lang="fr-FR" sz="2000" dirty="0" err="1">
                <a:solidFill>
                  <a:srgbClr val="FF0000"/>
                </a:solidFill>
              </a:rPr>
              <a:t>hours</a:t>
            </a:r>
            <a:endParaRPr lang="fr-FR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003C5A"/>
                </a:solidFill>
              </a:rPr>
              <a:t>Example</a:t>
            </a:r>
            <a:r>
              <a:rPr lang="fr-FR" sz="2400" b="1" dirty="0">
                <a:solidFill>
                  <a:srgbClr val="003C5A"/>
                </a:solidFill>
              </a:rPr>
              <a:t> 2: NU234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1500 </a:t>
            </a:r>
            <a:r>
              <a:rPr lang="fr-FR" sz="2000" dirty="0" err="1">
                <a:solidFill>
                  <a:srgbClr val="003C5A"/>
                </a:solidFill>
              </a:rPr>
              <a:t>rpm</a:t>
            </a:r>
            <a:r>
              <a:rPr lang="fr-FR" sz="2000" dirty="0">
                <a:solidFill>
                  <a:srgbClr val="003C5A"/>
                </a:solidFill>
              </a:rPr>
              <a:t> and 24 </a:t>
            </a:r>
            <a:r>
              <a:rPr lang="fr-FR" sz="2000" dirty="0" err="1">
                <a:solidFill>
                  <a:srgbClr val="003C5A"/>
                </a:solidFill>
              </a:rPr>
              <a:t>Hours</a:t>
            </a:r>
            <a:r>
              <a:rPr lang="fr-FR" sz="2000" dirty="0">
                <a:solidFill>
                  <a:srgbClr val="003C5A"/>
                </a:solidFill>
              </a:rPr>
              <a:t>/</a:t>
            </a:r>
            <a:r>
              <a:rPr lang="fr-FR" sz="2000" dirty="0" err="1">
                <a:solidFill>
                  <a:srgbClr val="003C5A"/>
                </a:solidFill>
              </a:rPr>
              <a:t>day</a:t>
            </a:r>
            <a:endParaRPr lang="fr-FR" sz="2000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load</a:t>
            </a:r>
            <a:r>
              <a:rPr lang="fr-FR" sz="2000" dirty="0">
                <a:solidFill>
                  <a:srgbClr val="003C5A"/>
                </a:solidFill>
              </a:rPr>
              <a:t>‘’</a:t>
            </a:r>
            <a:r>
              <a:rPr lang="fr-FR" sz="2000" dirty="0" err="1">
                <a:solidFill>
                  <a:srgbClr val="003C5A"/>
                </a:solidFill>
              </a:rPr>
              <a:t>very</a:t>
            </a:r>
            <a:r>
              <a:rPr lang="fr-FR" sz="2000" dirty="0">
                <a:solidFill>
                  <a:srgbClr val="003C5A"/>
                </a:solidFill>
              </a:rPr>
              <a:t> high’’, impacts </a:t>
            </a:r>
            <a:r>
              <a:rPr lang="fr-FR" sz="2000" dirty="0" err="1">
                <a:solidFill>
                  <a:srgbClr val="003C5A"/>
                </a:solidFill>
              </a:rPr>
              <a:t>present</a:t>
            </a:r>
            <a:r>
              <a:rPr lang="fr-FR" sz="2000" dirty="0">
                <a:solidFill>
                  <a:srgbClr val="003C5A"/>
                </a:solidFill>
              </a:rPr>
              <a:t>, Contamination/</a:t>
            </a:r>
            <a:r>
              <a:rPr lang="fr-FR" sz="2000" dirty="0" err="1">
                <a:solidFill>
                  <a:srgbClr val="003C5A"/>
                </a:solidFill>
              </a:rPr>
              <a:t>Humidity</a:t>
            </a:r>
            <a:r>
              <a:rPr lang="fr-FR" sz="2000" dirty="0">
                <a:solidFill>
                  <a:srgbClr val="003C5A"/>
                </a:solidFill>
              </a:rPr>
              <a:t> ‘High’’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FF0000"/>
                </a:solidFill>
              </a:rPr>
              <a:t>Corrected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interval</a:t>
            </a:r>
            <a:r>
              <a:rPr lang="fr-FR" sz="2000" dirty="0">
                <a:solidFill>
                  <a:srgbClr val="FF0000"/>
                </a:solidFill>
              </a:rPr>
              <a:t>= 100 heures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195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Problems</a:t>
            </a:r>
            <a:r>
              <a:rPr lang="fr-BE" dirty="0"/>
              <a:t> </a:t>
            </a:r>
            <a:r>
              <a:rPr lang="fr-BE" dirty="0" err="1"/>
              <a:t>encountered</a:t>
            </a:r>
            <a:r>
              <a:rPr lang="fr-BE" dirty="0"/>
              <a:t> </a:t>
            </a:r>
            <a:r>
              <a:rPr lang="fr-BE" dirty="0" err="1"/>
              <a:t>when</a:t>
            </a:r>
            <a:r>
              <a:rPr lang="fr-BE" dirty="0"/>
              <a:t> (</a:t>
            </a:r>
            <a:r>
              <a:rPr lang="fr-BE" dirty="0" err="1"/>
              <a:t>re</a:t>
            </a:r>
            <a:r>
              <a:rPr lang="fr-BE" dirty="0"/>
              <a:t>) </a:t>
            </a:r>
            <a:r>
              <a:rPr lang="fr-BE" dirty="0" err="1"/>
              <a:t>greasing</a:t>
            </a:r>
            <a:r>
              <a:rPr lang="fr-BE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530" y="1340769"/>
            <a:ext cx="874897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003C5A"/>
                </a:solidFill>
              </a:rPr>
              <a:t>Problem</a:t>
            </a:r>
            <a:r>
              <a:rPr lang="fr-FR" sz="2400" b="1" dirty="0">
                <a:solidFill>
                  <a:srgbClr val="003C5A"/>
                </a:solidFill>
              </a:rPr>
              <a:t> 1: </a:t>
            </a:r>
            <a:r>
              <a:rPr lang="fr-FR" sz="2400" b="1" dirty="0" err="1">
                <a:solidFill>
                  <a:srgbClr val="003C5A"/>
                </a:solidFill>
              </a:rPr>
              <a:t>Quantity</a:t>
            </a:r>
            <a:r>
              <a:rPr lang="fr-FR" sz="2400" b="1" dirty="0">
                <a:solidFill>
                  <a:srgbClr val="003C5A"/>
                </a:solidFill>
              </a:rPr>
              <a:t> and </a:t>
            </a:r>
            <a:r>
              <a:rPr lang="fr-FR" sz="2400" b="1" dirty="0" err="1">
                <a:solidFill>
                  <a:srgbClr val="003C5A"/>
                </a:solidFill>
              </a:rPr>
              <a:t>grease</a:t>
            </a:r>
            <a:r>
              <a:rPr lang="fr-FR" sz="2400" b="1" dirty="0">
                <a:solidFill>
                  <a:srgbClr val="003C5A"/>
                </a:solidFill>
              </a:rPr>
              <a:t> </a:t>
            </a:r>
            <a:r>
              <a:rPr lang="fr-FR" sz="2400" b="1" dirty="0" err="1">
                <a:solidFill>
                  <a:srgbClr val="003C5A"/>
                </a:solidFill>
              </a:rPr>
              <a:t>Quality</a:t>
            </a:r>
            <a:endParaRPr lang="fr-FR" sz="2400" b="1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Two</a:t>
            </a:r>
            <a:r>
              <a:rPr lang="fr-FR" sz="2000" dirty="0">
                <a:solidFill>
                  <a:srgbClr val="003C5A"/>
                </a:solidFill>
              </a:rPr>
              <a:t> aspects </a:t>
            </a:r>
            <a:r>
              <a:rPr lang="fr-FR" sz="2000" dirty="0" err="1">
                <a:solidFill>
                  <a:srgbClr val="003C5A"/>
                </a:solidFill>
              </a:rPr>
              <a:t>that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need</a:t>
            </a:r>
            <a:r>
              <a:rPr lang="fr-FR" sz="2000" dirty="0">
                <a:solidFill>
                  <a:srgbClr val="003C5A"/>
                </a:solidFill>
              </a:rPr>
              <a:t> to </a:t>
            </a:r>
            <a:r>
              <a:rPr lang="fr-FR" sz="2000" dirty="0" err="1">
                <a:solidFill>
                  <a:srgbClr val="003C5A"/>
                </a:solidFill>
              </a:rPr>
              <a:t>be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considered</a:t>
            </a:r>
            <a:endParaRPr lang="fr-FR" sz="2000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The </a:t>
            </a:r>
            <a:r>
              <a:rPr lang="fr-FR" sz="2000" dirty="0" err="1">
                <a:solidFill>
                  <a:srgbClr val="003C5A"/>
                </a:solidFill>
              </a:rPr>
              <a:t>theoretical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quantity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can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be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calculated</a:t>
            </a:r>
            <a:r>
              <a:rPr lang="fr-FR" sz="2000" dirty="0">
                <a:solidFill>
                  <a:srgbClr val="003C5A"/>
                </a:solidFill>
              </a:rPr>
              <a:t>, the </a:t>
            </a:r>
            <a:r>
              <a:rPr lang="fr-FR" sz="2000" dirty="0" err="1">
                <a:solidFill>
                  <a:srgbClr val="003C5A"/>
                </a:solidFill>
              </a:rPr>
              <a:t>actualy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needed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quantity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is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something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completely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different</a:t>
            </a:r>
            <a:endParaRPr lang="fr-FR" sz="2000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Grease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quality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is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relatively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easy</a:t>
            </a:r>
            <a:r>
              <a:rPr lang="fr-FR" sz="2000" dirty="0">
                <a:solidFill>
                  <a:srgbClr val="003C5A"/>
                </a:solidFill>
              </a:rPr>
              <a:t>.</a:t>
            </a:r>
          </a:p>
          <a:p>
            <a:pPr lvl="1"/>
            <a:endParaRPr lang="fr-FR" sz="2000" dirty="0">
              <a:solidFill>
                <a:prstClr val="black"/>
              </a:solidFill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003C5A"/>
                </a:solidFill>
              </a:rPr>
              <a:t>Problem</a:t>
            </a:r>
            <a:r>
              <a:rPr lang="fr-FR" sz="2400" b="1" dirty="0">
                <a:solidFill>
                  <a:srgbClr val="003C5A"/>
                </a:solidFill>
              </a:rPr>
              <a:t> 2 : </a:t>
            </a:r>
            <a:r>
              <a:rPr lang="fr-FR" sz="2400" b="1" dirty="0" err="1">
                <a:solidFill>
                  <a:srgbClr val="003C5A"/>
                </a:solidFill>
              </a:rPr>
              <a:t>Determining</a:t>
            </a:r>
            <a:r>
              <a:rPr lang="fr-FR" sz="2400" b="1" dirty="0">
                <a:solidFill>
                  <a:srgbClr val="003C5A"/>
                </a:solidFill>
              </a:rPr>
              <a:t> the right </a:t>
            </a:r>
            <a:r>
              <a:rPr lang="fr-FR" sz="2400" b="1" dirty="0" err="1">
                <a:solidFill>
                  <a:srgbClr val="003C5A"/>
                </a:solidFill>
              </a:rPr>
              <a:t>interval</a:t>
            </a:r>
            <a:r>
              <a:rPr lang="fr-FR" sz="2400" b="1" dirty="0">
                <a:solidFill>
                  <a:srgbClr val="003C5A"/>
                </a:solidFill>
              </a:rPr>
              <a:t> </a:t>
            </a:r>
            <a:r>
              <a:rPr lang="fr-FR" sz="2400" b="1" dirty="0" err="1">
                <a:solidFill>
                  <a:srgbClr val="003C5A"/>
                </a:solidFill>
              </a:rPr>
              <a:t>based</a:t>
            </a:r>
            <a:r>
              <a:rPr lang="fr-FR" sz="2400" b="1" dirty="0">
                <a:solidFill>
                  <a:srgbClr val="003C5A"/>
                </a:solidFill>
              </a:rPr>
              <a:t> </a:t>
            </a:r>
            <a:r>
              <a:rPr lang="fr-FR" sz="2400" b="1" dirty="0" err="1">
                <a:solidFill>
                  <a:srgbClr val="003C5A"/>
                </a:solidFill>
              </a:rPr>
              <a:t>upon</a:t>
            </a:r>
            <a:r>
              <a:rPr lang="fr-FR" sz="2400" b="1" dirty="0">
                <a:solidFill>
                  <a:srgbClr val="003C5A"/>
                </a:solidFill>
              </a:rPr>
              <a:t> the </a:t>
            </a:r>
            <a:r>
              <a:rPr lang="fr-FR" sz="2400" b="1" dirty="0" err="1">
                <a:solidFill>
                  <a:srgbClr val="003C5A"/>
                </a:solidFill>
              </a:rPr>
              <a:t>actual</a:t>
            </a:r>
            <a:r>
              <a:rPr lang="fr-FR" sz="2400" b="1" dirty="0">
                <a:solidFill>
                  <a:srgbClr val="003C5A"/>
                </a:solidFill>
              </a:rPr>
              <a:t> </a:t>
            </a:r>
            <a:r>
              <a:rPr lang="fr-FR" sz="2400" b="1" dirty="0" err="1">
                <a:solidFill>
                  <a:srgbClr val="003C5A"/>
                </a:solidFill>
              </a:rPr>
              <a:t>need</a:t>
            </a:r>
            <a:r>
              <a:rPr lang="fr-FR" sz="2400" b="1" dirty="0">
                <a:solidFill>
                  <a:srgbClr val="003C5A"/>
                </a:solidFill>
              </a:rPr>
              <a:t> of the </a:t>
            </a:r>
            <a:r>
              <a:rPr lang="fr-FR" sz="2400" b="1" dirty="0" err="1">
                <a:solidFill>
                  <a:srgbClr val="003C5A"/>
                </a:solidFill>
              </a:rPr>
              <a:t>bearing</a:t>
            </a:r>
            <a:r>
              <a:rPr lang="fr-FR" sz="2400" b="1" dirty="0">
                <a:solidFill>
                  <a:srgbClr val="003C5A"/>
                </a:solidFill>
              </a:rPr>
              <a:t> </a:t>
            </a:r>
          </a:p>
          <a:p>
            <a:pPr marL="365125">
              <a:buClr>
                <a:schemeClr val="accent2"/>
              </a:buClr>
            </a:pPr>
            <a:r>
              <a:rPr lang="fr-FR" sz="2000" dirty="0" err="1">
                <a:solidFill>
                  <a:srgbClr val="003C5A"/>
                </a:solidFill>
              </a:rPr>
              <a:t>Very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complicated</a:t>
            </a:r>
            <a:r>
              <a:rPr lang="fr-FR" sz="2000" dirty="0">
                <a:solidFill>
                  <a:srgbClr val="003C5A"/>
                </a:solidFill>
              </a:rPr>
              <a:t> to </a:t>
            </a:r>
            <a:r>
              <a:rPr lang="fr-FR" sz="2000" dirty="0" err="1">
                <a:solidFill>
                  <a:srgbClr val="003C5A"/>
                </a:solidFill>
              </a:rPr>
              <a:t>calculate</a:t>
            </a:r>
            <a:r>
              <a:rPr lang="fr-FR" sz="2000" dirty="0">
                <a:solidFill>
                  <a:srgbClr val="003C5A"/>
                </a:solidFill>
              </a:rPr>
              <a:t> in a </a:t>
            </a:r>
            <a:r>
              <a:rPr lang="fr-FR" sz="2000" dirty="0" err="1">
                <a:solidFill>
                  <a:srgbClr val="003C5A"/>
                </a:solidFill>
              </a:rPr>
              <a:t>reliable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way</a:t>
            </a:r>
            <a:r>
              <a:rPr lang="fr-FR" sz="2000" dirty="0">
                <a:solidFill>
                  <a:srgbClr val="003C5A"/>
                </a:solidFill>
              </a:rPr>
              <a:t> and </a:t>
            </a:r>
            <a:r>
              <a:rPr lang="fr-FR" sz="2000" dirty="0" err="1">
                <a:solidFill>
                  <a:srgbClr val="003C5A"/>
                </a:solidFill>
              </a:rPr>
              <a:t>rarely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done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correctly</a:t>
            </a:r>
            <a:r>
              <a:rPr lang="fr-FR" sz="2000" dirty="0">
                <a:solidFill>
                  <a:srgbClr val="003C5A"/>
                </a:solidFill>
              </a:rPr>
              <a:t> .</a:t>
            </a:r>
          </a:p>
          <a:p>
            <a:endParaRPr lang="fr-FR" sz="2000" dirty="0">
              <a:solidFill>
                <a:prstClr val="black"/>
              </a:solidFill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003C5A"/>
                </a:solidFill>
              </a:rPr>
              <a:t>Example</a:t>
            </a:r>
            <a:r>
              <a:rPr lang="fr-FR" sz="2400" b="1" dirty="0">
                <a:solidFill>
                  <a:srgbClr val="003C5A"/>
                </a:solidFill>
              </a:rPr>
              <a:t>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Quantity</a:t>
            </a:r>
            <a:r>
              <a:rPr lang="fr-FR" sz="2000" dirty="0">
                <a:solidFill>
                  <a:srgbClr val="003C5A"/>
                </a:solidFill>
              </a:rPr>
              <a:t>  and </a:t>
            </a:r>
            <a:r>
              <a:rPr lang="fr-FR" sz="2000" dirty="0" err="1">
                <a:solidFill>
                  <a:srgbClr val="003C5A"/>
                </a:solidFill>
              </a:rPr>
              <a:t>interval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differs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between</a:t>
            </a:r>
            <a:r>
              <a:rPr lang="fr-FR" sz="2000" dirty="0">
                <a:solidFill>
                  <a:srgbClr val="003C5A"/>
                </a:solidFill>
              </a:rPr>
              <a:t> DE and NDE </a:t>
            </a:r>
            <a:r>
              <a:rPr lang="fr-FR" sz="2000" dirty="0" err="1">
                <a:solidFill>
                  <a:srgbClr val="003C5A"/>
                </a:solidFill>
              </a:rPr>
              <a:t>bearing</a:t>
            </a:r>
            <a:endParaRPr lang="fr-FR" sz="2000" dirty="0">
              <a:solidFill>
                <a:srgbClr val="003C5A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Cause: </a:t>
            </a:r>
            <a:r>
              <a:rPr lang="fr-FR" sz="2000" dirty="0" err="1">
                <a:solidFill>
                  <a:srgbClr val="003C5A"/>
                </a:solidFill>
              </a:rPr>
              <a:t>difference</a:t>
            </a:r>
            <a:r>
              <a:rPr lang="fr-FR" sz="2000" dirty="0">
                <a:solidFill>
                  <a:srgbClr val="003C5A"/>
                </a:solidFill>
              </a:rPr>
              <a:t> in </a:t>
            </a:r>
            <a:r>
              <a:rPr lang="fr-FR" sz="2000" dirty="0" err="1">
                <a:solidFill>
                  <a:srgbClr val="003C5A"/>
                </a:solidFill>
              </a:rPr>
              <a:t>load</a:t>
            </a:r>
            <a:r>
              <a:rPr lang="fr-FR" sz="2000" dirty="0">
                <a:solidFill>
                  <a:srgbClr val="003C5A"/>
                </a:solidFill>
              </a:rPr>
              <a:t> (</a:t>
            </a:r>
            <a:r>
              <a:rPr lang="fr-FR" sz="2000" dirty="0" err="1">
                <a:solidFill>
                  <a:srgbClr val="003C5A"/>
                </a:solidFill>
              </a:rPr>
              <a:t>misalignment</a:t>
            </a:r>
            <a:r>
              <a:rPr lang="fr-FR" sz="2000" dirty="0">
                <a:solidFill>
                  <a:srgbClr val="003C5A"/>
                </a:solidFill>
              </a:rPr>
              <a:t>, </a:t>
            </a:r>
            <a:r>
              <a:rPr lang="fr-FR" sz="2000" dirty="0" err="1">
                <a:solidFill>
                  <a:srgbClr val="003C5A"/>
                </a:solidFill>
              </a:rPr>
              <a:t>unbalance</a:t>
            </a:r>
            <a:r>
              <a:rPr lang="fr-FR" sz="2000" dirty="0">
                <a:solidFill>
                  <a:srgbClr val="003C5A"/>
                </a:solidFill>
              </a:rPr>
              <a:t>)</a:t>
            </a:r>
          </a:p>
          <a:p>
            <a:endParaRPr lang="fr-FR" sz="2000" dirty="0">
              <a:solidFill>
                <a:prstClr val="black"/>
              </a:solidFill>
            </a:endParaRPr>
          </a:p>
        </p:txBody>
      </p:sp>
      <p:pic>
        <p:nvPicPr>
          <p:cNvPr id="14340" name="Picture 4" descr="Résultat de recherche d'images pour &quot;recommandation de graissag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73" y="5952835"/>
            <a:ext cx="1711654" cy="6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98" y="5935872"/>
            <a:ext cx="1008112" cy="85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27" y="5884876"/>
            <a:ext cx="1286936" cy="85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0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Benefit</a:t>
            </a:r>
            <a:r>
              <a:rPr lang="fr-BE" dirty="0"/>
              <a:t> of </a:t>
            </a:r>
            <a:r>
              <a:rPr lang="fr-BE" dirty="0" err="1"/>
              <a:t>Ultrasound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557" y="1628801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3C5A"/>
                </a:solidFill>
              </a:rPr>
              <a:t>The simple </a:t>
            </a:r>
            <a:r>
              <a:rPr lang="fr-FR" sz="2400" b="1" dirty="0" err="1">
                <a:solidFill>
                  <a:srgbClr val="003C5A"/>
                </a:solidFill>
              </a:rPr>
              <a:t>answer</a:t>
            </a:r>
            <a:r>
              <a:rPr lang="fr-FR" sz="2400" b="1" dirty="0">
                <a:solidFill>
                  <a:srgbClr val="003C5A"/>
                </a:solidFill>
              </a:rPr>
              <a:t> to </a:t>
            </a:r>
            <a:r>
              <a:rPr lang="fr-FR" sz="2400" b="1" dirty="0" err="1">
                <a:solidFill>
                  <a:srgbClr val="003C5A"/>
                </a:solidFill>
              </a:rPr>
              <a:t>problem</a:t>
            </a:r>
            <a:r>
              <a:rPr lang="fr-FR" sz="2400" b="1" dirty="0">
                <a:solidFill>
                  <a:srgbClr val="003C5A"/>
                </a:solidFill>
              </a:rPr>
              <a:t> 1 : The right </a:t>
            </a:r>
            <a:r>
              <a:rPr lang="fr-FR" sz="2400" b="1" dirty="0" err="1">
                <a:solidFill>
                  <a:srgbClr val="003C5A"/>
                </a:solidFill>
              </a:rPr>
              <a:t>Quantity</a:t>
            </a:r>
            <a:endParaRPr lang="fr-FR" sz="2400" b="1" dirty="0">
              <a:solidFill>
                <a:srgbClr val="003C5A"/>
              </a:solidFill>
            </a:endParaRPr>
          </a:p>
          <a:p>
            <a:endParaRPr lang="fr-FR" sz="2400" b="1" dirty="0">
              <a:solidFill>
                <a:srgbClr val="003C5A"/>
              </a:solidFill>
            </a:endParaRPr>
          </a:p>
          <a:p>
            <a:pPr marL="342900" indent="-342900">
              <a:buClr>
                <a:srgbClr val="E57725"/>
              </a:buClr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Add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grease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until</a:t>
            </a:r>
            <a:r>
              <a:rPr lang="fr-FR" sz="2000" dirty="0">
                <a:solidFill>
                  <a:srgbClr val="003C5A"/>
                </a:solidFill>
              </a:rPr>
              <a:t> a </a:t>
            </a:r>
            <a:r>
              <a:rPr lang="fr-FR" sz="2000" dirty="0" err="1">
                <a:solidFill>
                  <a:srgbClr val="003C5A"/>
                </a:solidFill>
              </a:rPr>
              <a:t>slight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increase</a:t>
            </a:r>
            <a:r>
              <a:rPr lang="fr-FR" sz="2000" dirty="0">
                <a:solidFill>
                  <a:srgbClr val="003C5A"/>
                </a:solidFill>
              </a:rPr>
              <a:t> in </a:t>
            </a:r>
            <a:r>
              <a:rPr lang="fr-FR" sz="2000" dirty="0" err="1">
                <a:solidFill>
                  <a:srgbClr val="003C5A"/>
                </a:solidFill>
              </a:rPr>
              <a:t>dBmV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is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measured</a:t>
            </a:r>
            <a:r>
              <a:rPr lang="fr-FR" sz="2000" dirty="0">
                <a:solidFill>
                  <a:srgbClr val="003C5A"/>
                </a:solidFill>
              </a:rPr>
              <a:t>. </a:t>
            </a:r>
          </a:p>
          <a:p>
            <a:pPr marL="342900" indent="-342900">
              <a:buClr>
                <a:srgbClr val="E57725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At </a:t>
            </a:r>
            <a:r>
              <a:rPr lang="fr-FR" sz="2000" dirty="0" err="1">
                <a:solidFill>
                  <a:srgbClr val="003C5A"/>
                </a:solidFill>
              </a:rPr>
              <a:t>this</a:t>
            </a:r>
            <a:r>
              <a:rPr lang="fr-FR" sz="2000" dirty="0">
                <a:solidFill>
                  <a:srgbClr val="003C5A"/>
                </a:solidFill>
              </a:rPr>
              <a:t> time the optimal  </a:t>
            </a:r>
            <a:r>
              <a:rPr lang="fr-FR" sz="2000" dirty="0" err="1">
                <a:solidFill>
                  <a:srgbClr val="003C5A"/>
                </a:solidFill>
              </a:rPr>
              <a:t>quantity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is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reached</a:t>
            </a:r>
            <a:r>
              <a:rPr lang="fr-FR" sz="2000" dirty="0">
                <a:solidFill>
                  <a:srgbClr val="003C5A"/>
                </a:solidFill>
              </a:rPr>
              <a:t>. </a:t>
            </a:r>
            <a:endParaRPr lang="fr-FR" sz="2000" dirty="0">
              <a:solidFill>
                <a:prstClr val="black"/>
              </a:solidFill>
            </a:endParaRPr>
          </a:p>
          <a:p>
            <a:endParaRPr lang="fr-FR" sz="20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3501010"/>
            <a:ext cx="5760000" cy="285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24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557" y="1628802"/>
            <a:ext cx="799288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003C5A"/>
                </a:solidFill>
              </a:rPr>
              <a:t>Answer</a:t>
            </a:r>
            <a:r>
              <a:rPr lang="fr-FR" sz="2400" b="1" dirty="0">
                <a:solidFill>
                  <a:srgbClr val="003C5A"/>
                </a:solidFill>
              </a:rPr>
              <a:t> to </a:t>
            </a:r>
            <a:r>
              <a:rPr lang="fr-FR" sz="2400" b="1" dirty="0" err="1">
                <a:solidFill>
                  <a:srgbClr val="003C5A"/>
                </a:solidFill>
              </a:rPr>
              <a:t>problem</a:t>
            </a:r>
            <a:r>
              <a:rPr lang="fr-FR" sz="2400" b="1" dirty="0">
                <a:solidFill>
                  <a:srgbClr val="003C5A"/>
                </a:solidFill>
              </a:rPr>
              <a:t> 2 : the right </a:t>
            </a:r>
            <a:r>
              <a:rPr lang="fr-FR" sz="2400" b="1" dirty="0" err="1">
                <a:solidFill>
                  <a:srgbClr val="003C5A"/>
                </a:solidFill>
              </a:rPr>
              <a:t>Interval</a:t>
            </a:r>
            <a:endParaRPr lang="fr-FR" sz="2400" b="1" dirty="0">
              <a:solidFill>
                <a:srgbClr val="003C5A"/>
              </a:solidFill>
            </a:endParaRPr>
          </a:p>
          <a:p>
            <a:endParaRPr lang="fr-FR" sz="2400" b="1" dirty="0">
              <a:solidFill>
                <a:srgbClr val="003C5A"/>
              </a:solidFill>
            </a:endParaRPr>
          </a:p>
          <a:p>
            <a:pPr marL="342900" indent="-342900">
              <a:buClr>
                <a:srgbClr val="E57725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Start </a:t>
            </a:r>
            <a:r>
              <a:rPr lang="fr-FR" sz="2000" dirty="0" err="1">
                <a:solidFill>
                  <a:srgbClr val="003C5A"/>
                </a:solidFill>
              </a:rPr>
              <a:t>your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Ultrasound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assisted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lubrication</a:t>
            </a:r>
            <a:r>
              <a:rPr lang="fr-FR" sz="2000" dirty="0">
                <a:solidFill>
                  <a:srgbClr val="003C5A"/>
                </a:solidFill>
              </a:rPr>
              <a:t> by </a:t>
            </a:r>
            <a:r>
              <a:rPr lang="fr-FR" sz="2000" dirty="0" err="1">
                <a:solidFill>
                  <a:srgbClr val="003C5A"/>
                </a:solidFill>
              </a:rPr>
              <a:t>adding</a:t>
            </a:r>
            <a:r>
              <a:rPr lang="fr-FR" sz="2000" dirty="0">
                <a:solidFill>
                  <a:srgbClr val="003C5A"/>
                </a:solidFill>
              </a:rPr>
              <a:t> 1 </a:t>
            </a:r>
            <a:r>
              <a:rPr lang="fr-FR" sz="2000" dirty="0" err="1">
                <a:solidFill>
                  <a:srgbClr val="003C5A"/>
                </a:solidFill>
              </a:rPr>
              <a:t>shot</a:t>
            </a:r>
            <a:r>
              <a:rPr lang="fr-FR" sz="2000" dirty="0">
                <a:solidFill>
                  <a:srgbClr val="003C5A"/>
                </a:solidFill>
              </a:rPr>
              <a:t> of </a:t>
            </a:r>
            <a:r>
              <a:rPr lang="fr-FR" sz="2000" dirty="0" err="1">
                <a:solidFill>
                  <a:srgbClr val="003C5A"/>
                </a:solidFill>
              </a:rPr>
              <a:t>grease</a:t>
            </a:r>
            <a:endParaRPr lang="fr-FR" sz="2000" dirty="0">
              <a:solidFill>
                <a:srgbClr val="003C5A"/>
              </a:solidFill>
            </a:endParaRPr>
          </a:p>
          <a:p>
            <a:pPr marL="342900" indent="-342900">
              <a:buClr>
                <a:srgbClr val="E57725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3C5A"/>
              </a:solidFill>
            </a:endParaRPr>
          </a:p>
          <a:p>
            <a:pPr marL="342900" indent="-342900">
              <a:buClr>
                <a:srgbClr val="E57725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If the </a:t>
            </a:r>
            <a:r>
              <a:rPr lang="fr-FR" sz="2000" dirty="0" err="1">
                <a:solidFill>
                  <a:srgbClr val="003C5A"/>
                </a:solidFill>
              </a:rPr>
              <a:t>measurement</a:t>
            </a:r>
            <a:r>
              <a:rPr lang="fr-FR" sz="2000" dirty="0">
                <a:solidFill>
                  <a:srgbClr val="003C5A"/>
                </a:solidFill>
              </a:rPr>
              <a:t> value </a:t>
            </a:r>
            <a:r>
              <a:rPr lang="fr-FR" sz="2000" dirty="0" err="1">
                <a:solidFill>
                  <a:srgbClr val="003C5A"/>
                </a:solidFill>
              </a:rPr>
              <a:t>decreases</a:t>
            </a:r>
            <a:r>
              <a:rPr lang="fr-FR" sz="2000" dirty="0">
                <a:solidFill>
                  <a:srgbClr val="003C5A"/>
                </a:solidFill>
              </a:rPr>
              <a:t> continue </a:t>
            </a:r>
            <a:r>
              <a:rPr lang="fr-FR" sz="2000" dirty="0" err="1">
                <a:solidFill>
                  <a:srgbClr val="003C5A"/>
                </a:solidFill>
              </a:rPr>
              <a:t>with</a:t>
            </a:r>
            <a:r>
              <a:rPr lang="fr-FR" sz="2000" dirty="0">
                <a:solidFill>
                  <a:srgbClr val="003C5A"/>
                </a:solidFill>
              </a:rPr>
              <a:t> the </a:t>
            </a:r>
            <a:r>
              <a:rPr lang="fr-FR" sz="2000" dirty="0" err="1">
                <a:solidFill>
                  <a:srgbClr val="003C5A"/>
                </a:solidFill>
              </a:rPr>
              <a:t>next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shot</a:t>
            </a:r>
            <a:r>
              <a:rPr lang="fr-FR" sz="2000" dirty="0">
                <a:solidFill>
                  <a:srgbClr val="003C5A"/>
                </a:solidFill>
              </a:rPr>
              <a:t> of </a:t>
            </a:r>
            <a:r>
              <a:rPr lang="fr-FR" sz="2000" dirty="0" err="1">
                <a:solidFill>
                  <a:srgbClr val="003C5A"/>
                </a:solidFill>
              </a:rPr>
              <a:t>grease</a:t>
            </a:r>
            <a:r>
              <a:rPr lang="fr-FR" sz="2000" dirty="0">
                <a:solidFill>
                  <a:srgbClr val="003C5A"/>
                </a:solidFill>
              </a:rPr>
              <a:t>.</a:t>
            </a:r>
          </a:p>
          <a:p>
            <a:pPr marL="342900" indent="-342900">
              <a:buClr>
                <a:srgbClr val="E57725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3C5A"/>
              </a:solidFill>
            </a:endParaRPr>
          </a:p>
          <a:p>
            <a:pPr marL="342900" indent="-342900">
              <a:buClr>
                <a:srgbClr val="E57725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If the </a:t>
            </a:r>
            <a:r>
              <a:rPr lang="fr-FR" sz="2000" dirty="0" err="1">
                <a:solidFill>
                  <a:srgbClr val="003C5A"/>
                </a:solidFill>
              </a:rPr>
              <a:t>measurement</a:t>
            </a:r>
            <a:r>
              <a:rPr lang="fr-FR" sz="2000" dirty="0">
                <a:solidFill>
                  <a:srgbClr val="003C5A"/>
                </a:solidFill>
              </a:rPr>
              <a:t> value </a:t>
            </a:r>
            <a:r>
              <a:rPr lang="fr-FR" sz="2000" dirty="0" err="1">
                <a:solidFill>
                  <a:srgbClr val="003C5A"/>
                </a:solidFill>
              </a:rPr>
              <a:t>increases</a:t>
            </a:r>
            <a:r>
              <a:rPr lang="fr-FR" sz="2000" dirty="0">
                <a:solidFill>
                  <a:srgbClr val="003C5A"/>
                </a:solidFill>
              </a:rPr>
              <a:t> or </a:t>
            </a:r>
            <a:r>
              <a:rPr lang="fr-FR" sz="2000" dirty="0" err="1">
                <a:solidFill>
                  <a:srgbClr val="003C5A"/>
                </a:solidFill>
              </a:rPr>
              <a:t>stabelizes</a:t>
            </a:r>
            <a:r>
              <a:rPr lang="fr-FR" sz="2000" dirty="0">
                <a:solidFill>
                  <a:srgbClr val="003C5A"/>
                </a:solidFill>
              </a:rPr>
              <a:t> stop </a:t>
            </a:r>
            <a:r>
              <a:rPr lang="fr-FR" sz="2000" dirty="0" err="1">
                <a:solidFill>
                  <a:srgbClr val="003C5A"/>
                </a:solidFill>
              </a:rPr>
              <a:t>greasing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</a:p>
          <a:p>
            <a:pPr marL="342900" indent="-342900">
              <a:buClr>
                <a:srgbClr val="E57725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3C5A"/>
              </a:solidFill>
            </a:endParaRPr>
          </a:p>
          <a:p>
            <a:pPr marL="342900" indent="-342900">
              <a:buClr>
                <a:srgbClr val="E57725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3C5A"/>
                </a:solidFill>
              </a:rPr>
              <a:t>If a </a:t>
            </a:r>
            <a:r>
              <a:rPr lang="fr-FR" sz="2000" dirty="0" err="1">
                <a:solidFill>
                  <a:srgbClr val="003C5A"/>
                </a:solidFill>
              </a:rPr>
              <a:t>relatively</a:t>
            </a:r>
            <a:r>
              <a:rPr lang="fr-FR" sz="2000" dirty="0">
                <a:solidFill>
                  <a:srgbClr val="003C5A"/>
                </a:solidFill>
              </a:rPr>
              <a:t> large </a:t>
            </a:r>
            <a:r>
              <a:rPr lang="fr-FR" sz="2000" dirty="0" err="1">
                <a:solidFill>
                  <a:srgbClr val="003C5A"/>
                </a:solidFill>
              </a:rPr>
              <a:t>quantity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grease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was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needed</a:t>
            </a:r>
            <a:r>
              <a:rPr lang="fr-FR" sz="2000" dirty="0">
                <a:solidFill>
                  <a:srgbClr val="003C5A"/>
                </a:solidFill>
              </a:rPr>
              <a:t> plan the </a:t>
            </a:r>
            <a:r>
              <a:rPr lang="fr-FR" sz="2000" dirty="0" err="1">
                <a:solidFill>
                  <a:srgbClr val="003C5A"/>
                </a:solidFill>
              </a:rPr>
              <a:t>next</a:t>
            </a:r>
            <a:r>
              <a:rPr lang="fr-FR" sz="2000" dirty="0">
                <a:solidFill>
                  <a:srgbClr val="003C5A"/>
                </a:solidFill>
              </a:rPr>
              <a:t> inspection on a </a:t>
            </a:r>
            <a:r>
              <a:rPr lang="fr-FR" sz="2000" dirty="0" err="1">
                <a:solidFill>
                  <a:srgbClr val="003C5A"/>
                </a:solidFill>
              </a:rPr>
              <a:t>shorter</a:t>
            </a:r>
            <a:r>
              <a:rPr lang="fr-FR" sz="2000" dirty="0">
                <a:solidFill>
                  <a:srgbClr val="003C5A"/>
                </a:solidFill>
              </a:rPr>
              <a:t> </a:t>
            </a:r>
            <a:r>
              <a:rPr lang="fr-FR" sz="2000" dirty="0" err="1">
                <a:solidFill>
                  <a:srgbClr val="003C5A"/>
                </a:solidFill>
              </a:rPr>
              <a:t>interval</a:t>
            </a:r>
            <a:endParaRPr lang="fr-FR" sz="2000" dirty="0">
              <a:solidFill>
                <a:srgbClr val="003C5A"/>
              </a:solidFill>
            </a:endParaRPr>
          </a:p>
          <a:p>
            <a:pPr marL="342900" indent="-342900">
              <a:buClr>
                <a:srgbClr val="E57725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3C5A"/>
              </a:solidFill>
            </a:endParaRPr>
          </a:p>
          <a:p>
            <a:pPr marL="342900" indent="-342900">
              <a:buClr>
                <a:srgbClr val="E57725"/>
              </a:buClr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3C5A"/>
                </a:solidFill>
              </a:rPr>
              <a:t>Re-adjust</a:t>
            </a:r>
            <a:r>
              <a:rPr lang="fr-FR" sz="2000" dirty="0">
                <a:solidFill>
                  <a:srgbClr val="003C5A"/>
                </a:solidFill>
              </a:rPr>
              <a:t> the </a:t>
            </a:r>
            <a:r>
              <a:rPr lang="fr-FR" sz="2000" dirty="0" err="1">
                <a:solidFill>
                  <a:srgbClr val="003C5A"/>
                </a:solidFill>
              </a:rPr>
              <a:t>interval</a:t>
            </a:r>
            <a:r>
              <a:rPr lang="fr-FR" sz="2000" dirty="0">
                <a:solidFill>
                  <a:srgbClr val="003C5A"/>
                </a:solidFill>
              </a:rPr>
              <a:t> in </a:t>
            </a:r>
            <a:r>
              <a:rPr lang="fr-FR" sz="2000" dirty="0" err="1">
                <a:solidFill>
                  <a:srgbClr val="003C5A"/>
                </a:solidFill>
              </a:rPr>
              <a:t>function</a:t>
            </a:r>
            <a:r>
              <a:rPr lang="fr-FR" sz="2000" dirty="0">
                <a:solidFill>
                  <a:srgbClr val="003C5A"/>
                </a:solidFill>
              </a:rPr>
              <a:t> of the situation </a:t>
            </a:r>
          </a:p>
          <a:p>
            <a:pPr>
              <a:buClr>
                <a:srgbClr val="E57725"/>
              </a:buClr>
            </a:pPr>
            <a:endParaRPr lang="fr-FR" sz="2000" b="1" dirty="0">
              <a:solidFill>
                <a:srgbClr val="003C5A"/>
              </a:solidFill>
            </a:endParaRPr>
          </a:p>
          <a:p>
            <a:pPr algn="ctr">
              <a:buClr>
                <a:srgbClr val="E57725"/>
              </a:buClr>
            </a:pPr>
            <a:r>
              <a:rPr lang="fr-FR" sz="2800" b="1" dirty="0" err="1">
                <a:solidFill>
                  <a:srgbClr val="003C5A"/>
                </a:solidFill>
              </a:rPr>
              <a:t>Measure</a:t>
            </a:r>
            <a:r>
              <a:rPr lang="fr-FR" sz="2800" dirty="0">
                <a:solidFill>
                  <a:srgbClr val="003C5A"/>
                </a:solidFill>
              </a:rPr>
              <a:t> -  </a:t>
            </a:r>
            <a:r>
              <a:rPr lang="fr-FR" sz="2800" b="1" dirty="0" err="1">
                <a:solidFill>
                  <a:srgbClr val="003C5A"/>
                </a:solidFill>
              </a:rPr>
              <a:t>Adapt</a:t>
            </a:r>
            <a:r>
              <a:rPr lang="fr-FR" sz="2800" dirty="0">
                <a:solidFill>
                  <a:srgbClr val="003C5A"/>
                </a:solidFill>
              </a:rPr>
              <a:t> - </a:t>
            </a:r>
            <a:r>
              <a:rPr lang="fr-FR" sz="2800" b="1" dirty="0" err="1">
                <a:solidFill>
                  <a:srgbClr val="003C5A"/>
                </a:solidFill>
              </a:rPr>
              <a:t>Evolve</a:t>
            </a:r>
            <a:endParaRPr lang="fr-FR" sz="2800" b="1" dirty="0">
              <a:solidFill>
                <a:srgbClr val="003C5A"/>
              </a:solidFill>
            </a:endParaRPr>
          </a:p>
          <a:p>
            <a:endParaRPr lang="fr-FR" sz="2000" dirty="0">
              <a:solidFill>
                <a:prstClr val="black"/>
              </a:solidFill>
            </a:endParaRPr>
          </a:p>
          <a:p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896083" cy="692696"/>
          </a:xfrm>
        </p:spPr>
        <p:txBody>
          <a:bodyPr>
            <a:normAutofit/>
          </a:bodyPr>
          <a:lstStyle/>
          <a:p>
            <a:r>
              <a:rPr lang="fr-BE" dirty="0" err="1"/>
              <a:t>Benefit</a:t>
            </a:r>
            <a:r>
              <a:rPr lang="fr-BE" dirty="0"/>
              <a:t> of </a:t>
            </a:r>
            <a:r>
              <a:rPr lang="fr-BE" dirty="0" err="1"/>
              <a:t>Ultrasound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128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85456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2</a:t>
            </a:fld>
            <a:endParaRPr lang="fr-BE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116261" y="2564906"/>
            <a:ext cx="837324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150000"/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003C5A"/>
                </a:solidFill>
              </a:rPr>
              <a:t>Theory of </a:t>
            </a:r>
            <a:r>
              <a:rPr lang="fr-BE" sz="2400" dirty="0" err="1">
                <a:solidFill>
                  <a:srgbClr val="003C5A"/>
                </a:solidFill>
              </a:rPr>
              <a:t>ultrasound</a:t>
            </a:r>
            <a:endParaRPr lang="fr-BE" sz="2400" dirty="0">
              <a:solidFill>
                <a:srgbClr val="003C5A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150000"/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003C5A"/>
                </a:solidFill>
              </a:rPr>
              <a:t>The </a:t>
            </a:r>
            <a:r>
              <a:rPr lang="fr-BE" sz="2400" dirty="0" err="1">
                <a:solidFill>
                  <a:srgbClr val="003C5A"/>
                </a:solidFill>
              </a:rPr>
              <a:t>Lubrication</a:t>
            </a:r>
            <a:r>
              <a:rPr lang="fr-BE" sz="2400" dirty="0">
                <a:solidFill>
                  <a:srgbClr val="003C5A"/>
                </a:solidFill>
              </a:rPr>
              <a:t> </a:t>
            </a:r>
            <a:r>
              <a:rPr lang="fr-BE" sz="2400" dirty="0" err="1">
                <a:solidFill>
                  <a:srgbClr val="003C5A"/>
                </a:solidFill>
              </a:rPr>
              <a:t>Nightmare</a:t>
            </a:r>
            <a:endParaRPr lang="fr-BE" sz="2400" dirty="0">
              <a:solidFill>
                <a:srgbClr val="003C5A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150000"/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003C5A"/>
                </a:solidFill>
              </a:rPr>
              <a:t>Solution</a:t>
            </a:r>
          </a:p>
          <a:p>
            <a:pPr marL="285750" indent="-285750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150000"/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003C5A"/>
                </a:solidFill>
              </a:rPr>
              <a:t>Kit </a:t>
            </a:r>
            <a:r>
              <a:rPr lang="fr-BE" sz="2400" dirty="0" err="1">
                <a:solidFill>
                  <a:srgbClr val="003C5A"/>
                </a:solidFill>
              </a:rPr>
              <a:t>LUBExpert</a:t>
            </a:r>
            <a:r>
              <a:rPr lang="fr-BE" sz="2400" dirty="0">
                <a:solidFill>
                  <a:srgbClr val="003C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8828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10" y="2988049"/>
            <a:ext cx="4194923" cy="22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Rotating</a:t>
            </a:r>
            <a:r>
              <a:rPr lang="fr-BE" dirty="0"/>
              <a:t> </a:t>
            </a:r>
            <a:r>
              <a:rPr lang="fr-BE" dirty="0" err="1"/>
              <a:t>machinery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20</a:t>
            </a:fld>
            <a:endParaRPr lang="fr-B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50622"/>
            <a:ext cx="5059681" cy="446130"/>
          </a:xfrm>
          <a:prstGeom prst="rect">
            <a:avLst/>
          </a:prstGeom>
        </p:spPr>
        <p:txBody>
          <a:bodyPr vert="horz" lIns="18000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B85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fr-BE" sz="24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20576" y="1988840"/>
            <a:ext cx="7416800" cy="3816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57725"/>
              </a:buClr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Tx/>
              <a:buChar char="•"/>
            </a:pPr>
            <a:r>
              <a:rPr lang="fr-FR" altLang="en-US" sz="2400" dirty="0" err="1">
                <a:solidFill>
                  <a:srgbClr val="003C5A"/>
                </a:solidFill>
              </a:rPr>
              <a:t>Two</a:t>
            </a:r>
            <a:r>
              <a:rPr lang="fr-FR" altLang="en-US" sz="2400" dirty="0">
                <a:solidFill>
                  <a:srgbClr val="003C5A"/>
                </a:solidFill>
              </a:rPr>
              <a:t> </a:t>
            </a:r>
            <a:r>
              <a:rPr lang="fr-FR" altLang="en-US" sz="2400" dirty="0" err="1">
                <a:solidFill>
                  <a:srgbClr val="003C5A"/>
                </a:solidFill>
              </a:rPr>
              <a:t>mechanical</a:t>
            </a:r>
            <a:r>
              <a:rPr lang="fr-FR" altLang="en-US" sz="2400" dirty="0">
                <a:solidFill>
                  <a:srgbClr val="003C5A"/>
                </a:solidFill>
              </a:rPr>
              <a:t> </a:t>
            </a:r>
            <a:r>
              <a:rPr lang="fr-FR" altLang="en-US" sz="2400" dirty="0" err="1">
                <a:solidFill>
                  <a:srgbClr val="003C5A"/>
                </a:solidFill>
              </a:rPr>
              <a:t>phenomena</a:t>
            </a:r>
            <a:r>
              <a:rPr lang="fr-FR" altLang="en-US" sz="2400" dirty="0">
                <a:solidFill>
                  <a:srgbClr val="003C5A"/>
                </a:solidFill>
              </a:rPr>
              <a:t> </a:t>
            </a:r>
            <a:r>
              <a:rPr lang="fr-FR" altLang="en-US" sz="2400" dirty="0" err="1">
                <a:solidFill>
                  <a:srgbClr val="003C5A"/>
                </a:solidFill>
              </a:rPr>
              <a:t>generate</a:t>
            </a:r>
            <a:r>
              <a:rPr lang="fr-FR" altLang="en-US" sz="2400" dirty="0">
                <a:solidFill>
                  <a:srgbClr val="003C5A"/>
                </a:solidFill>
              </a:rPr>
              <a:t> </a:t>
            </a:r>
            <a:r>
              <a:rPr lang="fr-FR" altLang="en-US" sz="2400" dirty="0" err="1">
                <a:solidFill>
                  <a:srgbClr val="003C5A"/>
                </a:solidFill>
              </a:rPr>
              <a:t>Ultrasound</a:t>
            </a:r>
            <a:r>
              <a:rPr lang="fr-FR" altLang="en-US" sz="2400" dirty="0">
                <a:solidFill>
                  <a:srgbClr val="003C5A"/>
                </a:solidFill>
              </a:rPr>
              <a:t> :</a:t>
            </a:r>
          </a:p>
          <a:p>
            <a:pPr marL="533400" indent="-533400">
              <a:buFontTx/>
              <a:buChar char="•"/>
            </a:pPr>
            <a:endParaRPr lang="fr-FR" altLang="en-US" sz="2400" dirty="0">
              <a:solidFill>
                <a:srgbClr val="003C5A"/>
              </a:solidFill>
            </a:endParaRPr>
          </a:p>
          <a:p>
            <a:pPr marL="1276350" lvl="1" indent="-533400">
              <a:buFontTx/>
              <a:buChar char="•"/>
            </a:pPr>
            <a:endParaRPr lang="fr-FR" altLang="en-US" sz="3200" b="1" dirty="0">
              <a:solidFill>
                <a:srgbClr val="003C5A"/>
              </a:solidFill>
            </a:endParaRPr>
          </a:p>
          <a:p>
            <a:pPr marL="1276350" lvl="1" indent="-533400">
              <a:buFontTx/>
              <a:buChar char="•"/>
            </a:pPr>
            <a:r>
              <a:rPr lang="fr-FR" altLang="en-US" sz="3200" b="1" dirty="0">
                <a:solidFill>
                  <a:srgbClr val="003C5A"/>
                </a:solidFill>
              </a:rPr>
              <a:t>Friction</a:t>
            </a:r>
            <a:endParaRPr lang="fr-FR" altLang="en-US" b="1" dirty="0">
              <a:solidFill>
                <a:srgbClr val="003C5A"/>
              </a:solidFill>
            </a:endParaRPr>
          </a:p>
          <a:p>
            <a:pPr marL="1276350" lvl="1" indent="-533400">
              <a:buFontTx/>
              <a:buChar char="•"/>
            </a:pPr>
            <a:endParaRPr lang="fr-FR" altLang="en-US" sz="3200" b="1" dirty="0">
              <a:solidFill>
                <a:srgbClr val="003C5A"/>
              </a:solidFill>
            </a:endParaRPr>
          </a:p>
          <a:p>
            <a:pPr marL="1276350" lvl="1" indent="-533400">
              <a:buFontTx/>
              <a:buChar char="•"/>
            </a:pPr>
            <a:endParaRPr lang="fr-FR" altLang="en-US" sz="3200" b="1" dirty="0">
              <a:solidFill>
                <a:srgbClr val="003C5A"/>
              </a:solidFill>
            </a:endParaRPr>
          </a:p>
          <a:p>
            <a:pPr marL="1276350" lvl="1" indent="-533400">
              <a:buFontTx/>
              <a:buChar char="•"/>
            </a:pPr>
            <a:r>
              <a:rPr lang="fr-FR" altLang="en-US" sz="3200" b="1" dirty="0">
                <a:solidFill>
                  <a:srgbClr val="003C5A"/>
                </a:solidFill>
              </a:rPr>
              <a:t>Impacts</a:t>
            </a:r>
            <a:endParaRPr lang="fr-FR" altLang="en-US" b="1" dirty="0">
              <a:solidFill>
                <a:srgbClr val="003C5A"/>
              </a:solidFill>
            </a:endParaRPr>
          </a:p>
          <a:p>
            <a:pPr marL="1276350" lvl="1" indent="-533400">
              <a:buFontTx/>
              <a:buChar char="•"/>
            </a:pPr>
            <a:endParaRPr lang="fr-FR" altLang="en-US" sz="2000" dirty="0">
              <a:solidFill>
                <a:srgbClr val="003C5A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4488" y="1124744"/>
            <a:ext cx="3165402" cy="55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rgbClr val="E57725"/>
              </a:buClr>
              <a:buFont typeface="Arial" pitchFamily="34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r>
              <a:rPr lang="fr-FR" altLang="en-US" sz="2800" b="1" dirty="0">
                <a:solidFill>
                  <a:srgbClr val="003C5A"/>
                </a:solidFill>
                <a:latin typeface="+mn-lt"/>
              </a:rPr>
              <a:t>Theory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3527001"/>
            <a:ext cx="2332138" cy="304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6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Lubrication</a:t>
            </a:r>
            <a:r>
              <a:rPr lang="fr-BE" dirty="0"/>
              <a:t> </a:t>
            </a:r>
            <a:r>
              <a:rPr lang="fr-BE" dirty="0" err="1"/>
              <a:t>optimization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21</a:t>
            </a:fld>
            <a:endParaRPr lang="fr-B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50622"/>
            <a:ext cx="5059681" cy="446130"/>
          </a:xfrm>
          <a:prstGeom prst="rect">
            <a:avLst/>
          </a:prstGeom>
        </p:spPr>
        <p:txBody>
          <a:bodyPr vert="horz" lIns="18000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B85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fr-BE" sz="2400" dirty="0"/>
          </a:p>
        </p:txBody>
      </p:sp>
      <p:pic>
        <p:nvPicPr>
          <p:cNvPr id="8" name="Picture 2" descr="http://www.leboutte.be/images/catalogue/outillage/pompe-graisse-dfp-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947" y="2685422"/>
            <a:ext cx="2652794" cy="1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288705" y="3068960"/>
            <a:ext cx="7416800" cy="1224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57725"/>
              </a:buClr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Tx/>
              <a:buChar char="•"/>
            </a:pPr>
            <a:r>
              <a:rPr lang="fr-FR" altLang="en-US" sz="2400" dirty="0" err="1">
                <a:solidFill>
                  <a:schemeClr val="tx2"/>
                </a:solidFill>
              </a:rPr>
              <a:t>Only</a:t>
            </a:r>
            <a:r>
              <a:rPr lang="fr-FR" altLang="en-US" sz="2400" dirty="0">
                <a:solidFill>
                  <a:schemeClr val="tx2"/>
                </a:solidFill>
              </a:rPr>
              <a:t> </a:t>
            </a:r>
            <a:r>
              <a:rPr lang="fr-FR" altLang="en-US" sz="2400" dirty="0" err="1">
                <a:solidFill>
                  <a:schemeClr val="tx2"/>
                </a:solidFill>
              </a:rPr>
              <a:t>Ultrasound</a:t>
            </a:r>
            <a:r>
              <a:rPr lang="fr-FR" altLang="en-US" sz="2400" dirty="0">
                <a:solidFill>
                  <a:schemeClr val="tx2"/>
                </a:solidFill>
              </a:rPr>
              <a:t> </a:t>
            </a:r>
            <a:r>
              <a:rPr lang="fr-FR" altLang="en-US" sz="2400" dirty="0" err="1">
                <a:solidFill>
                  <a:schemeClr val="tx2"/>
                </a:solidFill>
              </a:rPr>
              <a:t>is</a:t>
            </a:r>
            <a:r>
              <a:rPr lang="fr-FR" altLang="en-US" sz="2400" dirty="0">
                <a:solidFill>
                  <a:schemeClr val="tx2"/>
                </a:solidFill>
              </a:rPr>
              <a:t> </a:t>
            </a:r>
            <a:r>
              <a:rPr lang="fr-FR" altLang="en-US" sz="2400" dirty="0" err="1">
                <a:solidFill>
                  <a:schemeClr val="tx2"/>
                </a:solidFill>
              </a:rPr>
              <a:t>suitable</a:t>
            </a:r>
            <a:r>
              <a:rPr lang="fr-FR" altLang="en-US" sz="2400" dirty="0">
                <a:solidFill>
                  <a:schemeClr val="tx2"/>
                </a:solidFill>
              </a:rPr>
              <a:t> for </a:t>
            </a:r>
            <a:r>
              <a:rPr lang="fr-FR" altLang="en-US" sz="2400" dirty="0" err="1">
                <a:solidFill>
                  <a:schemeClr val="tx2"/>
                </a:solidFill>
              </a:rPr>
              <a:t>this</a:t>
            </a:r>
            <a:r>
              <a:rPr lang="fr-FR" altLang="en-US" sz="2400" dirty="0">
                <a:solidFill>
                  <a:schemeClr val="tx2"/>
                </a:solidFill>
              </a:rPr>
              <a:t> application.</a:t>
            </a:r>
          </a:p>
          <a:p>
            <a:pPr marL="533400" indent="-533400">
              <a:buFontTx/>
              <a:buChar char="•"/>
            </a:pPr>
            <a:r>
              <a:rPr lang="fr-FR" altLang="en-US" sz="2400" dirty="0" err="1">
                <a:solidFill>
                  <a:schemeClr val="tx2"/>
                </a:solidFill>
              </a:rPr>
              <a:t>Listen</a:t>
            </a:r>
            <a:r>
              <a:rPr lang="fr-FR" altLang="en-US" sz="2400" dirty="0">
                <a:solidFill>
                  <a:schemeClr val="tx2"/>
                </a:solidFill>
              </a:rPr>
              <a:t> and </a:t>
            </a:r>
            <a:r>
              <a:rPr lang="fr-FR" altLang="en-US" sz="2400" dirty="0" err="1">
                <a:solidFill>
                  <a:schemeClr val="tx2"/>
                </a:solidFill>
              </a:rPr>
              <a:t>measure</a:t>
            </a:r>
            <a:r>
              <a:rPr lang="fr-FR" altLang="en-US" sz="2400" dirty="0">
                <a:solidFill>
                  <a:schemeClr val="tx2"/>
                </a:solidFill>
              </a:rPr>
              <a:t>  in one go.</a:t>
            </a:r>
            <a:endParaRPr lang="fr-FR" altLang="en-US" sz="20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40" y="4437112"/>
            <a:ext cx="4248472" cy="181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13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Lubrication</a:t>
            </a:r>
            <a:r>
              <a:rPr lang="fr-BE" dirty="0"/>
              <a:t> </a:t>
            </a:r>
            <a:r>
              <a:rPr lang="fr-BE" dirty="0" err="1"/>
              <a:t>optimization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22</a:t>
            </a:fld>
            <a:endParaRPr lang="fr-B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50622"/>
            <a:ext cx="5059681" cy="446130"/>
          </a:xfrm>
          <a:prstGeom prst="rect">
            <a:avLst/>
          </a:prstGeom>
        </p:spPr>
        <p:txBody>
          <a:bodyPr vert="horz" lIns="18000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B85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fr-BE" sz="2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76537" y="2852936"/>
            <a:ext cx="7416800" cy="3816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57725"/>
              </a:buClr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Tx/>
              <a:buChar char="•"/>
            </a:pPr>
            <a:r>
              <a:rPr lang="fr-FR" altLang="en-US" sz="2400" dirty="0">
                <a:solidFill>
                  <a:srgbClr val="003C5A"/>
                </a:solidFill>
              </a:rPr>
              <a:t>Over lubrification</a:t>
            </a:r>
          </a:p>
          <a:p>
            <a:pPr marL="533400" indent="-533400">
              <a:buFontTx/>
              <a:buChar char="•"/>
            </a:pPr>
            <a:r>
              <a:rPr lang="fr-FR" altLang="en-US" sz="2400" dirty="0" err="1">
                <a:solidFill>
                  <a:srgbClr val="003C5A"/>
                </a:solidFill>
              </a:rPr>
              <a:t>Wrong</a:t>
            </a:r>
            <a:r>
              <a:rPr lang="fr-FR" altLang="en-US" sz="2400" dirty="0">
                <a:solidFill>
                  <a:srgbClr val="003C5A"/>
                </a:solidFill>
              </a:rPr>
              <a:t> </a:t>
            </a:r>
            <a:r>
              <a:rPr lang="fr-FR" altLang="en-US" sz="2400" dirty="0" err="1">
                <a:solidFill>
                  <a:srgbClr val="003C5A"/>
                </a:solidFill>
              </a:rPr>
              <a:t>lubricant</a:t>
            </a:r>
            <a:endParaRPr lang="fr-FR" altLang="en-US" sz="2400" dirty="0">
              <a:solidFill>
                <a:srgbClr val="003C5A"/>
              </a:solidFill>
            </a:endParaRPr>
          </a:p>
          <a:p>
            <a:pPr marL="533400" indent="-533400">
              <a:buFontTx/>
              <a:buChar char="•"/>
            </a:pPr>
            <a:r>
              <a:rPr lang="fr-FR" altLang="en-US" sz="2400" dirty="0">
                <a:solidFill>
                  <a:srgbClr val="003C5A"/>
                </a:solidFill>
              </a:rPr>
              <a:t>Under lubrification</a:t>
            </a:r>
            <a:endParaRPr lang="fr-FR" altLang="en-US" sz="2000" dirty="0">
              <a:solidFill>
                <a:srgbClr val="003C5A"/>
              </a:solidFill>
            </a:endParaRPr>
          </a:p>
        </p:txBody>
      </p:sp>
      <p:pic>
        <p:nvPicPr>
          <p:cNvPr id="5122" name="Picture 2" descr="http://www.asm4x4.com/images/prepa/prepa-roul_av-73/Prepa_Roul_Av_Toy7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12" y="2097360"/>
            <a:ext cx="4559829" cy="34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4488" y="1124744"/>
            <a:ext cx="6480720" cy="55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rgbClr val="E57725"/>
              </a:buClr>
              <a:buFont typeface="Arial" pitchFamily="34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r>
              <a:rPr lang="en-US" altLang="en-US" sz="2800" b="1" dirty="0">
                <a:solidFill>
                  <a:srgbClr val="003C5A"/>
                </a:solidFill>
                <a:latin typeface="+mn-lt"/>
              </a:rPr>
              <a:t>3 causes of bearing failure</a:t>
            </a:r>
            <a:endParaRPr lang="fr-FR" altLang="en-US" sz="2800" b="1" dirty="0">
              <a:solidFill>
                <a:srgbClr val="003C5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8617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Lubrication</a:t>
            </a:r>
            <a:r>
              <a:rPr lang="fr-BE" dirty="0"/>
              <a:t> </a:t>
            </a:r>
            <a:r>
              <a:rPr lang="fr-BE" dirty="0" err="1"/>
              <a:t>optimization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50622"/>
            <a:ext cx="5059681" cy="446130"/>
          </a:xfrm>
          <a:prstGeom prst="rect">
            <a:avLst/>
          </a:prstGeom>
        </p:spPr>
        <p:txBody>
          <a:bodyPr vert="horz" lIns="18000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B85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fr-BE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2684724"/>
            <a:ext cx="5652000" cy="26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issag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1261" y="3688166"/>
            <a:ext cx="609600" cy="6096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8505" y="1291920"/>
            <a:ext cx="6480720" cy="55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rgbClr val="E57725"/>
              </a:buClr>
              <a:buFont typeface="Arial" pitchFamily="34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r>
              <a:rPr lang="fr-FR" altLang="en-US" sz="2800" b="1" dirty="0" err="1">
                <a:solidFill>
                  <a:srgbClr val="003C5A"/>
                </a:solidFill>
                <a:latin typeface="Calibri"/>
              </a:rPr>
              <a:t>Example</a:t>
            </a:r>
            <a:endParaRPr lang="fr-FR" altLang="en-US" sz="2800" b="1" dirty="0">
              <a:solidFill>
                <a:srgbClr val="003C5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6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Greasing</a:t>
            </a:r>
            <a:r>
              <a:rPr lang="fr-BE" dirty="0"/>
              <a:t> </a:t>
            </a:r>
            <a:r>
              <a:rPr lang="fr-BE" dirty="0" err="1"/>
              <a:t>example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250456" y="5112045"/>
            <a:ext cx="506506" cy="260648"/>
          </a:xfrm>
        </p:spPr>
        <p:txBody>
          <a:bodyPr/>
          <a:lstStyle/>
          <a:p>
            <a:fld id="{1ED689DE-93AF-412C-BCCB-04934BF551E6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50622"/>
            <a:ext cx="5059681" cy="446130"/>
          </a:xfrm>
          <a:prstGeom prst="rect">
            <a:avLst/>
          </a:prstGeom>
        </p:spPr>
        <p:txBody>
          <a:bodyPr vert="horz" lIns="18000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B85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fr-BE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37370"/>
              </p:ext>
            </p:extLst>
          </p:nvPr>
        </p:nvGraphicFramePr>
        <p:xfrm>
          <a:off x="5773075" y="1374975"/>
          <a:ext cx="3443358" cy="1963534"/>
        </p:xfrm>
        <a:graphic>
          <a:graphicData uri="http://schemas.openxmlformats.org/drawingml/2006/table">
            <a:tbl>
              <a:tblPr firstRow="1" firstCol="1" bandRow="1"/>
              <a:tblGrid>
                <a:gridCol w="1147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826"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accent3"/>
                          </a:solidFill>
                          <a:effectLst/>
                          <a:latin typeface="Calibri"/>
                          <a:ea typeface="Times New Roman"/>
                        </a:rPr>
                        <a:t>Ultrasound measurements</a:t>
                      </a:r>
                      <a:endParaRPr lang="en-US" sz="1100" b="1" baseline="0" dirty="0">
                        <a:solidFill>
                          <a:schemeClr val="accent3"/>
                        </a:solidFill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baseline="0" dirty="0">
                          <a:solidFill>
                            <a:schemeClr val="accent3"/>
                          </a:solidFill>
                          <a:effectLst/>
                          <a:latin typeface="Calibri"/>
                          <a:ea typeface="Times New Roman"/>
                        </a:rPr>
                        <a:t>Bearing Belt side</a:t>
                      </a:r>
                      <a:endParaRPr lang="fr-BE" sz="1200" dirty="0">
                        <a:solidFill>
                          <a:schemeClr val="accent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B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4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</a:rPr>
                        <a:t>dB µV</a:t>
                      </a:r>
                      <a:endParaRPr lang="fr-BE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</a:rPr>
                        <a:t>RMS </a:t>
                      </a:r>
                      <a:endParaRPr lang="fr-BE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</a:rPr>
                        <a:t>dB µV</a:t>
                      </a:r>
                      <a:endParaRPr lang="fr-BE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</a:rPr>
                        <a:t>Peak</a:t>
                      </a:r>
                      <a:endParaRPr lang="fr-BE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fr-BE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6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</a:rPr>
                        <a:t>54,1</a:t>
                      </a:r>
                      <a:endParaRPr lang="fr-B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</a:rPr>
                        <a:t>75,4</a:t>
                      </a:r>
                      <a:endParaRPr lang="fr-B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BE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Before</a:t>
                      </a:r>
                      <a:r>
                        <a:rPr lang="fr-B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B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lubrification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6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BE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+mn-cs"/>
                        </a:rPr>
                        <a:t>37,9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BE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+mn-cs"/>
                        </a:rPr>
                        <a:t>53,4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BE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After</a:t>
                      </a:r>
                      <a:endParaRPr lang="fr-BE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B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Lubrification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260697" y="3613666"/>
            <a:ext cx="2673259" cy="2407622"/>
            <a:chOff x="5995335" y="3946938"/>
            <a:chExt cx="2673259" cy="2407622"/>
          </a:xfrm>
        </p:grpSpPr>
        <p:sp>
          <p:nvSpPr>
            <p:cNvPr id="10" name="TextBox 9"/>
            <p:cNvSpPr txBox="1"/>
            <p:nvPr/>
          </p:nvSpPr>
          <p:spPr>
            <a:xfrm>
              <a:off x="7856077" y="3963816"/>
              <a:ext cx="786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b="1" dirty="0">
                  <a:solidFill>
                    <a:prstClr val="black"/>
                  </a:solidFill>
                </a:rPr>
                <a:t>Palier CA</a:t>
              </a:r>
            </a:p>
          </p:txBody>
        </p:sp>
        <p:pic>
          <p:nvPicPr>
            <p:cNvPr id="11" name="il_fi" descr="http://www.acd-ingenierie.com/uploads/news/images/VENTILO/TRc.jp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335" y="3946938"/>
              <a:ext cx="2646822" cy="240762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7619601" y="4365104"/>
              <a:ext cx="318482" cy="3997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766865" y="3963816"/>
              <a:ext cx="90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b="1" dirty="0" err="1">
                  <a:solidFill>
                    <a:prstClr val="black"/>
                  </a:solidFill>
                </a:rPr>
                <a:t>Bearing</a:t>
              </a:r>
              <a:r>
                <a:rPr lang="fr-BE" sz="1200" b="1" dirty="0">
                  <a:solidFill>
                    <a:prstClr val="black"/>
                  </a:solidFill>
                </a:rPr>
                <a:t> Belt </a:t>
              </a:r>
              <a:r>
                <a:rPr lang="fr-BE" sz="1200" b="1" dirty="0" err="1">
                  <a:solidFill>
                    <a:prstClr val="black"/>
                  </a:solidFill>
                </a:rPr>
                <a:t>side</a:t>
              </a:r>
              <a:endParaRPr lang="fr-BE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2" descr="J:\SDT SAUVEGARDE\Rapport de mesures ultrasonores\Mesures globales - Ventilateur secondaire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2" y="1443170"/>
            <a:ext cx="4997688" cy="216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J:\SDT SAUVEGARDE\Rapport de mesures ultrasonores\NOVERGIE SUEZ - VEDENE 84\Palier Côté Poulie - Avant Graissage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6" y="3887906"/>
            <a:ext cx="4989114" cy="9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389831" y="4039155"/>
            <a:ext cx="4842848" cy="39240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pic>
        <p:nvPicPr>
          <p:cNvPr id="19" name="Palier Côté Poulie - Avant Graissag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59813" y="4210974"/>
            <a:ext cx="301005" cy="301005"/>
          </a:xfrm>
          <a:prstGeom prst="rect">
            <a:avLst/>
          </a:prstGeom>
        </p:spPr>
      </p:pic>
      <p:pic>
        <p:nvPicPr>
          <p:cNvPr id="20" name="Picture 6" descr="J:\SDT SAUVEGARDE\Rapport de mesures ultrasonores\NOVERGIE SUEZ - VEDENE 84\Palier Côté Poulie - Après Graissage.e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6" y="5112045"/>
            <a:ext cx="5004511" cy="11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alier Côté Poulie - Après Graissage.son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38437" y="5603626"/>
            <a:ext cx="311704" cy="3117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4644" y="2204866"/>
            <a:ext cx="155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 err="1">
                <a:solidFill>
                  <a:prstClr val="black"/>
                </a:solidFill>
              </a:rPr>
              <a:t>Before</a:t>
            </a:r>
            <a:r>
              <a:rPr lang="fr-BE" sz="12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fr-BE" sz="1200" b="1" dirty="0">
                <a:solidFill>
                  <a:prstClr val="black"/>
                </a:solidFill>
              </a:rPr>
              <a:t>lubrification</a:t>
            </a:r>
          </a:p>
        </p:txBody>
      </p:sp>
      <p:sp>
        <p:nvSpPr>
          <p:cNvPr id="23" name="Oval 22"/>
          <p:cNvSpPr/>
          <p:nvPr/>
        </p:nvSpPr>
        <p:spPr>
          <a:xfrm>
            <a:off x="1355220" y="1556792"/>
            <a:ext cx="645452" cy="57045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523572" y="2636912"/>
            <a:ext cx="645452" cy="57045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42212" y="2175249"/>
            <a:ext cx="155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 err="1">
                <a:solidFill>
                  <a:prstClr val="black"/>
                </a:solidFill>
              </a:rPr>
              <a:t>After</a:t>
            </a:r>
            <a:endParaRPr lang="fr-BE" sz="1200" b="1" dirty="0">
              <a:solidFill>
                <a:prstClr val="black"/>
              </a:solidFill>
            </a:endParaRPr>
          </a:p>
          <a:p>
            <a:pPr algn="ctr"/>
            <a:r>
              <a:rPr lang="fr-BE" sz="1200" b="1" dirty="0">
                <a:solidFill>
                  <a:prstClr val="black"/>
                </a:solidFill>
              </a:rPr>
              <a:t> Lubrification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1151" y="5805292"/>
            <a:ext cx="410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 err="1">
                <a:solidFill>
                  <a:prstClr val="black"/>
                </a:solidFill>
              </a:rPr>
              <a:t>Bearing</a:t>
            </a:r>
            <a:r>
              <a:rPr lang="fr-BE" sz="1200" b="1" dirty="0">
                <a:solidFill>
                  <a:prstClr val="black"/>
                </a:solidFill>
              </a:rPr>
              <a:t> Belt </a:t>
            </a:r>
            <a:r>
              <a:rPr lang="fr-BE" sz="1200" b="1" dirty="0" err="1">
                <a:solidFill>
                  <a:prstClr val="black"/>
                </a:solidFill>
              </a:rPr>
              <a:t>side</a:t>
            </a:r>
            <a:r>
              <a:rPr lang="fr-BE" sz="1200" b="1" dirty="0">
                <a:solidFill>
                  <a:prstClr val="black"/>
                </a:solidFill>
              </a:rPr>
              <a:t> - </a:t>
            </a:r>
            <a:r>
              <a:rPr lang="fr-BE" sz="1200" b="1" dirty="0" err="1">
                <a:solidFill>
                  <a:prstClr val="black"/>
                </a:solidFill>
              </a:rPr>
              <a:t>After</a:t>
            </a:r>
            <a:r>
              <a:rPr lang="fr-BE" sz="1200" b="1" dirty="0">
                <a:solidFill>
                  <a:prstClr val="black"/>
                </a:solidFill>
              </a:rPr>
              <a:t> lubrification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3598" y="4835046"/>
            <a:ext cx="3386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 err="1">
                <a:solidFill>
                  <a:prstClr val="black"/>
                </a:solidFill>
              </a:rPr>
              <a:t>Bearing</a:t>
            </a:r>
            <a:r>
              <a:rPr lang="fr-BE" sz="1200" b="1" dirty="0">
                <a:solidFill>
                  <a:prstClr val="black"/>
                </a:solidFill>
              </a:rPr>
              <a:t> Belt </a:t>
            </a:r>
            <a:r>
              <a:rPr lang="fr-BE" sz="1200" b="1" dirty="0" err="1">
                <a:solidFill>
                  <a:prstClr val="black"/>
                </a:solidFill>
              </a:rPr>
              <a:t>side</a:t>
            </a:r>
            <a:r>
              <a:rPr lang="fr-BE" sz="1200" b="1" dirty="0">
                <a:solidFill>
                  <a:prstClr val="black"/>
                </a:solidFill>
              </a:rPr>
              <a:t> – </a:t>
            </a:r>
            <a:r>
              <a:rPr lang="fr-BE" sz="1200" b="1" dirty="0" err="1">
                <a:solidFill>
                  <a:prstClr val="black"/>
                </a:solidFill>
              </a:rPr>
              <a:t>Before</a:t>
            </a:r>
            <a:r>
              <a:rPr lang="fr-BE" sz="1200" b="1" dirty="0">
                <a:solidFill>
                  <a:prstClr val="black"/>
                </a:solidFill>
              </a:rPr>
              <a:t> lubrification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47557" y="2406079"/>
            <a:ext cx="52551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90514" y="836712"/>
            <a:ext cx="6480720" cy="55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rgbClr val="E57725"/>
              </a:buClr>
              <a:buFont typeface="Arial" pitchFamily="34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/>
            <a:r>
              <a:rPr lang="fr-FR" altLang="en-US" sz="2800" b="1" dirty="0" err="1">
                <a:solidFill>
                  <a:srgbClr val="003C5A"/>
                </a:solidFill>
                <a:latin typeface="Calibri"/>
              </a:rPr>
              <a:t>Example</a:t>
            </a:r>
            <a:endParaRPr lang="fr-FR" altLang="en-US" sz="2800" b="1" dirty="0">
              <a:solidFill>
                <a:srgbClr val="003C5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3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LUBExpert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25</a:t>
            </a:fld>
            <a:endParaRPr lang="fr-BE"/>
          </a:p>
        </p:txBody>
      </p:sp>
      <p:pic>
        <p:nvPicPr>
          <p:cNvPr id="1026" name="Picture 2" descr="\\pandora\COMPANY\Marketing &amp; Communication\Images\Products\LUBExpert\LUBExpert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5" y="1102940"/>
            <a:ext cx="8022892" cy="535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0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Philosophy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26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18" y="1214438"/>
            <a:ext cx="4385563" cy="502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804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Dedicated</a:t>
            </a:r>
            <a:r>
              <a:rPr lang="fr-BE" dirty="0"/>
              <a:t> </a:t>
            </a:r>
            <a:r>
              <a:rPr lang="fr-BE" dirty="0" err="1"/>
              <a:t>UltrAnalysis</a:t>
            </a:r>
            <a:r>
              <a:rPr lang="fr-BE" dirty="0"/>
              <a:t> Suite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27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3" y="1052736"/>
            <a:ext cx="816625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313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70" y="1412776"/>
            <a:ext cx="34417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BE" dirty="0" err="1"/>
              <a:t>Dedicated</a:t>
            </a:r>
            <a:r>
              <a:rPr lang="fr-BE" dirty="0"/>
              <a:t> </a:t>
            </a:r>
            <a:r>
              <a:rPr lang="fr-BE" dirty="0" err="1"/>
              <a:t>UltrAnalysis</a:t>
            </a:r>
            <a:r>
              <a:rPr lang="fr-BE" dirty="0"/>
              <a:t> Suite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3C5A"/>
                </a:solidFill>
              </a:rPr>
              <a:t>Grease point configuration</a:t>
            </a:r>
          </a:p>
          <a:p>
            <a:endParaRPr lang="en-US" sz="2800" b="1" dirty="0">
              <a:solidFill>
                <a:srgbClr val="003C5A"/>
              </a:solidFill>
            </a:endParaRPr>
          </a:p>
          <a:p>
            <a:pPr marL="108585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5A"/>
                </a:solidFill>
              </a:rPr>
              <a:t>Lubricant type</a:t>
            </a:r>
          </a:p>
          <a:p>
            <a:pPr marL="108585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C5A"/>
              </a:solidFill>
            </a:endParaRPr>
          </a:p>
          <a:p>
            <a:pPr marL="108585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C5A"/>
              </a:solidFill>
            </a:endParaRPr>
          </a:p>
          <a:p>
            <a:pPr marL="108585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5A"/>
                </a:solidFill>
              </a:rPr>
              <a:t>Calculated theoretical quantity</a:t>
            </a:r>
          </a:p>
          <a:p>
            <a:pPr marL="108585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C5A"/>
              </a:solidFill>
            </a:endParaRPr>
          </a:p>
          <a:p>
            <a:pPr marL="108585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C5A"/>
              </a:solidFill>
            </a:endParaRPr>
          </a:p>
          <a:p>
            <a:pPr marL="108585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5A"/>
                </a:solidFill>
              </a:rPr>
              <a:t>Lubrication state</a:t>
            </a:r>
          </a:p>
          <a:p>
            <a:pPr lvl="1" indent="0">
              <a:buClr>
                <a:schemeClr val="accent2"/>
              </a:buClr>
              <a:buNone/>
            </a:pPr>
            <a:endParaRPr lang="en-US" sz="2400" dirty="0">
              <a:solidFill>
                <a:srgbClr val="003C5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7136" y="4437112"/>
            <a:ext cx="2160240" cy="216024"/>
          </a:xfrm>
          <a:prstGeom prst="rect">
            <a:avLst/>
          </a:prstGeom>
          <a:solidFill>
            <a:srgbClr val="004B85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2800" dirty="0"/>
          </a:p>
        </p:txBody>
      </p:sp>
      <p:sp>
        <p:nvSpPr>
          <p:cNvPr id="4" name="Rectangle 3"/>
          <p:cNvSpPr/>
          <p:nvPr/>
        </p:nvSpPr>
        <p:spPr>
          <a:xfrm>
            <a:off x="6177136" y="4653136"/>
            <a:ext cx="1656184" cy="234026"/>
          </a:xfrm>
          <a:prstGeom prst="rect">
            <a:avLst/>
          </a:prstGeom>
          <a:solidFill>
            <a:srgbClr val="004B85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2800" dirty="0"/>
          </a:p>
        </p:txBody>
      </p:sp>
      <p:sp>
        <p:nvSpPr>
          <p:cNvPr id="15" name="Rectangle 14"/>
          <p:cNvSpPr/>
          <p:nvPr/>
        </p:nvSpPr>
        <p:spPr>
          <a:xfrm>
            <a:off x="6177136" y="4887162"/>
            <a:ext cx="2304256" cy="702078"/>
          </a:xfrm>
          <a:prstGeom prst="rect">
            <a:avLst/>
          </a:prstGeom>
          <a:solidFill>
            <a:srgbClr val="004B85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9844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err="1"/>
              <a:t>Dedicated</a:t>
            </a:r>
            <a:r>
              <a:rPr lang="fr-BE" dirty="0"/>
              <a:t> </a:t>
            </a:r>
            <a:r>
              <a:rPr lang="fr-BE" dirty="0" err="1"/>
              <a:t>UltrAnalysis</a:t>
            </a:r>
            <a:r>
              <a:rPr lang="fr-BE" dirty="0"/>
              <a:t> Suite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03C5A"/>
                </a:solidFill>
              </a:rPr>
              <a:t>Grease and Grease gun information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35" y="1844824"/>
            <a:ext cx="7623730" cy="479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64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Theory of </a:t>
            </a:r>
            <a:r>
              <a:rPr lang="fr-BE" dirty="0" err="1"/>
              <a:t>ultrasound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57407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00" y="2929252"/>
            <a:ext cx="4516165" cy="28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0" y="2160781"/>
            <a:ext cx="4558308" cy="285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err="1"/>
              <a:t>Dedicated</a:t>
            </a:r>
            <a:r>
              <a:rPr lang="fr-BE" dirty="0"/>
              <a:t> </a:t>
            </a:r>
            <a:r>
              <a:rPr lang="fr-BE" dirty="0" err="1"/>
              <a:t>UltrAnalysis</a:t>
            </a:r>
            <a:r>
              <a:rPr lang="fr-BE" dirty="0"/>
              <a:t> Suite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err="1">
                <a:solidFill>
                  <a:srgbClr val="003C5A"/>
                </a:solidFill>
              </a:rPr>
              <a:t>LUBEsense</a:t>
            </a:r>
            <a:r>
              <a:rPr lang="en-GB" sz="2800" b="1" dirty="0">
                <a:solidFill>
                  <a:srgbClr val="003C5A"/>
                </a:solidFill>
              </a:rPr>
              <a:t> and/or Temperature sensor parameters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724" y="2929252"/>
            <a:ext cx="1656184" cy="234026"/>
          </a:xfrm>
          <a:prstGeom prst="rect">
            <a:avLst/>
          </a:prstGeom>
          <a:solidFill>
            <a:srgbClr val="004B85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2800" dirty="0"/>
          </a:p>
        </p:txBody>
      </p:sp>
      <p:sp>
        <p:nvSpPr>
          <p:cNvPr id="8" name="Rectangle 7"/>
          <p:cNvSpPr/>
          <p:nvPr/>
        </p:nvSpPr>
        <p:spPr>
          <a:xfrm>
            <a:off x="5069552" y="3706412"/>
            <a:ext cx="1656184" cy="234026"/>
          </a:xfrm>
          <a:prstGeom prst="rect">
            <a:avLst/>
          </a:prstGeom>
          <a:solidFill>
            <a:srgbClr val="004B85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2800" dirty="0"/>
          </a:p>
        </p:txBody>
      </p:sp>
      <p:sp>
        <p:nvSpPr>
          <p:cNvPr id="10" name="Rectangle 9"/>
          <p:cNvSpPr/>
          <p:nvPr/>
        </p:nvSpPr>
        <p:spPr>
          <a:xfrm>
            <a:off x="7294882" y="3472386"/>
            <a:ext cx="970486" cy="234026"/>
          </a:xfrm>
          <a:prstGeom prst="rect">
            <a:avLst/>
          </a:prstGeom>
          <a:solidFill>
            <a:srgbClr val="004B85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5449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err="1"/>
              <a:t>Dedicated</a:t>
            </a:r>
            <a:r>
              <a:rPr lang="fr-BE" dirty="0"/>
              <a:t> </a:t>
            </a:r>
            <a:r>
              <a:rPr lang="fr-BE" dirty="0" err="1"/>
              <a:t>UltrAnalysis</a:t>
            </a:r>
            <a:r>
              <a:rPr lang="fr-BE" dirty="0"/>
              <a:t> Suite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03C5A"/>
                </a:solidFill>
              </a:rPr>
              <a:t>Automated Reports </a:t>
            </a:r>
          </a:p>
          <a:p>
            <a:r>
              <a:rPr lang="en-GB" sz="2400" dirty="0">
                <a:solidFill>
                  <a:srgbClr val="003C5A"/>
                </a:solidFill>
              </a:rPr>
              <a:t>Average grease consumption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1" y="3212976"/>
            <a:ext cx="5556106" cy="233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707" y="3026738"/>
            <a:ext cx="3805039" cy="271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334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err="1"/>
              <a:t>Dedicated</a:t>
            </a:r>
            <a:r>
              <a:rPr lang="fr-BE" dirty="0"/>
              <a:t> </a:t>
            </a:r>
            <a:r>
              <a:rPr lang="fr-BE" dirty="0" err="1"/>
              <a:t>UltrAnalysis</a:t>
            </a:r>
            <a:r>
              <a:rPr lang="fr-BE" dirty="0"/>
              <a:t> Suite Software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5300" y="1124747"/>
            <a:ext cx="8915400" cy="5001419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3C5A"/>
                </a:solidFill>
              </a:rPr>
              <a:t>Automated Reports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C5A"/>
                </a:solidFill>
              </a:rPr>
              <a:t>Grease consumption by grease point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8402" y="2857770"/>
            <a:ext cx="5755952" cy="308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14" y="2492896"/>
            <a:ext cx="3338679" cy="316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13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Dedicated</a:t>
            </a:r>
            <a:r>
              <a:rPr lang="fr-BE" dirty="0"/>
              <a:t> LUBEXPERT  </a:t>
            </a:r>
            <a:r>
              <a:rPr lang="fr-BE" dirty="0" err="1"/>
              <a:t>Firmware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33</a:t>
            </a:fld>
            <a:endParaRPr lang="fr-B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88" y="1326487"/>
            <a:ext cx="7384501" cy="492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923709"/>
            <a:ext cx="1656184" cy="572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432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Dedicated LUBEXPERT  Firmware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6496" y="1125538"/>
            <a:ext cx="8856984" cy="5000625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003C5A"/>
                </a:solidFill>
              </a:rPr>
              <a:t>Main characteristics</a:t>
            </a:r>
          </a:p>
          <a:p>
            <a:pPr lvl="0"/>
            <a:r>
              <a:rPr lang="en-US" sz="2400" dirty="0">
                <a:solidFill>
                  <a:srgbClr val="003C5A"/>
                </a:solidFill>
              </a:rPr>
              <a:t> </a:t>
            </a:r>
          </a:p>
          <a:p>
            <a:r>
              <a:rPr lang="en-US" sz="2400" dirty="0">
                <a:solidFill>
                  <a:srgbClr val="003C5A"/>
                </a:solidFill>
              </a:rPr>
              <a:t>In the</a:t>
            </a:r>
            <a:r>
              <a:rPr lang="en-US" sz="2800" b="1" dirty="0">
                <a:solidFill>
                  <a:srgbClr val="003C5A"/>
                </a:solidFill>
              </a:rPr>
              <a:t> Survey mode </a:t>
            </a:r>
            <a:r>
              <a:rPr lang="fr-BE" sz="2400" dirty="0" err="1">
                <a:solidFill>
                  <a:srgbClr val="003C5A"/>
                </a:solidFill>
              </a:rPr>
              <a:t>you</a:t>
            </a:r>
            <a:r>
              <a:rPr lang="fr-BE" sz="2400" dirty="0">
                <a:solidFill>
                  <a:srgbClr val="003C5A"/>
                </a:solidFill>
              </a:rPr>
              <a:t> have 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200" dirty="0">
                <a:solidFill>
                  <a:srgbClr val="003C5A"/>
                </a:solidFill>
              </a:rPr>
              <a:t>a </a:t>
            </a:r>
            <a:r>
              <a:rPr lang="fr-BE" sz="2200" dirty="0" err="1">
                <a:solidFill>
                  <a:srgbClr val="003C5A"/>
                </a:solidFill>
              </a:rPr>
              <a:t>sorted</a:t>
            </a:r>
            <a:r>
              <a:rPr lang="fr-BE" sz="2200" dirty="0">
                <a:solidFill>
                  <a:srgbClr val="003C5A"/>
                </a:solidFill>
              </a:rPr>
              <a:t>, </a:t>
            </a:r>
            <a:r>
              <a:rPr lang="fr-BE" sz="2200" dirty="0" err="1">
                <a:solidFill>
                  <a:srgbClr val="003C5A"/>
                </a:solidFill>
              </a:rPr>
              <a:t>filterd</a:t>
            </a:r>
            <a:r>
              <a:rPr lang="fr-BE" sz="2200" dirty="0">
                <a:solidFill>
                  <a:srgbClr val="003C5A"/>
                </a:solidFill>
              </a:rPr>
              <a:t> and </a:t>
            </a:r>
            <a:r>
              <a:rPr lang="fr-BE" sz="2200" dirty="0" err="1">
                <a:solidFill>
                  <a:srgbClr val="003C5A"/>
                </a:solidFill>
              </a:rPr>
              <a:t>logically</a:t>
            </a:r>
            <a:r>
              <a:rPr lang="fr-BE" sz="2200" dirty="0">
                <a:solidFill>
                  <a:srgbClr val="003C5A"/>
                </a:solidFill>
              </a:rPr>
              <a:t> </a:t>
            </a:r>
            <a:r>
              <a:rPr lang="fr-BE" sz="2200" dirty="0" err="1">
                <a:solidFill>
                  <a:srgbClr val="003C5A"/>
                </a:solidFill>
              </a:rPr>
              <a:t>arranged</a:t>
            </a:r>
            <a:r>
              <a:rPr lang="fr-BE" sz="2200" dirty="0">
                <a:solidFill>
                  <a:srgbClr val="003C5A"/>
                </a:solidFill>
              </a:rPr>
              <a:t> </a:t>
            </a:r>
            <a:r>
              <a:rPr lang="fr-BE" sz="2200" dirty="0" err="1">
                <a:solidFill>
                  <a:srgbClr val="003C5A"/>
                </a:solidFill>
              </a:rPr>
              <a:t>list</a:t>
            </a:r>
            <a:r>
              <a:rPr lang="fr-BE" sz="2200" dirty="0">
                <a:solidFill>
                  <a:srgbClr val="003C5A"/>
                </a:solidFill>
              </a:rPr>
              <a:t> of the </a:t>
            </a:r>
            <a:r>
              <a:rPr lang="fr-BE" sz="2200" dirty="0" err="1">
                <a:solidFill>
                  <a:srgbClr val="003C5A"/>
                </a:solidFill>
              </a:rPr>
              <a:t>bearings</a:t>
            </a:r>
            <a:r>
              <a:rPr lang="fr-BE" sz="2200" dirty="0">
                <a:solidFill>
                  <a:srgbClr val="003C5A"/>
                </a:solidFill>
              </a:rPr>
              <a:t> </a:t>
            </a:r>
            <a:r>
              <a:rPr lang="fr-BE" sz="2200" dirty="0" err="1">
                <a:solidFill>
                  <a:srgbClr val="003C5A"/>
                </a:solidFill>
              </a:rPr>
              <a:t>that</a:t>
            </a:r>
            <a:r>
              <a:rPr lang="fr-BE" sz="2200" dirty="0">
                <a:solidFill>
                  <a:srgbClr val="003C5A"/>
                </a:solidFill>
              </a:rPr>
              <a:t> </a:t>
            </a:r>
            <a:r>
              <a:rPr lang="fr-BE" sz="2200" dirty="0" err="1">
                <a:solidFill>
                  <a:srgbClr val="003C5A"/>
                </a:solidFill>
              </a:rPr>
              <a:t>need</a:t>
            </a:r>
            <a:r>
              <a:rPr lang="fr-BE" sz="2200" dirty="0">
                <a:solidFill>
                  <a:srgbClr val="003C5A"/>
                </a:solidFill>
              </a:rPr>
              <a:t> </a:t>
            </a:r>
            <a:r>
              <a:rPr lang="fr-BE" sz="2200" dirty="0" err="1">
                <a:solidFill>
                  <a:srgbClr val="003C5A"/>
                </a:solidFill>
              </a:rPr>
              <a:t>lubrication</a:t>
            </a:r>
            <a:r>
              <a:rPr lang="fr-BE" sz="2200" dirty="0">
                <a:solidFill>
                  <a:srgbClr val="003C5A"/>
                </a:solidFill>
              </a:rPr>
              <a:t>. (</a:t>
            </a:r>
            <a:r>
              <a:rPr lang="fr-BE" sz="2200" dirty="0" err="1">
                <a:solidFill>
                  <a:srgbClr val="003C5A"/>
                </a:solidFill>
              </a:rPr>
              <a:t>Lubrication</a:t>
            </a:r>
            <a:r>
              <a:rPr lang="fr-BE" sz="2200" dirty="0">
                <a:solidFill>
                  <a:srgbClr val="003C5A"/>
                </a:solidFill>
              </a:rPr>
              <a:t> </a:t>
            </a:r>
            <a:r>
              <a:rPr lang="fr-BE" sz="2200" dirty="0" err="1">
                <a:solidFill>
                  <a:srgbClr val="003C5A"/>
                </a:solidFill>
              </a:rPr>
              <a:t>surveys</a:t>
            </a:r>
            <a:r>
              <a:rPr lang="fr-BE" sz="2200" dirty="0">
                <a:solidFill>
                  <a:srgbClr val="003C5A"/>
                </a:solidFill>
              </a:rPr>
              <a:t>) 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sz="2200" dirty="0">
                <a:solidFill>
                  <a:srgbClr val="003C5A"/>
                </a:solidFill>
              </a:rPr>
              <a:t>the type of </a:t>
            </a:r>
            <a:r>
              <a:rPr lang="fr-BE" sz="2200" dirty="0" err="1">
                <a:solidFill>
                  <a:srgbClr val="003C5A"/>
                </a:solidFill>
              </a:rPr>
              <a:t>grease</a:t>
            </a:r>
            <a:r>
              <a:rPr lang="fr-BE" sz="2200" dirty="0">
                <a:solidFill>
                  <a:srgbClr val="003C5A"/>
                </a:solidFill>
              </a:rPr>
              <a:t> to </a:t>
            </a:r>
            <a:r>
              <a:rPr lang="fr-BE" sz="2200" dirty="0" err="1">
                <a:solidFill>
                  <a:srgbClr val="003C5A"/>
                </a:solidFill>
              </a:rPr>
              <a:t>be</a:t>
            </a:r>
            <a:r>
              <a:rPr lang="fr-BE" sz="2200" dirty="0">
                <a:solidFill>
                  <a:srgbClr val="003C5A"/>
                </a:solidFill>
              </a:rPr>
              <a:t> </a:t>
            </a:r>
            <a:r>
              <a:rPr lang="fr-BE" sz="2200" dirty="0" err="1">
                <a:solidFill>
                  <a:srgbClr val="003C5A"/>
                </a:solidFill>
              </a:rPr>
              <a:t>used</a:t>
            </a:r>
            <a:r>
              <a:rPr lang="fr-BE" sz="2200" dirty="0">
                <a:solidFill>
                  <a:srgbClr val="003C5A"/>
                </a:solidFill>
              </a:rPr>
              <a:t> for the </a:t>
            </a:r>
            <a:r>
              <a:rPr lang="fr-BE" sz="2200" dirty="0" err="1">
                <a:solidFill>
                  <a:srgbClr val="003C5A"/>
                </a:solidFill>
              </a:rPr>
              <a:t>bearing</a:t>
            </a:r>
            <a:r>
              <a:rPr lang="fr-BE" sz="2200" dirty="0">
                <a:solidFill>
                  <a:srgbClr val="003C5A"/>
                </a:solidFill>
              </a:rPr>
              <a:t> and the </a:t>
            </a:r>
            <a:r>
              <a:rPr lang="fr-BE" sz="2200" dirty="0" err="1">
                <a:solidFill>
                  <a:srgbClr val="003C5A"/>
                </a:solidFill>
              </a:rPr>
              <a:t>expected</a:t>
            </a:r>
            <a:r>
              <a:rPr lang="fr-BE" sz="2200" dirty="0">
                <a:solidFill>
                  <a:srgbClr val="003C5A"/>
                </a:solidFill>
              </a:rPr>
              <a:t> maximum </a:t>
            </a:r>
            <a:r>
              <a:rPr lang="fr-BE" sz="2200" dirty="0" err="1">
                <a:solidFill>
                  <a:srgbClr val="003C5A"/>
                </a:solidFill>
              </a:rPr>
              <a:t>quantity</a:t>
            </a:r>
            <a:r>
              <a:rPr lang="fr-BE" sz="2200" dirty="0">
                <a:solidFill>
                  <a:srgbClr val="003C5A"/>
                </a:solidFill>
              </a:rPr>
              <a:t>. (UAS)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/>
              <a:buChar char=""/>
            </a:pPr>
            <a:r>
              <a:rPr lang="fr-BE" sz="2200" dirty="0">
                <a:solidFill>
                  <a:srgbClr val="003C5A"/>
                </a:solidFill>
              </a:rPr>
              <a:t>The </a:t>
            </a:r>
            <a:r>
              <a:rPr lang="fr-BE" sz="2200" dirty="0" err="1">
                <a:solidFill>
                  <a:srgbClr val="003C5A"/>
                </a:solidFill>
              </a:rPr>
              <a:t>added</a:t>
            </a:r>
            <a:r>
              <a:rPr lang="fr-BE" sz="2200" dirty="0">
                <a:solidFill>
                  <a:srgbClr val="003C5A"/>
                </a:solidFill>
              </a:rPr>
              <a:t> </a:t>
            </a:r>
            <a:r>
              <a:rPr lang="fr-BE" sz="2200" dirty="0" err="1">
                <a:solidFill>
                  <a:srgbClr val="003C5A"/>
                </a:solidFill>
              </a:rPr>
              <a:t>quantity</a:t>
            </a:r>
            <a:r>
              <a:rPr lang="fr-BE" sz="2200" dirty="0">
                <a:solidFill>
                  <a:srgbClr val="003C5A"/>
                </a:solidFill>
              </a:rPr>
              <a:t> of </a:t>
            </a:r>
            <a:r>
              <a:rPr lang="fr-BE" sz="2200" dirty="0" err="1">
                <a:solidFill>
                  <a:srgbClr val="003C5A"/>
                </a:solidFill>
              </a:rPr>
              <a:t>lubricant</a:t>
            </a:r>
            <a:endParaRPr lang="fr-BE" sz="2200" dirty="0">
              <a:solidFill>
                <a:srgbClr val="003C5A"/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/>
              <a:buChar char=""/>
            </a:pPr>
            <a:r>
              <a:rPr lang="fr-BE" sz="2200" dirty="0" err="1">
                <a:solidFill>
                  <a:srgbClr val="003C5A"/>
                </a:solidFill>
              </a:rPr>
              <a:t>Pre</a:t>
            </a:r>
            <a:r>
              <a:rPr lang="fr-BE" sz="2200" dirty="0">
                <a:solidFill>
                  <a:srgbClr val="003C5A"/>
                </a:solidFill>
              </a:rPr>
              <a:t>-set signal amplification and volume.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/>
              <a:buChar char=""/>
            </a:pPr>
            <a:r>
              <a:rPr lang="fr-BE" sz="2200" dirty="0">
                <a:solidFill>
                  <a:srgbClr val="003C5A"/>
                </a:solidFill>
              </a:rPr>
              <a:t>A live </a:t>
            </a:r>
            <a:r>
              <a:rPr lang="fr-BE" sz="2200" dirty="0" err="1">
                <a:solidFill>
                  <a:srgbClr val="003C5A"/>
                </a:solidFill>
              </a:rPr>
              <a:t>view</a:t>
            </a:r>
            <a:r>
              <a:rPr lang="fr-BE" sz="2200" dirty="0">
                <a:solidFill>
                  <a:srgbClr val="003C5A"/>
                </a:solidFill>
              </a:rPr>
              <a:t> of the </a:t>
            </a:r>
            <a:r>
              <a:rPr lang="fr-BE" sz="2200" dirty="0" err="1">
                <a:solidFill>
                  <a:srgbClr val="003C5A"/>
                </a:solidFill>
              </a:rPr>
              <a:t>evolution</a:t>
            </a:r>
            <a:r>
              <a:rPr lang="fr-BE" sz="2200" dirty="0">
                <a:solidFill>
                  <a:srgbClr val="003C5A"/>
                </a:solidFill>
              </a:rPr>
              <a:t> </a:t>
            </a:r>
            <a:r>
              <a:rPr lang="fr-BE" sz="2200" dirty="0" err="1">
                <a:solidFill>
                  <a:srgbClr val="003C5A"/>
                </a:solidFill>
              </a:rPr>
              <a:t>during</a:t>
            </a:r>
            <a:r>
              <a:rPr lang="fr-BE" sz="2200" dirty="0">
                <a:solidFill>
                  <a:srgbClr val="003C5A"/>
                </a:solidFill>
              </a:rPr>
              <a:t> the </a:t>
            </a:r>
            <a:r>
              <a:rPr lang="fr-BE" sz="2200" dirty="0" err="1">
                <a:solidFill>
                  <a:srgbClr val="003C5A"/>
                </a:solidFill>
              </a:rPr>
              <a:t>lubrication</a:t>
            </a:r>
            <a:r>
              <a:rPr lang="fr-BE" sz="2200" dirty="0">
                <a:solidFill>
                  <a:srgbClr val="003C5A"/>
                </a:solidFill>
              </a:rPr>
              <a:t> </a:t>
            </a:r>
            <a:r>
              <a:rPr lang="fr-BE" sz="2200" dirty="0" err="1">
                <a:solidFill>
                  <a:srgbClr val="003C5A"/>
                </a:solidFill>
              </a:rPr>
              <a:t>process</a:t>
            </a:r>
            <a:r>
              <a:rPr lang="fr-BE" sz="2200" dirty="0">
                <a:solidFill>
                  <a:srgbClr val="003C5A"/>
                </a:solidFill>
              </a:rPr>
              <a:t>.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/>
              <a:buChar char=""/>
            </a:pPr>
            <a:r>
              <a:rPr lang="fr-BE" sz="2200" dirty="0">
                <a:solidFill>
                  <a:srgbClr val="003C5A"/>
                </a:solidFill>
              </a:rPr>
              <a:t>Direct information </a:t>
            </a:r>
            <a:r>
              <a:rPr lang="fr-BE" sz="2200" dirty="0" err="1">
                <a:solidFill>
                  <a:srgbClr val="003C5A"/>
                </a:solidFill>
              </a:rPr>
              <a:t>concerning</a:t>
            </a:r>
            <a:r>
              <a:rPr lang="fr-BE" sz="2200" dirty="0">
                <a:solidFill>
                  <a:srgbClr val="003C5A"/>
                </a:solidFill>
              </a:rPr>
              <a:t> the </a:t>
            </a:r>
            <a:r>
              <a:rPr lang="fr-BE" sz="2200" dirty="0" err="1">
                <a:solidFill>
                  <a:srgbClr val="003C5A"/>
                </a:solidFill>
              </a:rPr>
              <a:t>status</a:t>
            </a:r>
            <a:r>
              <a:rPr lang="fr-BE" sz="2200" dirty="0">
                <a:solidFill>
                  <a:srgbClr val="003C5A"/>
                </a:solidFill>
              </a:rPr>
              <a:t>  of the </a:t>
            </a:r>
            <a:r>
              <a:rPr lang="fr-BE" sz="2200" dirty="0" err="1">
                <a:solidFill>
                  <a:srgbClr val="003C5A"/>
                </a:solidFill>
              </a:rPr>
              <a:t>lubricated</a:t>
            </a:r>
            <a:r>
              <a:rPr lang="fr-BE" sz="2200" dirty="0">
                <a:solidFill>
                  <a:srgbClr val="003C5A"/>
                </a:solidFill>
              </a:rPr>
              <a:t> </a:t>
            </a:r>
            <a:r>
              <a:rPr lang="fr-BE" sz="2200" dirty="0" err="1">
                <a:solidFill>
                  <a:srgbClr val="003C5A"/>
                </a:solidFill>
              </a:rPr>
              <a:t>bearing</a:t>
            </a:r>
            <a:r>
              <a:rPr lang="fr-BE" sz="2200" dirty="0">
                <a:solidFill>
                  <a:srgbClr val="003C5A"/>
                </a:solidFill>
              </a:rPr>
              <a:t> « </a:t>
            </a:r>
            <a:r>
              <a:rPr lang="fr-BE" sz="2200" b="1" dirty="0">
                <a:solidFill>
                  <a:srgbClr val="003C5A"/>
                </a:solidFill>
              </a:rPr>
              <a:t>Good</a:t>
            </a:r>
            <a:r>
              <a:rPr lang="fr-BE" sz="2200" dirty="0">
                <a:solidFill>
                  <a:srgbClr val="003C5A"/>
                </a:solidFill>
              </a:rPr>
              <a:t> »,  «</a:t>
            </a:r>
            <a:r>
              <a:rPr lang="fr-BE" sz="2200" b="1" dirty="0">
                <a:solidFill>
                  <a:srgbClr val="003C5A"/>
                </a:solidFill>
              </a:rPr>
              <a:t>Suspect</a:t>
            </a:r>
            <a:r>
              <a:rPr lang="fr-BE" sz="2200" dirty="0">
                <a:solidFill>
                  <a:srgbClr val="003C5A"/>
                </a:solidFill>
              </a:rPr>
              <a:t> » or «</a:t>
            </a:r>
            <a:r>
              <a:rPr lang="fr-BE" sz="2200" b="1" dirty="0">
                <a:solidFill>
                  <a:srgbClr val="003C5A"/>
                </a:solidFill>
              </a:rPr>
              <a:t> Bad</a:t>
            </a:r>
            <a:r>
              <a:rPr lang="fr-BE" sz="2200" dirty="0">
                <a:solidFill>
                  <a:srgbClr val="003C5A"/>
                </a:solidFill>
              </a:rPr>
              <a:t> »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Symbol"/>
              <a:buChar char=""/>
            </a:pPr>
            <a:r>
              <a:rPr lang="fr-BE" sz="2200" dirty="0">
                <a:solidFill>
                  <a:srgbClr val="003C5A"/>
                </a:solidFill>
              </a:rPr>
              <a:t>Complete </a:t>
            </a:r>
            <a:r>
              <a:rPr lang="fr-BE" sz="2200" dirty="0" err="1">
                <a:solidFill>
                  <a:srgbClr val="003C5A"/>
                </a:solidFill>
              </a:rPr>
              <a:t>tracebility</a:t>
            </a:r>
            <a:r>
              <a:rPr lang="fr-BE" sz="2200" dirty="0">
                <a:solidFill>
                  <a:srgbClr val="003C5A"/>
                </a:solidFill>
              </a:rPr>
              <a:t> of the </a:t>
            </a:r>
            <a:r>
              <a:rPr lang="fr-BE" sz="2200" dirty="0" err="1">
                <a:solidFill>
                  <a:srgbClr val="003C5A"/>
                </a:solidFill>
              </a:rPr>
              <a:t>measurement</a:t>
            </a:r>
            <a:r>
              <a:rPr lang="fr-BE" sz="2200" dirty="0">
                <a:solidFill>
                  <a:srgbClr val="003C5A"/>
                </a:solidFill>
              </a:rPr>
              <a:t> </a:t>
            </a:r>
            <a:r>
              <a:rPr lang="fr-BE" sz="2200" dirty="0" err="1">
                <a:solidFill>
                  <a:srgbClr val="003C5A"/>
                </a:solidFill>
              </a:rPr>
              <a:t>before</a:t>
            </a:r>
            <a:r>
              <a:rPr lang="fr-BE" sz="2200" dirty="0">
                <a:solidFill>
                  <a:srgbClr val="003C5A"/>
                </a:solidFill>
              </a:rPr>
              <a:t>, </a:t>
            </a:r>
            <a:r>
              <a:rPr lang="fr-BE" sz="2200" dirty="0" err="1">
                <a:solidFill>
                  <a:srgbClr val="003C5A"/>
                </a:solidFill>
              </a:rPr>
              <a:t>during</a:t>
            </a:r>
            <a:r>
              <a:rPr lang="fr-BE" sz="2200" dirty="0">
                <a:solidFill>
                  <a:srgbClr val="003C5A"/>
                </a:solidFill>
              </a:rPr>
              <a:t> and </a:t>
            </a:r>
            <a:r>
              <a:rPr lang="fr-BE" sz="2200" dirty="0" err="1">
                <a:solidFill>
                  <a:srgbClr val="003C5A"/>
                </a:solidFill>
              </a:rPr>
              <a:t>after</a:t>
            </a:r>
            <a:r>
              <a:rPr lang="fr-BE" sz="2200" dirty="0">
                <a:solidFill>
                  <a:srgbClr val="003C5A"/>
                </a:solidFill>
              </a:rPr>
              <a:t> </a:t>
            </a:r>
            <a:r>
              <a:rPr lang="fr-BE" sz="2200" dirty="0" err="1">
                <a:solidFill>
                  <a:srgbClr val="003C5A"/>
                </a:solidFill>
              </a:rPr>
              <a:t>lubrication</a:t>
            </a:r>
            <a:endParaRPr lang="en-US" sz="2200" dirty="0">
              <a:solidFill>
                <a:srgbClr val="003C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/>
              <a:t>LUBExpert</a:t>
            </a:r>
            <a:r>
              <a:rPr lang="en-US" dirty="0"/>
              <a:t>: Status GOOD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4528" y="1125538"/>
            <a:ext cx="9201472" cy="53276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3C5A"/>
                </a:solidFill>
              </a:rPr>
              <a:t>Status is GOOD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err="1">
                <a:solidFill>
                  <a:srgbClr val="003C5A"/>
                </a:solidFill>
              </a:rPr>
              <a:t>when</a:t>
            </a:r>
            <a:r>
              <a:rPr lang="fr-BE" sz="2400" dirty="0">
                <a:solidFill>
                  <a:srgbClr val="003C5A"/>
                </a:solidFill>
              </a:rPr>
              <a:t> </a:t>
            </a:r>
            <a:r>
              <a:rPr lang="fr-BE" sz="2400" b="1" dirty="0">
                <a:solidFill>
                  <a:srgbClr val="003C5A"/>
                </a:solidFill>
              </a:rPr>
              <a:t>the second </a:t>
            </a:r>
            <a:r>
              <a:rPr lang="fr-BE" sz="2400" b="1" dirty="0" err="1">
                <a:solidFill>
                  <a:srgbClr val="003C5A"/>
                </a:solidFill>
              </a:rPr>
              <a:t>measurement</a:t>
            </a:r>
            <a:r>
              <a:rPr lang="fr-BE" sz="2400" b="1" dirty="0">
                <a:solidFill>
                  <a:srgbClr val="003C5A"/>
                </a:solidFill>
              </a:rPr>
              <a:t> </a:t>
            </a:r>
            <a:r>
              <a:rPr lang="fr-BE" sz="2400" dirty="0">
                <a:solidFill>
                  <a:srgbClr val="003C5A"/>
                </a:solidFill>
              </a:rPr>
              <a:t>(</a:t>
            </a:r>
            <a:r>
              <a:rPr lang="fr-BE" sz="2400" dirty="0" err="1">
                <a:solidFill>
                  <a:srgbClr val="003C5A"/>
                </a:solidFill>
              </a:rPr>
              <a:t>after</a:t>
            </a:r>
            <a:r>
              <a:rPr lang="fr-BE" sz="2400" dirty="0">
                <a:solidFill>
                  <a:srgbClr val="003C5A"/>
                </a:solidFill>
              </a:rPr>
              <a:t> </a:t>
            </a:r>
            <a:r>
              <a:rPr lang="fr-BE" sz="2400" dirty="0" err="1">
                <a:solidFill>
                  <a:srgbClr val="003C5A"/>
                </a:solidFill>
              </a:rPr>
              <a:t>applying</a:t>
            </a:r>
            <a:r>
              <a:rPr lang="fr-BE" sz="2400" dirty="0">
                <a:solidFill>
                  <a:srgbClr val="003C5A"/>
                </a:solidFill>
              </a:rPr>
              <a:t> the first </a:t>
            </a:r>
            <a:r>
              <a:rPr lang="fr-BE" sz="2400" dirty="0" err="1">
                <a:solidFill>
                  <a:srgbClr val="003C5A"/>
                </a:solidFill>
              </a:rPr>
              <a:t>shot</a:t>
            </a:r>
            <a:r>
              <a:rPr lang="fr-BE" sz="2400" dirty="0">
                <a:solidFill>
                  <a:srgbClr val="003C5A"/>
                </a:solidFill>
              </a:rPr>
              <a:t> of </a:t>
            </a:r>
            <a:r>
              <a:rPr lang="fr-BE" sz="2400" dirty="0" err="1">
                <a:solidFill>
                  <a:srgbClr val="003C5A"/>
                </a:solidFill>
              </a:rPr>
              <a:t>lubricant</a:t>
            </a:r>
            <a:r>
              <a:rPr lang="fr-BE" sz="2400" dirty="0">
                <a:solidFill>
                  <a:srgbClr val="003C5A"/>
                </a:solidFill>
              </a:rPr>
              <a:t> and a </a:t>
            </a:r>
            <a:r>
              <a:rPr lang="fr-BE" sz="2400" dirty="0" err="1">
                <a:solidFill>
                  <a:srgbClr val="003C5A"/>
                </a:solidFill>
              </a:rPr>
              <a:t>stabilization</a:t>
            </a:r>
            <a:r>
              <a:rPr lang="fr-BE" sz="2400" dirty="0">
                <a:solidFill>
                  <a:srgbClr val="003C5A"/>
                </a:solidFill>
              </a:rPr>
              <a:t> </a:t>
            </a:r>
            <a:r>
              <a:rPr lang="fr-BE" sz="2400" dirty="0" err="1">
                <a:solidFill>
                  <a:srgbClr val="003C5A"/>
                </a:solidFill>
              </a:rPr>
              <a:t>period</a:t>
            </a:r>
            <a:r>
              <a:rPr lang="fr-BE" sz="2400" dirty="0">
                <a:solidFill>
                  <a:srgbClr val="003C5A"/>
                </a:solidFill>
              </a:rPr>
              <a:t>) </a:t>
            </a:r>
            <a:r>
              <a:rPr lang="fr-BE" sz="2400" b="1" dirty="0">
                <a:solidFill>
                  <a:srgbClr val="003C5A"/>
                </a:solidFill>
              </a:rPr>
              <a:t>shows a </a:t>
            </a:r>
            <a:r>
              <a:rPr lang="fr-BE" sz="2400" b="1" dirty="0" err="1">
                <a:solidFill>
                  <a:srgbClr val="003C5A"/>
                </a:solidFill>
              </a:rPr>
              <a:t>decrease</a:t>
            </a:r>
            <a:r>
              <a:rPr lang="fr-BE" sz="2400" b="1" dirty="0">
                <a:solidFill>
                  <a:srgbClr val="003C5A"/>
                </a:solidFill>
              </a:rPr>
              <a:t> of at least 2dB </a:t>
            </a:r>
            <a:r>
              <a:rPr lang="fr-BE" sz="2400" dirty="0">
                <a:solidFill>
                  <a:srgbClr val="003C5A"/>
                </a:solidFill>
              </a:rPr>
              <a:t>and </a:t>
            </a:r>
            <a:r>
              <a:rPr lang="fr-BE" sz="2400" dirty="0" err="1">
                <a:solidFill>
                  <a:srgbClr val="003C5A"/>
                </a:solidFill>
              </a:rPr>
              <a:t>when</a:t>
            </a:r>
            <a:r>
              <a:rPr lang="fr-BE" sz="2400" dirty="0">
                <a:solidFill>
                  <a:srgbClr val="003C5A"/>
                </a:solidFill>
              </a:rPr>
              <a:t> the </a:t>
            </a:r>
            <a:r>
              <a:rPr lang="fr-BE" sz="2400" b="1" dirty="0">
                <a:solidFill>
                  <a:srgbClr val="003C5A"/>
                </a:solidFill>
              </a:rPr>
              <a:t>last </a:t>
            </a:r>
            <a:r>
              <a:rPr lang="fr-BE" sz="2400" b="1" dirty="0" err="1">
                <a:solidFill>
                  <a:srgbClr val="003C5A"/>
                </a:solidFill>
              </a:rPr>
              <a:t>measurement</a:t>
            </a:r>
            <a:r>
              <a:rPr lang="fr-BE" sz="2400" b="1" dirty="0">
                <a:solidFill>
                  <a:srgbClr val="003C5A"/>
                </a:solidFill>
              </a:rPr>
              <a:t> shows an </a:t>
            </a:r>
            <a:r>
              <a:rPr lang="fr-BE" sz="2400" b="1" dirty="0" err="1">
                <a:solidFill>
                  <a:srgbClr val="003C5A"/>
                </a:solidFill>
              </a:rPr>
              <a:t>increase</a:t>
            </a:r>
            <a:r>
              <a:rPr lang="fr-BE" sz="2400" b="1" dirty="0">
                <a:solidFill>
                  <a:srgbClr val="003C5A"/>
                </a:solidFill>
              </a:rPr>
              <a:t> of more </a:t>
            </a:r>
            <a:r>
              <a:rPr lang="fr-BE" sz="2400" b="1" dirty="0" err="1">
                <a:solidFill>
                  <a:srgbClr val="003C5A"/>
                </a:solidFill>
              </a:rPr>
              <a:t>than</a:t>
            </a:r>
            <a:r>
              <a:rPr lang="fr-BE" sz="2400" b="1" dirty="0">
                <a:solidFill>
                  <a:srgbClr val="003C5A"/>
                </a:solidFill>
              </a:rPr>
              <a:t> 2dB </a:t>
            </a:r>
            <a:r>
              <a:rPr lang="fr-BE" sz="2400" b="1" dirty="0" err="1">
                <a:solidFill>
                  <a:srgbClr val="003C5A"/>
                </a:solidFill>
              </a:rPr>
              <a:t>compared</a:t>
            </a:r>
            <a:r>
              <a:rPr lang="fr-BE" sz="2400" b="1" dirty="0">
                <a:solidFill>
                  <a:srgbClr val="003C5A"/>
                </a:solidFill>
              </a:rPr>
              <a:t> to the </a:t>
            </a:r>
            <a:r>
              <a:rPr lang="fr-BE" sz="2400" b="1" dirty="0" err="1">
                <a:solidFill>
                  <a:srgbClr val="003C5A"/>
                </a:solidFill>
              </a:rPr>
              <a:t>previous</a:t>
            </a:r>
            <a:r>
              <a:rPr lang="fr-BE" sz="2400" b="1" dirty="0">
                <a:solidFill>
                  <a:srgbClr val="003C5A"/>
                </a:solidFill>
              </a:rPr>
              <a:t> one</a:t>
            </a:r>
            <a:r>
              <a:rPr lang="fr-BE" sz="2400" dirty="0">
                <a:solidFill>
                  <a:srgbClr val="003C5A"/>
                </a:solidFill>
              </a:rPr>
              <a:t>. </a:t>
            </a:r>
          </a:p>
          <a:p>
            <a:endParaRPr lang="en-US" sz="2400" dirty="0">
              <a:solidFill>
                <a:srgbClr val="003C5A"/>
              </a:solidFill>
            </a:endParaRPr>
          </a:p>
          <a:p>
            <a:endParaRPr lang="en-US" sz="2400" dirty="0">
              <a:solidFill>
                <a:srgbClr val="003C5A"/>
              </a:solidFill>
            </a:endParaRPr>
          </a:p>
          <a:p>
            <a:endParaRPr lang="en-US" sz="2400" dirty="0">
              <a:solidFill>
                <a:srgbClr val="003C5A"/>
              </a:solidFill>
            </a:endParaRPr>
          </a:p>
          <a:p>
            <a:endParaRPr lang="en-US" sz="2400" dirty="0">
              <a:solidFill>
                <a:srgbClr val="003C5A"/>
              </a:solidFill>
            </a:endParaRPr>
          </a:p>
          <a:p>
            <a:r>
              <a:rPr lang="en-US" sz="2400" dirty="0">
                <a:solidFill>
                  <a:srgbClr val="003C5A"/>
                </a:solidFill>
              </a:rPr>
              <a:t>   </a:t>
            </a:r>
            <a:r>
              <a:rPr lang="en-US" sz="2000" dirty="0">
                <a:solidFill>
                  <a:srgbClr val="003C5A"/>
                </a:solidFill>
              </a:rPr>
              <a:t>*In this case the information concerning </a:t>
            </a:r>
          </a:p>
          <a:p>
            <a:r>
              <a:rPr lang="en-US" sz="2000" dirty="0">
                <a:solidFill>
                  <a:srgbClr val="003C5A"/>
                </a:solidFill>
              </a:rPr>
              <a:t>     the theoretical maxim quantity of grease </a:t>
            </a:r>
          </a:p>
          <a:p>
            <a:r>
              <a:rPr lang="en-US" sz="2000" dirty="0">
                <a:solidFill>
                  <a:srgbClr val="003C5A"/>
                </a:solidFill>
              </a:rPr>
              <a:t>     is not used. </a:t>
            </a:r>
            <a:endParaRPr lang="en-US" sz="2000" dirty="0"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3050"/>
            <a:ext cx="4680000" cy="307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3570108"/>
            <a:ext cx="2457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658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/>
              <a:t>LUBExpert</a:t>
            </a:r>
            <a:r>
              <a:rPr lang="en-US" dirty="0"/>
              <a:t>: Status SUSPECT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5325" y="1125538"/>
            <a:ext cx="9210675" cy="500062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3C5A"/>
                </a:solidFill>
              </a:rPr>
              <a:t>Status is SUSPECT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5A"/>
                </a:solidFill>
              </a:rPr>
              <a:t>When, </a:t>
            </a:r>
            <a:r>
              <a:rPr lang="fr-BE" sz="2400" b="1" dirty="0" err="1">
                <a:solidFill>
                  <a:srgbClr val="003C5A"/>
                </a:solidFill>
              </a:rPr>
              <a:t>after</a:t>
            </a:r>
            <a:r>
              <a:rPr lang="fr-BE" sz="2400" b="1" dirty="0">
                <a:solidFill>
                  <a:srgbClr val="003C5A"/>
                </a:solidFill>
              </a:rPr>
              <a:t> </a:t>
            </a:r>
            <a:r>
              <a:rPr lang="fr-BE" sz="2400" b="1" dirty="0" err="1">
                <a:solidFill>
                  <a:srgbClr val="003C5A"/>
                </a:solidFill>
              </a:rPr>
              <a:t>applying</a:t>
            </a:r>
            <a:r>
              <a:rPr lang="fr-BE" sz="2400" b="1" dirty="0">
                <a:solidFill>
                  <a:srgbClr val="003C5A"/>
                </a:solidFill>
              </a:rPr>
              <a:t> the </a:t>
            </a:r>
            <a:r>
              <a:rPr lang="fr-BE" sz="2400" b="1" dirty="0" err="1">
                <a:solidFill>
                  <a:srgbClr val="003C5A"/>
                </a:solidFill>
              </a:rPr>
              <a:t>lubricant</a:t>
            </a:r>
            <a:r>
              <a:rPr lang="fr-BE" sz="2400" b="1" dirty="0">
                <a:solidFill>
                  <a:srgbClr val="003C5A"/>
                </a:solidFill>
              </a:rPr>
              <a:t> and the </a:t>
            </a:r>
            <a:r>
              <a:rPr lang="fr-BE" sz="2400" b="1" dirty="0" err="1">
                <a:solidFill>
                  <a:srgbClr val="003C5A"/>
                </a:solidFill>
              </a:rPr>
              <a:t>stabilization</a:t>
            </a:r>
            <a:r>
              <a:rPr lang="fr-BE" sz="2400" b="1" dirty="0">
                <a:solidFill>
                  <a:srgbClr val="003C5A"/>
                </a:solidFill>
              </a:rPr>
              <a:t> </a:t>
            </a:r>
            <a:r>
              <a:rPr lang="fr-BE" sz="2400" b="1" dirty="0" err="1">
                <a:solidFill>
                  <a:srgbClr val="003C5A"/>
                </a:solidFill>
              </a:rPr>
              <a:t>period</a:t>
            </a:r>
            <a:r>
              <a:rPr lang="fr-BE" sz="2400" b="1" dirty="0">
                <a:solidFill>
                  <a:srgbClr val="003C5A"/>
                </a:solidFill>
              </a:rPr>
              <a:t> </a:t>
            </a:r>
            <a:r>
              <a:rPr lang="fr-BE" sz="2400" dirty="0">
                <a:solidFill>
                  <a:srgbClr val="003C5A"/>
                </a:solidFill>
              </a:rPr>
              <a:t>, </a:t>
            </a:r>
            <a:r>
              <a:rPr lang="en-US" sz="2400" dirty="0">
                <a:solidFill>
                  <a:srgbClr val="003C5A"/>
                </a:solidFill>
              </a:rPr>
              <a:t>there is </a:t>
            </a:r>
            <a:r>
              <a:rPr lang="en-US" sz="2400" b="1" dirty="0">
                <a:solidFill>
                  <a:srgbClr val="003C5A"/>
                </a:solidFill>
              </a:rPr>
              <a:t>less than 2 dB difference </a:t>
            </a:r>
            <a:r>
              <a:rPr lang="en-US" sz="2400" dirty="0">
                <a:solidFill>
                  <a:srgbClr val="003C5A"/>
                </a:solidFill>
              </a:rPr>
              <a:t>(higher or lower)</a:t>
            </a:r>
            <a:r>
              <a:rPr lang="fr-BE" sz="2400" dirty="0">
                <a:solidFill>
                  <a:srgbClr val="003C5A"/>
                </a:solidFill>
              </a:rPr>
              <a:t> </a:t>
            </a:r>
            <a:r>
              <a:rPr lang="en-US" sz="2400" b="1" dirty="0">
                <a:solidFill>
                  <a:srgbClr val="003C5A"/>
                </a:solidFill>
              </a:rPr>
              <a:t>compared to the initial measurement</a:t>
            </a:r>
            <a:r>
              <a:rPr lang="en-US" sz="2400" dirty="0">
                <a:solidFill>
                  <a:srgbClr val="003C5A"/>
                </a:solidFill>
              </a:rPr>
              <a:t> and  when the calculated maximum quantity is reached or when 2 shots of grease are applied *. </a:t>
            </a:r>
          </a:p>
          <a:p>
            <a:r>
              <a:rPr lang="en-US" sz="2400" dirty="0">
                <a:solidFill>
                  <a:srgbClr val="003C5A"/>
                </a:solidFill>
              </a:rPr>
              <a:t>*</a:t>
            </a:r>
            <a:r>
              <a:rPr lang="en-US" sz="2000" dirty="0">
                <a:solidFill>
                  <a:srgbClr val="003C5A"/>
                </a:solidFill>
              </a:rPr>
              <a:t>Depending on the </a:t>
            </a:r>
            <a:r>
              <a:rPr lang="en-US" sz="2000" dirty="0" err="1">
                <a:solidFill>
                  <a:srgbClr val="003C5A"/>
                </a:solidFill>
              </a:rPr>
              <a:t>slected</a:t>
            </a:r>
            <a:r>
              <a:rPr lang="en-US" sz="2000" dirty="0">
                <a:solidFill>
                  <a:srgbClr val="003C5A"/>
                </a:solidFill>
              </a:rPr>
              <a:t> setting in UAS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C5A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3789040"/>
            <a:ext cx="2661750" cy="215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4140918"/>
            <a:ext cx="2886175" cy="145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216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/>
              <a:t>LUBExpert</a:t>
            </a:r>
            <a:r>
              <a:rPr lang="en-US" dirty="0"/>
              <a:t>: Status BAD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4528" y="1125538"/>
            <a:ext cx="8210872" cy="5000625"/>
          </a:xfrm>
        </p:spPr>
        <p:txBody>
          <a:bodyPr>
            <a:normAutofit/>
          </a:bodyPr>
          <a:lstStyle/>
          <a:p>
            <a:pPr lvl="0"/>
            <a:r>
              <a:rPr lang="en-US" sz="2800" b="1" dirty="0">
                <a:solidFill>
                  <a:srgbClr val="003C5A"/>
                </a:solidFill>
              </a:rPr>
              <a:t>Status is BAD: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err="1">
                <a:solidFill>
                  <a:srgbClr val="003C5A"/>
                </a:solidFill>
              </a:rPr>
              <a:t>When</a:t>
            </a:r>
            <a:r>
              <a:rPr lang="fr-BE" sz="2400" dirty="0">
                <a:solidFill>
                  <a:srgbClr val="003C5A"/>
                </a:solidFill>
              </a:rPr>
              <a:t>, </a:t>
            </a:r>
            <a:r>
              <a:rPr lang="fr-BE" sz="2400" b="1" dirty="0" err="1">
                <a:solidFill>
                  <a:srgbClr val="003C5A"/>
                </a:solidFill>
              </a:rPr>
              <a:t>after</a:t>
            </a:r>
            <a:r>
              <a:rPr lang="fr-BE" sz="2400" b="1" dirty="0">
                <a:solidFill>
                  <a:srgbClr val="003C5A"/>
                </a:solidFill>
              </a:rPr>
              <a:t> the first </a:t>
            </a:r>
            <a:r>
              <a:rPr lang="fr-BE" sz="2400" b="1" dirty="0" err="1">
                <a:solidFill>
                  <a:srgbClr val="003C5A"/>
                </a:solidFill>
              </a:rPr>
              <a:t>shot</a:t>
            </a:r>
            <a:r>
              <a:rPr lang="fr-BE" sz="2400" b="1" dirty="0">
                <a:solidFill>
                  <a:srgbClr val="003C5A"/>
                </a:solidFill>
              </a:rPr>
              <a:t> of </a:t>
            </a:r>
            <a:r>
              <a:rPr lang="fr-BE" sz="2400" b="1" dirty="0" err="1">
                <a:solidFill>
                  <a:srgbClr val="003C5A"/>
                </a:solidFill>
              </a:rPr>
              <a:t>grease</a:t>
            </a:r>
            <a:r>
              <a:rPr lang="fr-BE" sz="2400" dirty="0">
                <a:solidFill>
                  <a:srgbClr val="003C5A"/>
                </a:solidFill>
              </a:rPr>
              <a:t>, the </a:t>
            </a:r>
            <a:r>
              <a:rPr lang="fr-BE" sz="2400" dirty="0" err="1">
                <a:solidFill>
                  <a:srgbClr val="003C5A"/>
                </a:solidFill>
              </a:rPr>
              <a:t>device</a:t>
            </a:r>
            <a:r>
              <a:rPr lang="fr-BE" sz="2400" dirty="0">
                <a:solidFill>
                  <a:srgbClr val="003C5A"/>
                </a:solidFill>
              </a:rPr>
              <a:t> </a:t>
            </a:r>
            <a:r>
              <a:rPr lang="fr-BE" sz="2400" dirty="0" err="1">
                <a:solidFill>
                  <a:srgbClr val="003C5A"/>
                </a:solidFill>
              </a:rPr>
              <a:t>measured</a:t>
            </a:r>
            <a:r>
              <a:rPr lang="fr-BE" sz="2400" dirty="0">
                <a:solidFill>
                  <a:srgbClr val="003C5A"/>
                </a:solidFill>
              </a:rPr>
              <a:t> a </a:t>
            </a:r>
            <a:r>
              <a:rPr lang="fr-BE" sz="2400" b="1" dirty="0" err="1">
                <a:solidFill>
                  <a:srgbClr val="003C5A"/>
                </a:solidFill>
              </a:rPr>
              <a:t>decrease</a:t>
            </a:r>
            <a:r>
              <a:rPr lang="fr-BE" sz="2400" b="1" dirty="0">
                <a:solidFill>
                  <a:srgbClr val="003C5A"/>
                </a:solidFill>
              </a:rPr>
              <a:t> of at least 2dB </a:t>
            </a:r>
            <a:r>
              <a:rPr lang="fr-BE" sz="2400" dirty="0">
                <a:solidFill>
                  <a:srgbClr val="003C5A"/>
                </a:solidFill>
              </a:rPr>
              <a:t>and </a:t>
            </a:r>
            <a:r>
              <a:rPr lang="fr-BE" sz="2400" dirty="0" err="1">
                <a:solidFill>
                  <a:srgbClr val="003C5A"/>
                </a:solidFill>
              </a:rPr>
              <a:t>when</a:t>
            </a:r>
            <a:r>
              <a:rPr lang="fr-BE" sz="2400" dirty="0">
                <a:solidFill>
                  <a:srgbClr val="003C5A"/>
                </a:solidFill>
              </a:rPr>
              <a:t> </a:t>
            </a:r>
            <a:r>
              <a:rPr lang="fr-BE" sz="2400" b="1" dirty="0" err="1">
                <a:solidFill>
                  <a:srgbClr val="003C5A"/>
                </a:solidFill>
              </a:rPr>
              <a:t>during</a:t>
            </a:r>
            <a:r>
              <a:rPr lang="fr-BE" sz="2400" b="1" dirty="0">
                <a:solidFill>
                  <a:srgbClr val="003C5A"/>
                </a:solidFill>
              </a:rPr>
              <a:t> the </a:t>
            </a:r>
            <a:r>
              <a:rPr lang="fr-BE" sz="2400" b="1" dirty="0" err="1">
                <a:solidFill>
                  <a:srgbClr val="003C5A"/>
                </a:solidFill>
              </a:rPr>
              <a:t>stabilization</a:t>
            </a:r>
            <a:r>
              <a:rPr lang="fr-BE" sz="2400" b="1" dirty="0">
                <a:solidFill>
                  <a:srgbClr val="003C5A"/>
                </a:solidFill>
              </a:rPr>
              <a:t> </a:t>
            </a:r>
            <a:r>
              <a:rPr lang="fr-BE" sz="2400" b="1" dirty="0" err="1">
                <a:solidFill>
                  <a:srgbClr val="003C5A"/>
                </a:solidFill>
              </a:rPr>
              <a:t>period</a:t>
            </a:r>
            <a:r>
              <a:rPr lang="fr-BE" sz="2400" b="1" dirty="0">
                <a:solidFill>
                  <a:srgbClr val="003C5A"/>
                </a:solidFill>
              </a:rPr>
              <a:t> </a:t>
            </a:r>
            <a:r>
              <a:rPr lang="fr-BE" sz="2400" dirty="0" err="1">
                <a:solidFill>
                  <a:srgbClr val="003C5A"/>
                </a:solidFill>
              </a:rPr>
              <a:t>there</a:t>
            </a:r>
            <a:r>
              <a:rPr lang="fr-BE" sz="2400" dirty="0">
                <a:solidFill>
                  <a:srgbClr val="003C5A"/>
                </a:solidFill>
              </a:rPr>
              <a:t> </a:t>
            </a:r>
            <a:r>
              <a:rPr lang="fr-BE" sz="2400" dirty="0" err="1">
                <a:solidFill>
                  <a:srgbClr val="003C5A"/>
                </a:solidFill>
              </a:rPr>
              <a:t>is</a:t>
            </a:r>
            <a:r>
              <a:rPr lang="fr-BE" sz="2400" dirty="0">
                <a:solidFill>
                  <a:srgbClr val="003C5A"/>
                </a:solidFill>
              </a:rPr>
              <a:t> an </a:t>
            </a:r>
            <a:r>
              <a:rPr lang="fr-BE" sz="2400" b="1" dirty="0" err="1">
                <a:solidFill>
                  <a:srgbClr val="003C5A"/>
                </a:solidFill>
              </a:rPr>
              <a:t>increase</a:t>
            </a:r>
            <a:r>
              <a:rPr lang="fr-BE" sz="2400" b="1" dirty="0">
                <a:solidFill>
                  <a:srgbClr val="003C5A"/>
                </a:solidFill>
              </a:rPr>
              <a:t> of at least 2dB</a:t>
            </a:r>
            <a:r>
              <a:rPr lang="fr-BE" sz="2400" dirty="0">
                <a:solidFill>
                  <a:srgbClr val="003C5A"/>
                </a:solidFill>
              </a:rPr>
              <a:t>. </a:t>
            </a:r>
            <a:r>
              <a:rPr lang="en-US" sz="2400" dirty="0">
                <a:solidFill>
                  <a:srgbClr val="003C5A"/>
                </a:solidFill>
              </a:rPr>
              <a:t>The lubrication process is then stopped</a:t>
            </a:r>
            <a:endParaRPr lang="en-US" sz="2800" dirty="0">
              <a:ea typeface="Calibri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7" y="3562380"/>
            <a:ext cx="2661750" cy="196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55" y="4284134"/>
            <a:ext cx="2457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266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LUBExpert</a:t>
            </a:r>
            <a:r>
              <a:rPr lang="fr-BE" dirty="0"/>
              <a:t> Kit </a:t>
            </a:r>
          </a:p>
        </p:txBody>
      </p:sp>
    </p:spTree>
    <p:extLst>
      <p:ext uri="{BB962C8B-B14F-4D97-AF65-F5344CB8AC3E}">
        <p14:creationId xmlns:p14="http://schemas.microsoft.com/office/powerpoint/2010/main" val="185911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LUBExpert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39</a:t>
            </a:fld>
            <a:endParaRPr lang="fr-BE"/>
          </a:p>
        </p:txBody>
      </p:sp>
      <p:pic>
        <p:nvPicPr>
          <p:cNvPr id="1026" name="Picture 2" descr="\\pandora\COMPANY\Marketing &amp; Communication\Images\Products\LUBExpert\LUBExpert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5" y="1102940"/>
            <a:ext cx="8022892" cy="535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71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Frequency</a:t>
            </a:r>
            <a:r>
              <a:rPr lang="fr-BE" dirty="0"/>
              <a:t> range of </a:t>
            </a:r>
            <a:r>
              <a:rPr lang="fr-BE" dirty="0" err="1"/>
              <a:t>sound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4</a:t>
            </a:fld>
            <a:endParaRPr lang="fr-BE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856656" y="4438682"/>
            <a:ext cx="7010196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92560" y="4438682"/>
            <a:ext cx="667638" cy="0"/>
          </a:xfrm>
          <a:prstGeom prst="line">
            <a:avLst/>
          </a:prstGeom>
          <a:noFill/>
          <a:ln w="19050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09766" y="3717034"/>
            <a:ext cx="1822094" cy="40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1100" dirty="0">
                <a:solidFill>
                  <a:srgbClr val="CC3300"/>
                </a:solidFill>
                <a:latin typeface="+mj-lt"/>
              </a:rPr>
              <a:t>Audible </a:t>
            </a:r>
            <a:r>
              <a:rPr lang="fr-FR" altLang="en-US" sz="1100" dirty="0" err="1">
                <a:solidFill>
                  <a:srgbClr val="CC3300"/>
                </a:solidFill>
                <a:latin typeface="+mj-lt"/>
              </a:rPr>
              <a:t>sound</a:t>
            </a:r>
            <a:endParaRPr lang="fr-FR" altLang="en-US" dirty="0">
              <a:latin typeface="+mj-lt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162382" y="4078320"/>
            <a:ext cx="0" cy="722576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595154" y="4078320"/>
            <a:ext cx="0" cy="722576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745110" y="4800898"/>
            <a:ext cx="829911" cy="3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en-US" sz="900" dirty="0">
                <a:solidFill>
                  <a:srgbClr val="000099"/>
                </a:solidFill>
                <a:latin typeface="+mj-lt"/>
              </a:rPr>
              <a:t>20 Hz</a:t>
            </a:r>
            <a:endParaRPr lang="fr-FR" altLang="en-US" dirty="0">
              <a:latin typeface="+mj-lt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083298" y="4800898"/>
            <a:ext cx="1808185" cy="3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en-US" sz="900" dirty="0">
                <a:solidFill>
                  <a:srgbClr val="000099"/>
                </a:solidFill>
                <a:latin typeface="+mj-lt"/>
              </a:rPr>
              <a:t>16 KHz/20 KHz</a:t>
            </a:r>
            <a:endParaRPr lang="fr-FR" altLang="en-US" dirty="0">
              <a:latin typeface="+mj-lt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280943" y="3717034"/>
            <a:ext cx="1933367" cy="40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1100" dirty="0" err="1">
                <a:solidFill>
                  <a:srgbClr val="CC3300"/>
                </a:solidFill>
                <a:latin typeface="+mj-lt"/>
              </a:rPr>
              <a:t>Infrasound</a:t>
            </a:r>
            <a:endParaRPr lang="fr-FR" altLang="en-US" dirty="0">
              <a:latin typeface="+mj-lt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595154" y="3717032"/>
            <a:ext cx="1857331" cy="43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1200" b="1" dirty="0" err="1">
                <a:solidFill>
                  <a:srgbClr val="CC3300"/>
                </a:solidFill>
                <a:latin typeface="+mj-lt"/>
              </a:rPr>
              <a:t>Ultrasound</a:t>
            </a:r>
            <a:endParaRPr lang="fr-FR" altLang="en-US" dirty="0">
              <a:latin typeface="+mj-lt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685265" y="4495193"/>
            <a:ext cx="535469" cy="33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1000" dirty="0">
                <a:solidFill>
                  <a:srgbClr val="000099"/>
                </a:solidFill>
                <a:latin typeface="+mj-lt"/>
              </a:rPr>
              <a:t>Sound</a:t>
            </a:r>
            <a:endParaRPr lang="fr-FR" altLang="en-US" sz="40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76736" y="1988842"/>
            <a:ext cx="4953000" cy="100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buFontTx/>
              <a:buChar char="•"/>
            </a:pPr>
            <a:r>
              <a:rPr lang="fr-FR" altLang="en-US" dirty="0" err="1">
                <a:solidFill>
                  <a:srgbClr val="003C5A"/>
                </a:solidFill>
              </a:rPr>
              <a:t>Infrasound</a:t>
            </a:r>
            <a:r>
              <a:rPr lang="fr-FR" altLang="en-US" dirty="0">
                <a:solidFill>
                  <a:srgbClr val="003C5A"/>
                </a:solidFill>
              </a:rPr>
              <a:t> &lt; 20 Hz.</a:t>
            </a:r>
          </a:p>
          <a:p>
            <a:pPr marL="533400" indent="-533400">
              <a:lnSpc>
                <a:spcPct val="110000"/>
              </a:lnSpc>
              <a:buFontTx/>
              <a:buChar char="•"/>
            </a:pPr>
            <a:r>
              <a:rPr lang="fr-FR" altLang="en-US" dirty="0">
                <a:solidFill>
                  <a:srgbClr val="003C5A"/>
                </a:solidFill>
              </a:rPr>
              <a:t>Audible </a:t>
            </a:r>
            <a:r>
              <a:rPr lang="fr-FR" altLang="en-US" dirty="0" err="1">
                <a:solidFill>
                  <a:srgbClr val="003C5A"/>
                </a:solidFill>
              </a:rPr>
              <a:t>sound</a:t>
            </a:r>
            <a:r>
              <a:rPr lang="fr-FR" altLang="en-US" dirty="0">
                <a:solidFill>
                  <a:srgbClr val="003C5A"/>
                </a:solidFill>
              </a:rPr>
              <a:t>: </a:t>
            </a:r>
            <a:r>
              <a:rPr lang="fr-FR" altLang="en-US" dirty="0" err="1">
                <a:solidFill>
                  <a:srgbClr val="003C5A"/>
                </a:solidFill>
              </a:rPr>
              <a:t>between</a:t>
            </a:r>
            <a:r>
              <a:rPr lang="fr-FR" altLang="en-US" dirty="0">
                <a:solidFill>
                  <a:srgbClr val="003C5A"/>
                </a:solidFill>
              </a:rPr>
              <a:t> 20 Hz and 20 kHz.</a:t>
            </a:r>
          </a:p>
          <a:p>
            <a:pPr marL="533400" indent="-533400">
              <a:lnSpc>
                <a:spcPct val="120000"/>
              </a:lnSpc>
              <a:buFontTx/>
              <a:buChar char="•"/>
            </a:pPr>
            <a:r>
              <a:rPr lang="fr-FR" altLang="en-US" dirty="0" err="1">
                <a:solidFill>
                  <a:srgbClr val="003C5A"/>
                </a:solidFill>
              </a:rPr>
              <a:t>Ultrasound</a:t>
            </a:r>
            <a:r>
              <a:rPr lang="fr-FR" altLang="en-US" dirty="0">
                <a:solidFill>
                  <a:srgbClr val="003C5A"/>
                </a:solidFill>
              </a:rPr>
              <a:t> = &gt; 20 kHz.</a:t>
            </a:r>
          </a:p>
        </p:txBody>
      </p:sp>
    </p:spTree>
    <p:extLst>
      <p:ext uri="{BB962C8B-B14F-4D97-AF65-F5344CB8AC3E}">
        <p14:creationId xmlns:p14="http://schemas.microsoft.com/office/powerpoint/2010/main" val="2388786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LUBExpert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40</a:t>
            </a:fld>
            <a:endParaRPr lang="fr-BE"/>
          </a:p>
        </p:txBody>
      </p:sp>
      <p:pic>
        <p:nvPicPr>
          <p:cNvPr id="2050" name="Picture 2" descr="\\pandora\COMPANY\Marketing &amp; Communication\Images\Products\LUBExpert\Mallette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030436"/>
            <a:ext cx="8128000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58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LUBExpert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41</a:t>
            </a:fld>
            <a:endParaRPr lang="fr-BE"/>
          </a:p>
        </p:txBody>
      </p:sp>
      <p:pic>
        <p:nvPicPr>
          <p:cNvPr id="3074" name="Picture 2" descr="\\pandora\COMPANY\Marketing &amp; Communication\Images\Products\LUBExpert\LUBExpert_flyer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/>
          <a:stretch/>
        </p:blipFill>
        <p:spPr bwMode="auto">
          <a:xfrm>
            <a:off x="2002297" y="980728"/>
            <a:ext cx="5759015" cy="17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pandora\COMPANY\Marketing &amp; Communication\Images\Products\LUBExpert\LUBExpert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2298" y="2873328"/>
            <a:ext cx="1366527" cy="29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72681" y="58772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bg2">
                    <a:lumMod val="75000"/>
                  </a:schemeClr>
                </a:solidFill>
              </a:rPr>
              <a:t>PRIX: 5020 €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68824" y="2924944"/>
            <a:ext cx="61206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2">
                    <a:lumMod val="75000"/>
                  </a:schemeClr>
                </a:solidFill>
              </a:rPr>
              <a:t>Use the SDT </a:t>
            </a:r>
            <a:r>
              <a:rPr lang="fr-BE" sz="2800" b="1" dirty="0" err="1">
                <a:solidFill>
                  <a:schemeClr val="bg2">
                    <a:lumMod val="75000"/>
                  </a:schemeClr>
                </a:solidFill>
              </a:rPr>
              <a:t>LUBExpert</a:t>
            </a:r>
            <a:r>
              <a:rPr lang="fr-BE" sz="2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BE" sz="2400" dirty="0">
                <a:solidFill>
                  <a:schemeClr val="bg2">
                    <a:lumMod val="75000"/>
                  </a:schemeClr>
                </a:solidFill>
              </a:rPr>
              <a:t>And put a </a:t>
            </a:r>
            <a:r>
              <a:rPr lang="fr-BE" sz="2400" dirty="0" err="1">
                <a:solidFill>
                  <a:schemeClr val="bg2">
                    <a:lumMod val="75000"/>
                  </a:schemeClr>
                </a:solidFill>
              </a:rPr>
              <a:t>halt</a:t>
            </a:r>
            <a:r>
              <a:rPr lang="fr-BE" sz="2400" dirty="0">
                <a:solidFill>
                  <a:schemeClr val="bg2">
                    <a:lumMod val="75000"/>
                  </a:schemeClr>
                </a:solidFill>
              </a:rPr>
              <a:t> to </a:t>
            </a:r>
            <a:r>
              <a:rPr lang="fr-BE" sz="2400" dirty="0" err="1">
                <a:solidFill>
                  <a:schemeClr val="bg2">
                    <a:lumMod val="75000"/>
                  </a:schemeClr>
                </a:solidFill>
              </a:rPr>
              <a:t>bad</a:t>
            </a:r>
            <a:r>
              <a:rPr lang="fr-BE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bg2">
                    <a:lumMod val="75000"/>
                  </a:schemeClr>
                </a:solidFill>
              </a:rPr>
              <a:t>lubrication</a:t>
            </a:r>
            <a:r>
              <a:rPr lang="fr-BE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2400" dirty="0" err="1">
                <a:solidFill>
                  <a:schemeClr val="bg2">
                    <a:lumMod val="75000"/>
                  </a:schemeClr>
                </a:solidFill>
              </a:rPr>
              <a:t>practises</a:t>
            </a:r>
            <a:endParaRPr lang="fr-BE" sz="24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fr-BE" b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Onboard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lubrication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assistant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Onboard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temperature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sensor</a:t>
            </a:r>
            <a:endParaRPr lang="fr-BE" sz="1600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Dedicatd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Lubrication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survey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management software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All the </a:t>
            </a: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needed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hardware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Cradle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articulated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mount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for fixing  the </a:t>
            </a: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device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any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grease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gun.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Sensor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Magnets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fr-BE" sz="1600" dirty="0" err="1">
                <a:solidFill>
                  <a:schemeClr val="bg2">
                    <a:lumMod val="75000"/>
                  </a:schemeClr>
                </a:solidFill>
              </a:rPr>
              <a:t>Grease</a:t>
            </a:r>
            <a:r>
              <a:rPr lang="fr-BE" sz="1600" dirty="0">
                <a:solidFill>
                  <a:schemeClr val="bg2">
                    <a:lumMod val="75000"/>
                  </a:schemeClr>
                </a:solidFill>
              </a:rPr>
              <a:t> adapter,...</a:t>
            </a:r>
          </a:p>
          <a:p>
            <a:pPr lvl="1"/>
            <a:endParaRPr lang="fr-BE" sz="1600" dirty="0"/>
          </a:p>
          <a:p>
            <a:pPr algn="ctr"/>
            <a:r>
              <a:rPr lang="fr-BE" sz="3200" b="1" dirty="0" err="1">
                <a:solidFill>
                  <a:schemeClr val="bg2">
                    <a:lumMod val="75000"/>
                  </a:schemeClr>
                </a:solidFill>
              </a:rPr>
              <a:t>Become</a:t>
            </a:r>
            <a:r>
              <a:rPr lang="fr-BE" sz="3200" b="1" dirty="0">
                <a:solidFill>
                  <a:schemeClr val="bg2">
                    <a:lumMod val="75000"/>
                  </a:schemeClr>
                </a:solidFill>
              </a:rPr>
              <a:t> a </a:t>
            </a:r>
            <a:r>
              <a:rPr lang="fr-BE" sz="3200" b="1" dirty="0" err="1">
                <a:solidFill>
                  <a:schemeClr val="bg2">
                    <a:lumMod val="75000"/>
                  </a:schemeClr>
                </a:solidFill>
              </a:rPr>
              <a:t>LUBExpert</a:t>
            </a:r>
            <a:endParaRPr lang="fr-BE" sz="3200" b="1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542512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/>
              <a:t>LUBExpert</a:t>
            </a:r>
            <a:r>
              <a:rPr lang="fr-BE" dirty="0"/>
              <a:t> key for SDT 270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42</a:t>
            </a:fld>
            <a:endParaRPr lang="fr-BE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124746"/>
            <a:ext cx="7583760" cy="5328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57725"/>
              </a:buClr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5772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srgbClr val="003C5A"/>
                </a:solidFill>
              </a:rPr>
              <a:t>Compatible with SDT270 SU and DU devices* :</a:t>
            </a:r>
          </a:p>
          <a:p>
            <a:pPr lvl="0">
              <a:defRPr/>
            </a:pPr>
            <a:r>
              <a:rPr lang="en-US" sz="2400" dirty="0">
                <a:solidFill>
                  <a:srgbClr val="003C5A"/>
                </a:solidFill>
              </a:rPr>
              <a:t>available  for ATEX </a:t>
            </a:r>
            <a:r>
              <a:rPr lang="en-US" sz="2400" dirty="0" err="1">
                <a:solidFill>
                  <a:srgbClr val="003C5A"/>
                </a:solidFill>
              </a:rPr>
              <a:t>verions</a:t>
            </a:r>
            <a:r>
              <a:rPr lang="en-US" sz="2400" dirty="0">
                <a:solidFill>
                  <a:srgbClr val="003C5A"/>
                </a:solidFill>
              </a:rPr>
              <a:t> shortly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57725"/>
              </a:buClr>
              <a:buSzTx/>
              <a:tabLst/>
              <a:defRPr/>
            </a:pPr>
            <a:endParaRPr lang="en-US" sz="1000" dirty="0">
              <a:solidFill>
                <a:srgbClr val="003C5A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5772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srgbClr val="003C5A"/>
                </a:solidFill>
              </a:rPr>
              <a:t>Price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5772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2800" b="1" dirty="0">
              <a:solidFill>
                <a:srgbClr val="003C5A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5772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2800" b="1" dirty="0">
              <a:solidFill>
                <a:srgbClr val="003C5A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5772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2800" b="1" dirty="0">
              <a:solidFill>
                <a:srgbClr val="003C5A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5772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2800" b="1" dirty="0">
              <a:solidFill>
                <a:srgbClr val="003C5A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5772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2800" b="1" dirty="0">
              <a:solidFill>
                <a:srgbClr val="003C5A"/>
              </a:solidFill>
            </a:endParaRPr>
          </a:p>
          <a:p>
            <a:pPr>
              <a:defRPr/>
            </a:pPr>
            <a:endParaRPr lang="en-US" sz="2800" b="1" dirty="0">
              <a:solidFill>
                <a:srgbClr val="003C5A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rgbClr val="003C5A"/>
                </a:solidFill>
              </a:rPr>
              <a:t>*</a:t>
            </a:r>
            <a:r>
              <a:rPr lang="en-US" sz="1400" dirty="0">
                <a:solidFill>
                  <a:srgbClr val="003C5A"/>
                </a:solidFill>
              </a:rPr>
              <a:t>Only compatible with generation MK2 devices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1124746"/>
            <a:ext cx="1368152" cy="28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E9151-CC1D-4D22-87EF-28D9FFD80F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" r="984"/>
          <a:stretch/>
        </p:blipFill>
        <p:spPr>
          <a:xfrm>
            <a:off x="1928664" y="2564904"/>
            <a:ext cx="4896544" cy="290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Ultrasound</a:t>
            </a:r>
            <a:r>
              <a:rPr lang="fr-BE" dirty="0"/>
              <a:t> </a:t>
            </a:r>
            <a:r>
              <a:rPr lang="fr-BE" dirty="0" err="1"/>
              <a:t>hears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689DE-93AF-412C-BCCB-04934BF551E6}" type="slidenum">
              <a:rPr lang="fr-BE" smtClean="0"/>
              <a:t>5</a:t>
            </a:fld>
            <a:endParaRPr lang="fr-BE"/>
          </a:p>
        </p:txBody>
      </p:sp>
      <p:pic>
        <p:nvPicPr>
          <p:cNvPr id="7" name="Picture 3" descr="Press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176" y="1052736"/>
            <a:ext cx="30892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8505" y="1556866"/>
            <a:ext cx="7416800" cy="3816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57725"/>
              </a:buClr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Tx/>
              <a:buChar char="•"/>
            </a:pPr>
            <a:r>
              <a:rPr lang="fr-BE" altLang="en-US" sz="2400" b="1" dirty="0">
                <a:solidFill>
                  <a:srgbClr val="003C5A"/>
                </a:solidFill>
              </a:rPr>
              <a:t>Turbulence </a:t>
            </a:r>
            <a:r>
              <a:rPr lang="fr-BE" altLang="en-US" sz="2400" dirty="0">
                <a:solidFill>
                  <a:srgbClr val="003C5A"/>
                </a:solidFill>
              </a:rPr>
              <a:t> </a:t>
            </a:r>
          </a:p>
          <a:p>
            <a:pPr marL="1276350" lvl="1" indent="-533400">
              <a:buFontTx/>
              <a:buChar char="•"/>
            </a:pPr>
            <a:r>
              <a:rPr lang="en-US" altLang="en-US" sz="2000" dirty="0">
                <a:solidFill>
                  <a:srgbClr val="003C5A"/>
                </a:solidFill>
              </a:rPr>
              <a:t>Pressure and vacuum leaks</a:t>
            </a:r>
            <a:endParaRPr lang="fr-BE" altLang="en-US" sz="2000" dirty="0">
              <a:solidFill>
                <a:srgbClr val="003C5A"/>
              </a:solidFill>
            </a:endParaRPr>
          </a:p>
          <a:p>
            <a:pPr marL="1276350" lvl="1" indent="-533400">
              <a:buFontTx/>
              <a:buChar char="•"/>
            </a:pPr>
            <a:r>
              <a:rPr lang="fr-BE" altLang="en-US" sz="2000" dirty="0" err="1">
                <a:solidFill>
                  <a:srgbClr val="003C5A"/>
                </a:solidFill>
              </a:rPr>
              <a:t>Hydraulic</a:t>
            </a:r>
            <a:r>
              <a:rPr lang="fr-BE" altLang="en-US" sz="2000" dirty="0">
                <a:solidFill>
                  <a:srgbClr val="003C5A"/>
                </a:solidFill>
              </a:rPr>
              <a:t> </a:t>
            </a:r>
            <a:r>
              <a:rPr lang="fr-BE" altLang="en-US" sz="2000" dirty="0" err="1">
                <a:solidFill>
                  <a:srgbClr val="003C5A"/>
                </a:solidFill>
              </a:rPr>
              <a:t>leaks</a:t>
            </a:r>
            <a:endParaRPr lang="fr-BE" altLang="en-US" sz="2000" dirty="0">
              <a:solidFill>
                <a:srgbClr val="003C5A"/>
              </a:solidFill>
            </a:endParaRPr>
          </a:p>
          <a:p>
            <a:pPr marL="1276350" lvl="1" indent="-533400">
              <a:buFontTx/>
              <a:buChar char="•"/>
            </a:pPr>
            <a:r>
              <a:rPr lang="fr-BE" altLang="en-US" sz="2000" dirty="0" err="1">
                <a:solidFill>
                  <a:srgbClr val="003C5A"/>
                </a:solidFill>
              </a:rPr>
              <a:t>Steam</a:t>
            </a:r>
            <a:r>
              <a:rPr lang="fr-BE" altLang="en-US" sz="2000" dirty="0">
                <a:solidFill>
                  <a:srgbClr val="003C5A"/>
                </a:solidFill>
              </a:rPr>
              <a:t> </a:t>
            </a:r>
            <a:r>
              <a:rPr lang="fr-BE" altLang="en-US" sz="2000" dirty="0" err="1">
                <a:solidFill>
                  <a:srgbClr val="003C5A"/>
                </a:solidFill>
              </a:rPr>
              <a:t>leaks</a:t>
            </a:r>
            <a:endParaRPr lang="fr-BE" altLang="en-US" sz="2000" dirty="0">
              <a:solidFill>
                <a:srgbClr val="003C5A"/>
              </a:solidFill>
            </a:endParaRPr>
          </a:p>
          <a:p>
            <a:pPr marL="533400" indent="-533400">
              <a:buFontTx/>
              <a:buChar char="•"/>
            </a:pPr>
            <a:r>
              <a:rPr lang="fr-BE" altLang="en-US" sz="2400" b="1" dirty="0" err="1">
                <a:solidFill>
                  <a:srgbClr val="003C5A"/>
                </a:solidFill>
              </a:rPr>
              <a:t>Impacting</a:t>
            </a:r>
            <a:r>
              <a:rPr lang="fr-BE" altLang="en-US" sz="2400" b="1" dirty="0">
                <a:solidFill>
                  <a:srgbClr val="003C5A"/>
                </a:solidFill>
              </a:rPr>
              <a:t> and friction </a:t>
            </a:r>
            <a:r>
              <a:rPr lang="fr-BE" altLang="en-US" sz="2400" dirty="0">
                <a:solidFill>
                  <a:srgbClr val="003C5A"/>
                </a:solidFill>
              </a:rPr>
              <a:t> </a:t>
            </a:r>
            <a:endParaRPr lang="fr-BE" altLang="en-US" sz="2400" b="1" dirty="0">
              <a:solidFill>
                <a:srgbClr val="003C5A"/>
              </a:solidFill>
            </a:endParaRPr>
          </a:p>
          <a:p>
            <a:pPr marL="1276350" lvl="1" indent="-533400">
              <a:buFontTx/>
              <a:buChar char="•"/>
            </a:pPr>
            <a:r>
              <a:rPr lang="en-US" altLang="en-US" sz="2000" dirty="0">
                <a:solidFill>
                  <a:srgbClr val="003C5A"/>
                </a:solidFill>
              </a:rPr>
              <a:t>Bearings, gears, belts, couplings, valves, hydraulics</a:t>
            </a:r>
          </a:p>
          <a:p>
            <a:pPr marL="1276350" lvl="1" indent="-533400">
              <a:buFontTx/>
              <a:buChar char="•"/>
            </a:pPr>
            <a:r>
              <a:rPr lang="en-US" altLang="en-US" sz="2000" dirty="0">
                <a:solidFill>
                  <a:srgbClr val="003C5A"/>
                </a:solidFill>
              </a:rPr>
              <a:t>Lubrication</a:t>
            </a:r>
          </a:p>
          <a:p>
            <a:pPr marL="533400" indent="-533400">
              <a:buFontTx/>
              <a:buChar char="•"/>
            </a:pPr>
            <a:r>
              <a:rPr lang="fr-BE" altLang="en-US" sz="2400" b="1" dirty="0">
                <a:solidFill>
                  <a:srgbClr val="003C5A"/>
                </a:solidFill>
              </a:rPr>
              <a:t>Partial </a:t>
            </a:r>
            <a:r>
              <a:rPr lang="fr-BE" altLang="en-US" sz="2400" b="1" dirty="0" err="1">
                <a:solidFill>
                  <a:srgbClr val="003C5A"/>
                </a:solidFill>
              </a:rPr>
              <a:t>discharge</a:t>
            </a:r>
            <a:endParaRPr lang="fr-BE" altLang="en-US" sz="2400" b="1" dirty="0">
              <a:solidFill>
                <a:srgbClr val="003C5A"/>
              </a:solidFill>
            </a:endParaRPr>
          </a:p>
          <a:p>
            <a:pPr marL="1276350" lvl="1" indent="-533400">
              <a:buFontTx/>
              <a:buChar char="•"/>
            </a:pPr>
            <a:r>
              <a:rPr lang="fr-BE" altLang="en-US" sz="2000" dirty="0">
                <a:solidFill>
                  <a:srgbClr val="003C5A"/>
                </a:solidFill>
              </a:rPr>
              <a:t>Corona </a:t>
            </a:r>
            <a:r>
              <a:rPr lang="fr-BE" altLang="en-US" sz="2000" dirty="0" err="1">
                <a:solidFill>
                  <a:srgbClr val="003C5A"/>
                </a:solidFill>
              </a:rPr>
              <a:t>effects</a:t>
            </a:r>
            <a:endParaRPr lang="fr-BE" altLang="en-US" sz="2000" dirty="0">
              <a:solidFill>
                <a:srgbClr val="003C5A"/>
              </a:solidFill>
            </a:endParaRPr>
          </a:p>
          <a:p>
            <a:pPr marL="1276350" lvl="1" indent="-533400">
              <a:buFontTx/>
              <a:buChar char="•"/>
            </a:pPr>
            <a:r>
              <a:rPr lang="fr-BE" altLang="en-US" sz="2000" dirty="0" err="1">
                <a:solidFill>
                  <a:srgbClr val="003C5A"/>
                </a:solidFill>
              </a:rPr>
              <a:t>Tracking</a:t>
            </a:r>
            <a:endParaRPr lang="fr-BE" altLang="en-US" sz="2000" dirty="0">
              <a:solidFill>
                <a:srgbClr val="003C5A"/>
              </a:solidFill>
            </a:endParaRPr>
          </a:p>
          <a:p>
            <a:pPr marL="1276350" lvl="1" indent="-533400">
              <a:buFontTx/>
              <a:buChar char="•"/>
            </a:pPr>
            <a:r>
              <a:rPr lang="fr-BE" altLang="en-US" sz="2000" dirty="0" err="1">
                <a:solidFill>
                  <a:srgbClr val="003C5A"/>
                </a:solidFill>
              </a:rPr>
              <a:t>Arcing</a:t>
            </a:r>
            <a:r>
              <a:rPr lang="fr-BE" altLang="en-US" sz="2000" dirty="0">
                <a:solidFill>
                  <a:srgbClr val="003C5A"/>
                </a:solidFill>
              </a:rPr>
              <a:t> and </a:t>
            </a:r>
            <a:r>
              <a:rPr lang="fr-BE" altLang="en-US" sz="2000" dirty="0" err="1">
                <a:solidFill>
                  <a:srgbClr val="003C5A"/>
                </a:solidFill>
              </a:rPr>
              <a:t>sparking</a:t>
            </a:r>
            <a:endParaRPr lang="fr-BE" altLang="en-US" sz="2000" dirty="0">
              <a:solidFill>
                <a:srgbClr val="003C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1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The </a:t>
            </a:r>
            <a:r>
              <a:rPr lang="fr-BE" dirty="0" err="1"/>
              <a:t>Lubrication</a:t>
            </a:r>
            <a:r>
              <a:rPr lang="fr-BE" dirty="0"/>
              <a:t> </a:t>
            </a:r>
            <a:r>
              <a:rPr lang="fr-BE" dirty="0" err="1"/>
              <a:t>Nightmare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8195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2405295"/>
            <a:ext cx="4074030" cy="305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The Lubrication Nightmare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556792"/>
            <a:ext cx="209670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19" y="1332252"/>
            <a:ext cx="3767125" cy="28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29" y="4293096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13" y="4278558"/>
            <a:ext cx="3024336" cy="248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42" y="5631352"/>
            <a:ext cx="1575681" cy="105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92" y="5893965"/>
            <a:ext cx="525227" cy="52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6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The Importance of </a:t>
            </a:r>
            <a:r>
              <a:rPr lang="en-US" dirty="0" err="1"/>
              <a:t>lubrification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64" y="1124747"/>
            <a:ext cx="8915400" cy="54005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3C5A"/>
                </a:solidFill>
              </a:rPr>
              <a:t>Lubrification</a:t>
            </a:r>
            <a:r>
              <a:rPr lang="en-US" sz="2400" b="1" dirty="0">
                <a:solidFill>
                  <a:srgbClr val="003C5A"/>
                </a:solidFill>
              </a:rPr>
              <a:t> 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C5A"/>
                </a:solidFill>
              </a:rPr>
              <a:t>Has a direct impact on the life expectancy of your equipment</a:t>
            </a:r>
          </a:p>
          <a:p>
            <a:pPr lvl="1" indent="0">
              <a:buNone/>
            </a:pPr>
            <a:endParaRPr lang="en-US" sz="2000" b="1" dirty="0">
              <a:solidFill>
                <a:srgbClr val="003C5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3C5A"/>
                </a:solidFill>
              </a:rPr>
              <a:t>Inappropriate </a:t>
            </a:r>
            <a:r>
              <a:rPr lang="en-US" sz="2400" b="1" dirty="0" err="1">
                <a:solidFill>
                  <a:srgbClr val="003C5A"/>
                </a:solidFill>
              </a:rPr>
              <a:t>lubrification</a:t>
            </a:r>
            <a:r>
              <a:rPr lang="en-US" sz="2400" b="1" dirty="0">
                <a:solidFill>
                  <a:srgbClr val="003C5A"/>
                </a:solidFill>
              </a:rPr>
              <a:t>:</a:t>
            </a:r>
          </a:p>
          <a:p>
            <a:pPr marL="10858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C5A"/>
                </a:solidFill>
              </a:rPr>
              <a:t>50 %  of all bearings are replaced prematurely due to inappropriate lubrication  (SKF, FAG…)</a:t>
            </a:r>
          </a:p>
          <a:p>
            <a:pPr marL="10858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C5A"/>
              </a:solidFill>
            </a:endParaRPr>
          </a:p>
          <a:p>
            <a:pPr marL="10858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C5A"/>
                </a:solidFill>
              </a:rPr>
              <a:t>Bad lubrication is responsible for over 60% of machine failures </a:t>
            </a:r>
            <a:r>
              <a:rPr lang="fr-BE" sz="2000" dirty="0">
                <a:solidFill>
                  <a:srgbClr val="003C5A"/>
                </a:solidFill>
              </a:rPr>
              <a:t>(SKF, FAG…)</a:t>
            </a:r>
          </a:p>
          <a:p>
            <a:pPr marL="10858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3C5A"/>
              </a:solidFill>
            </a:endParaRPr>
          </a:p>
          <a:p>
            <a:pPr marL="10858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rgbClr val="003C5A"/>
                </a:solidFill>
              </a:rPr>
              <a:t>Only</a:t>
            </a:r>
            <a:r>
              <a:rPr lang="fr-BE" sz="2000" dirty="0">
                <a:solidFill>
                  <a:srgbClr val="003C5A"/>
                </a:solidFill>
              </a:rPr>
              <a:t> 10% of the </a:t>
            </a:r>
            <a:r>
              <a:rPr lang="fr-BE" sz="2000" dirty="0" err="1">
                <a:solidFill>
                  <a:srgbClr val="003C5A"/>
                </a:solidFill>
              </a:rPr>
              <a:t>brearings</a:t>
            </a:r>
            <a:r>
              <a:rPr lang="fr-BE" sz="2000" dirty="0">
                <a:solidFill>
                  <a:srgbClr val="003C5A"/>
                </a:solidFill>
              </a:rPr>
              <a:t> </a:t>
            </a:r>
            <a:r>
              <a:rPr lang="fr-BE" sz="2000" dirty="0" err="1">
                <a:solidFill>
                  <a:srgbClr val="003C5A"/>
                </a:solidFill>
              </a:rPr>
              <a:t>reach</a:t>
            </a:r>
            <a:r>
              <a:rPr lang="fr-BE" sz="2000" dirty="0">
                <a:solidFill>
                  <a:srgbClr val="003C5A"/>
                </a:solidFill>
              </a:rPr>
              <a:t> </a:t>
            </a:r>
            <a:r>
              <a:rPr lang="fr-BE" sz="2000" dirty="0" err="1">
                <a:solidFill>
                  <a:srgbClr val="003C5A"/>
                </a:solidFill>
              </a:rPr>
              <a:t>their</a:t>
            </a:r>
            <a:r>
              <a:rPr lang="fr-BE" sz="2000" dirty="0">
                <a:solidFill>
                  <a:srgbClr val="003C5A"/>
                </a:solidFill>
              </a:rPr>
              <a:t> </a:t>
            </a:r>
            <a:r>
              <a:rPr lang="fr-BE" sz="2000" dirty="0" err="1">
                <a:solidFill>
                  <a:srgbClr val="003C5A"/>
                </a:solidFill>
              </a:rPr>
              <a:t>expected</a:t>
            </a:r>
            <a:r>
              <a:rPr lang="fr-BE" sz="2000" dirty="0">
                <a:solidFill>
                  <a:srgbClr val="003C5A"/>
                </a:solidFill>
              </a:rPr>
              <a:t>                                          </a:t>
            </a:r>
            <a:r>
              <a:rPr lang="fr-BE" sz="2000" dirty="0" err="1">
                <a:solidFill>
                  <a:srgbClr val="003C5A"/>
                </a:solidFill>
              </a:rPr>
              <a:t>lifespan</a:t>
            </a:r>
            <a:endParaRPr lang="fr-BE" sz="2000" dirty="0">
              <a:solidFill>
                <a:srgbClr val="003C5A"/>
              </a:solidFill>
            </a:endParaRPr>
          </a:p>
          <a:p>
            <a:pPr marL="10858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3C5A"/>
              </a:solidFill>
            </a:endParaRPr>
          </a:p>
          <a:p>
            <a:pPr marL="10858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3C5A"/>
                </a:solidFill>
              </a:rPr>
              <a:t>All industries are </a:t>
            </a:r>
            <a:r>
              <a:rPr lang="fr-BE" sz="2000" dirty="0" err="1">
                <a:solidFill>
                  <a:srgbClr val="003C5A"/>
                </a:solidFill>
              </a:rPr>
              <a:t>concerned</a:t>
            </a:r>
            <a:r>
              <a:rPr lang="fr-BE" sz="2000" dirty="0">
                <a:solidFill>
                  <a:srgbClr val="003C5A"/>
                </a:solidFill>
              </a:rPr>
              <a:t>!</a:t>
            </a:r>
          </a:p>
          <a:p>
            <a:pPr marL="10858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BE" sz="1800" dirty="0">
              <a:solidFill>
                <a:srgbClr val="003C5A"/>
              </a:solidFill>
            </a:endParaRPr>
          </a:p>
          <a:p>
            <a:pPr marL="10858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BE" sz="1800" dirty="0">
              <a:solidFill>
                <a:srgbClr val="003C5A"/>
              </a:solidFill>
            </a:endParaRPr>
          </a:p>
          <a:p>
            <a:pPr marL="10858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C5A"/>
              </a:solidFill>
            </a:endParaRPr>
          </a:p>
          <a:p>
            <a:endParaRPr lang="en-US" sz="2000" dirty="0">
              <a:solidFill>
                <a:srgbClr val="003C5A"/>
              </a:solidFill>
            </a:endParaRPr>
          </a:p>
          <a:p>
            <a:endParaRPr lang="en-US" sz="2000" dirty="0">
              <a:solidFill>
                <a:srgbClr val="003C5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84" y="4149080"/>
            <a:ext cx="3207184" cy="180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6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The Importance of </a:t>
            </a:r>
            <a:r>
              <a:rPr lang="en-US" dirty="0" err="1"/>
              <a:t>lubrification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rgbClr val="003C5A"/>
                </a:solidFill>
              </a:rPr>
              <a:t>The main </a:t>
            </a:r>
            <a:r>
              <a:rPr lang="fr-BE" sz="2400" b="1" dirty="0" err="1">
                <a:solidFill>
                  <a:srgbClr val="003C5A"/>
                </a:solidFill>
              </a:rPr>
              <a:t>problems</a:t>
            </a:r>
            <a:r>
              <a:rPr lang="fr-BE" sz="2400" b="1" dirty="0">
                <a:solidFill>
                  <a:srgbClr val="003C5A"/>
                </a:solidFill>
              </a:rPr>
              <a:t> </a:t>
            </a:r>
            <a:r>
              <a:rPr lang="fr-BE" sz="2400" b="1" dirty="0" err="1">
                <a:solidFill>
                  <a:srgbClr val="003C5A"/>
                </a:solidFill>
              </a:rPr>
              <a:t>concerning</a:t>
            </a:r>
            <a:r>
              <a:rPr lang="fr-BE" sz="2400" b="1" dirty="0">
                <a:solidFill>
                  <a:srgbClr val="003C5A"/>
                </a:solidFill>
              </a:rPr>
              <a:t> </a:t>
            </a:r>
            <a:r>
              <a:rPr lang="fr-BE" sz="2400" b="1" dirty="0" err="1">
                <a:solidFill>
                  <a:srgbClr val="003C5A"/>
                </a:solidFill>
              </a:rPr>
              <a:t>lubrication</a:t>
            </a:r>
            <a:r>
              <a:rPr lang="fr-BE" sz="2400" b="1" dirty="0">
                <a:solidFill>
                  <a:srgbClr val="003C5A"/>
                </a:solidFill>
              </a:rPr>
              <a:t>: </a:t>
            </a:r>
            <a:r>
              <a:rPr lang="en-US" sz="2400" b="1" dirty="0">
                <a:solidFill>
                  <a:srgbClr val="003C5A"/>
                </a:solidFill>
              </a:rPr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3C5A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3C5A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3C5A"/>
                </a:solidFill>
              </a:rPr>
              <a:t>Not </a:t>
            </a:r>
            <a:r>
              <a:rPr lang="fr-BE" sz="2000" dirty="0" err="1">
                <a:solidFill>
                  <a:srgbClr val="003C5A"/>
                </a:solidFill>
              </a:rPr>
              <a:t>enough</a:t>
            </a:r>
            <a:r>
              <a:rPr lang="fr-BE" sz="2000" dirty="0">
                <a:solidFill>
                  <a:srgbClr val="003C5A"/>
                </a:solidFill>
              </a:rPr>
              <a:t> </a:t>
            </a:r>
            <a:r>
              <a:rPr lang="fr-BE" sz="2000" dirty="0" err="1">
                <a:solidFill>
                  <a:srgbClr val="003C5A"/>
                </a:solidFill>
              </a:rPr>
              <a:t>grease</a:t>
            </a:r>
            <a:endParaRPr lang="fr-BE" sz="2000" dirty="0">
              <a:solidFill>
                <a:srgbClr val="003C5A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3C5A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3C5A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3C5A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rgbClr val="003C5A"/>
                </a:solidFill>
              </a:rPr>
              <a:t>Too</a:t>
            </a:r>
            <a:r>
              <a:rPr lang="fr-BE" sz="2000" dirty="0">
                <a:solidFill>
                  <a:srgbClr val="003C5A"/>
                </a:solidFill>
              </a:rPr>
              <a:t> </a:t>
            </a:r>
            <a:r>
              <a:rPr lang="fr-BE" sz="2000" dirty="0" err="1">
                <a:solidFill>
                  <a:srgbClr val="003C5A"/>
                </a:solidFill>
              </a:rPr>
              <a:t>much</a:t>
            </a:r>
            <a:r>
              <a:rPr lang="fr-BE" sz="2000" dirty="0">
                <a:solidFill>
                  <a:srgbClr val="003C5A"/>
                </a:solidFill>
              </a:rPr>
              <a:t> </a:t>
            </a:r>
            <a:r>
              <a:rPr lang="fr-BE" sz="2000" dirty="0" err="1">
                <a:solidFill>
                  <a:srgbClr val="003C5A"/>
                </a:solidFill>
              </a:rPr>
              <a:t>grease</a:t>
            </a:r>
            <a:endParaRPr lang="fr-BE" sz="2000" dirty="0">
              <a:solidFill>
                <a:srgbClr val="003C5A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3C5A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3C5A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003C5A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rgbClr val="003C5A"/>
                </a:solidFill>
              </a:rPr>
              <a:t>Inappropriate</a:t>
            </a:r>
            <a:r>
              <a:rPr lang="fr-BE" sz="2000" dirty="0">
                <a:solidFill>
                  <a:srgbClr val="003C5A"/>
                </a:solidFill>
              </a:rPr>
              <a:t> </a:t>
            </a:r>
            <a:r>
              <a:rPr lang="fr-BE" sz="2000" dirty="0" err="1">
                <a:solidFill>
                  <a:srgbClr val="003C5A"/>
                </a:solidFill>
              </a:rPr>
              <a:t>periodicity</a:t>
            </a:r>
            <a:endParaRPr lang="fr-BE" sz="1800" dirty="0">
              <a:solidFill>
                <a:srgbClr val="003C5A"/>
              </a:solidFill>
            </a:endParaRPr>
          </a:p>
          <a:p>
            <a:pPr marL="108585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C5A"/>
              </a:solidFill>
            </a:endParaRPr>
          </a:p>
          <a:p>
            <a:endParaRPr lang="en-US" sz="2400" dirty="0">
              <a:solidFill>
                <a:srgbClr val="003C5A"/>
              </a:solidFill>
            </a:endParaRPr>
          </a:p>
          <a:p>
            <a:endParaRPr lang="en-US" sz="2000" dirty="0">
              <a:solidFill>
                <a:srgbClr val="003C5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2540" y="3151588"/>
            <a:ext cx="2389218" cy="179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4" y="1772816"/>
            <a:ext cx="2295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DT-A4">
  <a:themeElements>
    <a:clrScheme name="Custom 1">
      <a:dk1>
        <a:sysClr val="windowText" lastClr="000000"/>
      </a:dk1>
      <a:lt1>
        <a:sysClr val="window" lastClr="FFFFFF"/>
      </a:lt1>
      <a:dk2>
        <a:srgbClr val="003964"/>
      </a:dk2>
      <a:lt2>
        <a:srgbClr val="004B85"/>
      </a:lt2>
      <a:accent1>
        <a:srgbClr val="0063B0"/>
      </a:accent1>
      <a:accent2>
        <a:srgbClr val="E57725"/>
      </a:accent2>
      <a:accent3>
        <a:srgbClr val="FFD200"/>
      </a:accent3>
      <a:accent4>
        <a:srgbClr val="008BF6"/>
      </a:accent4>
      <a:accent5>
        <a:srgbClr val="002745"/>
      </a:accent5>
      <a:accent6>
        <a:srgbClr val="37AEE4"/>
      </a:accent6>
      <a:hlink>
        <a:srgbClr val="E57725"/>
      </a:hlink>
      <a:folHlink>
        <a:srgbClr val="FFD200"/>
      </a:folHlink>
    </a:clrScheme>
    <a:fontScheme name="SDT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B8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SDT-A4</Template>
  <TotalTime>5679</TotalTime>
  <Words>1545</Words>
  <Application>Microsoft Office PowerPoint</Application>
  <PresentationFormat>A4 Paper (210x297 mm)</PresentationFormat>
  <Paragraphs>339</Paragraphs>
  <Slides>42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Myriad Pro</vt:lpstr>
      <vt:lpstr>Symbol</vt:lpstr>
      <vt:lpstr>Times New Roman</vt:lpstr>
      <vt:lpstr>SDT-A4</vt:lpstr>
      <vt:lpstr>SDT LUBExpert</vt:lpstr>
      <vt:lpstr>Agenda</vt:lpstr>
      <vt:lpstr>Theory of ultrasound</vt:lpstr>
      <vt:lpstr>Frequency range of sound</vt:lpstr>
      <vt:lpstr>Ultrasound hears</vt:lpstr>
      <vt:lpstr>The Lubrication Nightmare</vt:lpstr>
      <vt:lpstr>The Lubrication Nightmare</vt:lpstr>
      <vt:lpstr>The Importance of lubrification</vt:lpstr>
      <vt:lpstr>The Importance of lubrification</vt:lpstr>
      <vt:lpstr>Lubrification: A paradox</vt:lpstr>
      <vt:lpstr>Greasing….. A simple task? </vt:lpstr>
      <vt:lpstr>Calculating the right amount and interval for re-greasing</vt:lpstr>
      <vt:lpstr>Calculating the right amount and interval for re-greasing</vt:lpstr>
      <vt:lpstr>Calculating the right amount and interval for re-greasing</vt:lpstr>
      <vt:lpstr>Calculating the right amount and interval for re-greasing</vt:lpstr>
      <vt:lpstr>Problems encountered when (re) greasing </vt:lpstr>
      <vt:lpstr>Benefit of Ultrasound</vt:lpstr>
      <vt:lpstr>Benefit of Ultrasound</vt:lpstr>
      <vt:lpstr>Solution</vt:lpstr>
      <vt:lpstr>Rotating machinery</vt:lpstr>
      <vt:lpstr>Lubrication optimization</vt:lpstr>
      <vt:lpstr>Lubrication optimization</vt:lpstr>
      <vt:lpstr>Lubrication optimization</vt:lpstr>
      <vt:lpstr>Greasing example</vt:lpstr>
      <vt:lpstr>LUBExpert</vt:lpstr>
      <vt:lpstr>Philosophy</vt:lpstr>
      <vt:lpstr>Dedicated UltrAnalysis Suite Software</vt:lpstr>
      <vt:lpstr>Dedicated UltrAnalysis Suite Software</vt:lpstr>
      <vt:lpstr>Dedicated UltrAnalysis Suite Software</vt:lpstr>
      <vt:lpstr>Dedicated UltrAnalysis Suite Software</vt:lpstr>
      <vt:lpstr>Dedicated UltrAnalysis Suite Software</vt:lpstr>
      <vt:lpstr>Dedicated UltrAnalysis Suite Software</vt:lpstr>
      <vt:lpstr>Dedicated LUBEXPERT  Firmware</vt:lpstr>
      <vt:lpstr>Dedicated LUBEXPERT  Firmware</vt:lpstr>
      <vt:lpstr>LUBExpert: Status GOOD</vt:lpstr>
      <vt:lpstr>LUBExpert: Status SUSPECT</vt:lpstr>
      <vt:lpstr>LUBExpert: Status BAD</vt:lpstr>
      <vt:lpstr>LUBExpert Kit </vt:lpstr>
      <vt:lpstr>LUBExpert</vt:lpstr>
      <vt:lpstr>LUBExpert</vt:lpstr>
      <vt:lpstr>LUBExpert</vt:lpstr>
      <vt:lpstr>LUBExpert key for SDT 270</vt:lpstr>
    </vt:vector>
  </TitlesOfParts>
  <Company>SDT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Maintenance préventive  à l’aide des ultrasons</dc:title>
  <dc:creator>Benoît DEGRAEVE</dc:creator>
  <cp:lastModifiedBy>Frédéric BOURGOIS</cp:lastModifiedBy>
  <cp:revision>185</cp:revision>
  <dcterms:created xsi:type="dcterms:W3CDTF">2017-02-17T09:05:38Z</dcterms:created>
  <dcterms:modified xsi:type="dcterms:W3CDTF">2022-05-16T07:54:42Z</dcterms:modified>
</cp:coreProperties>
</file>