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 id="2147483731" r:id="rId2"/>
  </p:sldMasterIdLst>
  <p:notesMasterIdLst>
    <p:notesMasterId r:id="rId45"/>
  </p:notesMasterIdLst>
  <p:handoutMasterIdLst>
    <p:handoutMasterId r:id="rId46"/>
  </p:handoutMasterIdLst>
  <p:sldIdLst>
    <p:sldId id="256" r:id="rId3"/>
    <p:sldId id="2184" r:id="rId4"/>
    <p:sldId id="2185" r:id="rId5"/>
    <p:sldId id="2187" r:id="rId6"/>
    <p:sldId id="2188" r:id="rId7"/>
    <p:sldId id="2183" r:id="rId8"/>
    <p:sldId id="2186" r:id="rId9"/>
    <p:sldId id="2190" r:id="rId10"/>
    <p:sldId id="2192" r:id="rId11"/>
    <p:sldId id="2193" r:id="rId12"/>
    <p:sldId id="2194" r:id="rId13"/>
    <p:sldId id="2195" r:id="rId14"/>
    <p:sldId id="2196" r:id="rId15"/>
    <p:sldId id="2197" r:id="rId16"/>
    <p:sldId id="2198" r:id="rId17"/>
    <p:sldId id="2199" r:id="rId18"/>
    <p:sldId id="2200" r:id="rId19"/>
    <p:sldId id="2201" r:id="rId20"/>
    <p:sldId id="2202" r:id="rId21"/>
    <p:sldId id="2203" r:id="rId22"/>
    <p:sldId id="2204" r:id="rId23"/>
    <p:sldId id="2205" r:id="rId24"/>
    <p:sldId id="2206" r:id="rId25"/>
    <p:sldId id="2207" r:id="rId26"/>
    <p:sldId id="2208" r:id="rId27"/>
    <p:sldId id="2209" r:id="rId28"/>
    <p:sldId id="2210" r:id="rId29"/>
    <p:sldId id="2211" r:id="rId30"/>
    <p:sldId id="2212" r:id="rId31"/>
    <p:sldId id="2213" r:id="rId32"/>
    <p:sldId id="2214" r:id="rId33"/>
    <p:sldId id="2215" r:id="rId34"/>
    <p:sldId id="2221" r:id="rId35"/>
    <p:sldId id="2223" r:id="rId36"/>
    <p:sldId id="2216" r:id="rId37"/>
    <p:sldId id="2217" r:id="rId38"/>
    <p:sldId id="2218" r:id="rId39"/>
    <p:sldId id="2189" r:id="rId40"/>
    <p:sldId id="2219" r:id="rId41"/>
    <p:sldId id="263" r:id="rId42"/>
    <p:sldId id="2220" r:id="rId43"/>
    <p:sldId id="222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aris" id="{6CCB32E9-8B74-49BE-B6F7-5F92DC9BCFFC}">
          <p14:sldIdLst/>
        </p14:section>
        <p14:section name="DEF" id="{67A750F4-71C4-46A5-86E7-B01849B7EE4E}">
          <p14:sldIdLst>
            <p14:sldId id="256"/>
            <p14:sldId id="2184"/>
            <p14:sldId id="2185"/>
            <p14:sldId id="2187"/>
            <p14:sldId id="2188"/>
            <p14:sldId id="2183"/>
            <p14:sldId id="2186"/>
            <p14:sldId id="2190"/>
            <p14:sldId id="2192"/>
            <p14:sldId id="2193"/>
            <p14:sldId id="2194"/>
            <p14:sldId id="2195"/>
            <p14:sldId id="2196"/>
            <p14:sldId id="2197"/>
            <p14:sldId id="2198"/>
            <p14:sldId id="2199"/>
            <p14:sldId id="2200"/>
            <p14:sldId id="2201"/>
            <p14:sldId id="2202"/>
            <p14:sldId id="2203"/>
            <p14:sldId id="2204"/>
            <p14:sldId id="2205"/>
            <p14:sldId id="2206"/>
            <p14:sldId id="2207"/>
            <p14:sldId id="2208"/>
            <p14:sldId id="2209"/>
            <p14:sldId id="2210"/>
            <p14:sldId id="2211"/>
            <p14:sldId id="2212"/>
            <p14:sldId id="2213"/>
            <p14:sldId id="2214"/>
            <p14:sldId id="2215"/>
            <p14:sldId id="2221"/>
            <p14:sldId id="2223"/>
            <p14:sldId id="2216"/>
            <p14:sldId id="2217"/>
            <p14:sldId id="2218"/>
            <p14:sldId id="2189"/>
            <p14:sldId id="2219"/>
            <p14:sldId id="263"/>
            <p14:sldId id="2220"/>
            <p14:sldId id="222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64"/>
    <a:srgbClr val="AFFF00"/>
    <a:srgbClr val="AFCA0B"/>
    <a:srgbClr val="FFC000"/>
    <a:srgbClr val="FFCC00"/>
    <a:srgbClr val="005195"/>
    <a:srgbClr val="2D7049"/>
    <a:srgbClr val="B3D334"/>
    <a:srgbClr val="0015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DFD4E8-AEB8-449F-1A36-C8486BC310D8}" v="131" dt="2026-04-29T08:11:21.412"/>
  </p1510:revLst>
</p1510:revInfo>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2686" autoAdjust="0"/>
  </p:normalViewPr>
  <p:slideViewPr>
    <p:cSldViewPr snapToGrid="0">
      <p:cViewPr varScale="1">
        <p:scale>
          <a:sx n="106" d="100"/>
          <a:sy n="106" d="100"/>
        </p:scale>
        <p:origin x="798" y="102"/>
      </p:cViewPr>
      <p:guideLst/>
    </p:cSldViewPr>
  </p:slideViewPr>
  <p:notesTextViewPr>
    <p:cViewPr>
      <p:scale>
        <a:sx n="3" d="2"/>
        <a:sy n="3" d="2"/>
      </p:scale>
      <p:origin x="0" y="0"/>
    </p:cViewPr>
  </p:notesTextViewPr>
  <p:sorterViewPr>
    <p:cViewPr>
      <p:scale>
        <a:sx n="100" d="100"/>
        <a:sy n="100" d="100"/>
      </p:scale>
      <p:origin x="0" y="-708"/>
    </p:cViewPr>
  </p:sorterViewPr>
  <p:notesViewPr>
    <p:cSldViewPr snapToGrid="0">
      <p:cViewPr varScale="1">
        <p:scale>
          <a:sx n="85" d="100"/>
          <a:sy n="85" d="100"/>
        </p:scale>
        <p:origin x="388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51"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976657-359C-B294-5870-9F67C2C285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9F197B9F-4684-79CF-BBB1-219DE4B5F1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174E9B7-421F-4AC9-BAA8-88BD7359E6C8}" type="datetimeFigureOut">
              <a:rPr lang="en-GB" smtClean="0"/>
              <a:t>29/04/2026</a:t>
            </a:fld>
            <a:endParaRPr lang="en-GB"/>
          </a:p>
        </p:txBody>
      </p:sp>
      <p:sp>
        <p:nvSpPr>
          <p:cNvPr id="4" name="Footer Placeholder 3">
            <a:extLst>
              <a:ext uri="{FF2B5EF4-FFF2-40B4-BE49-F238E27FC236}">
                <a16:creationId xmlns:a16="http://schemas.microsoft.com/office/drawing/2014/main" id="{72FA1CAF-3922-C265-F957-3AF5646DB4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50219AA-5BED-66D0-6F6D-231BFC3888F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A8F2A9-3B53-4237-A7D5-6A1B2E4F9DF9}" type="slidenum">
              <a:rPr lang="en-GB" smtClean="0"/>
              <a:t>‹#›</a:t>
            </a:fld>
            <a:endParaRPr lang="en-GB"/>
          </a:p>
        </p:txBody>
      </p:sp>
    </p:spTree>
    <p:extLst>
      <p:ext uri="{BB962C8B-B14F-4D97-AF65-F5344CB8AC3E}">
        <p14:creationId xmlns:p14="http://schemas.microsoft.com/office/powerpoint/2010/main" val="42895062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464683-B748-450F-8BD8-B7AFC13D4708}" type="datetimeFigureOut">
              <a:rPr lang="en-GB" smtClean="0"/>
              <a:t>29/04/2026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3350E4-AAD7-4F37-BB94-DFFBBF99A2FB}" type="slidenum">
              <a:rPr lang="en-GB" smtClean="0"/>
              <a:t>‹#›</a:t>
            </a:fld>
            <a:endParaRPr lang="en-GB"/>
          </a:p>
        </p:txBody>
      </p:sp>
    </p:spTree>
    <p:extLst>
      <p:ext uri="{BB962C8B-B14F-4D97-AF65-F5344CB8AC3E}">
        <p14:creationId xmlns:p14="http://schemas.microsoft.com/office/powerpoint/2010/main" val="796645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5A16D-E364-925B-BFAC-5D84E7817E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E66BF2-219C-C502-461C-24D733EBA4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19F72E-16AD-D697-4E4D-BF8FDE4D8857}"/>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4128A888-FABD-0DF5-9BBB-3BA35C1881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4DBC8-E9C2-0243-A1F2-B8746D124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640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93737-9642-299D-BE5F-E449B066AA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854875-315E-3C43-E7C4-0ADFCB81D4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7B1701-FDDB-060B-80FC-68C22AAE6812}"/>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C85C6B8B-E612-55CC-BAA7-4613D00C10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4DBC8-E9C2-0243-A1F2-B8746D124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2576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0A3FD-7C36-47C0-4622-9741EA6380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AAB104-7508-BEF9-746B-628EC7D002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069FD2-3B93-4543-4182-978E343D48D8}"/>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705D4C35-4FD3-A621-BD15-CBD6E9B4CC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4DBC8-E9C2-0243-A1F2-B8746D124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877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AEE75-2036-357D-0FE5-308D95BCD1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56ABB2-368A-67A6-9126-A7A7551ED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FA4296-18FF-8C35-2A2E-D9B12DA57EC4}"/>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98B4846B-6D94-18D2-4C08-3539A90343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4DBC8-E9C2-0243-A1F2-B8746D124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803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990E0-0D48-741C-0926-6579081E34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BF4F0B-08F8-417B-99CA-531D362C20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0F611D-3634-DE8F-4726-33940534D9BC}"/>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C1304795-8B4D-7BEB-B305-96C567ECB2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4DBC8-E9C2-0243-A1F2-B8746D124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337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FFB9F-E664-FA2D-46B5-8C873BE45B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1B37E3-987E-FB03-F750-1DA39D4D86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A14E7-3B3B-50AB-201B-C1AED236EFCC}"/>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4901391E-89E6-B80A-AC76-4F4C22EDD7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4DBC8-E9C2-0243-A1F2-B8746D124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989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0E229-9012-FBBA-0263-5E234A4000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055A9C-6164-6CB5-A815-53CDAD3AB8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6A79E3-5A14-724B-E47C-2E066D6C165C}"/>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4731FEDB-2F18-4B28-FDDE-64D28D9BD0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4DBC8-E9C2-0243-A1F2-B8746D124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339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004AF-1FF0-35DA-F213-1CF0C0F0DF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65AE7E-1C3D-DDA4-D3E6-5C2CD34A5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E223CC-B58A-2750-C777-E12CD874B123}"/>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233B8831-3B90-2A99-1DC0-697DD1C913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4DBC8-E9C2-0243-A1F2-B8746D124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819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3E7C8-1B53-80A7-6314-FDBE24CB5C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2A1C75-9611-393F-8FF5-4FC4FD804C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59A380-F416-AE8D-69EE-5573AECF3A72}"/>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7170DE9E-CD8F-9136-C121-EFE130AD18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4DBC8-E9C2-0243-A1F2-B8746D124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421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E5585-C508-F0AA-EF97-E3B1348414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20FCA5-D71E-5BAA-0193-543793C2F8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0761F2-CB96-FB09-C1DB-1FBFD4DF9FDD}"/>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3AD352F7-D912-A0C8-E489-465F18DEA8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4DBC8-E9C2-0243-A1F2-B8746D124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318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300F6-9CEA-24D6-6841-FA06CD9B9D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9A82A3-2C2D-981C-2179-D2502A905F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C9B50C-8D8D-12C5-E3ED-DC74A145B5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10D2EF-F4E2-5417-BF10-C77AA6DFA7AB}"/>
              </a:ext>
            </a:extLst>
          </p:cNvPr>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899748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2A2E8-D8E0-7830-4FF6-3DAB12C4B0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38A0DE-CFAE-FAB7-F5DD-00A0F571CB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18101F-11C9-669D-606D-80BC24380879}"/>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BDBC3FA8-92FD-AAEB-C457-D4C6A03835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4DBC8-E9C2-0243-A1F2-B8746D124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041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DA5E3-43B0-41A5-4E8F-A906A391E9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6DC413-5832-271B-D59F-54461892F3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0D6326-6FB8-836C-72F7-C082AB308441}"/>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42B21C67-760C-6E20-62F4-030B1729B7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4DBC8-E9C2-0243-A1F2-B8746D124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268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6A844-3ABB-1CA8-DFA9-AC2FC5CE57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8BA28D-D090-2CFF-0BBE-F86D48042B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EFE936-97A7-D368-FAB0-AA872A7AC4AE}"/>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6FBF9C3C-2C66-439A-CC3C-3B9A6EC8C1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4DBC8-E9C2-0243-A1F2-B8746D124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071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E3D2B-C57C-97D6-8887-8CA20AFD32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32242D-E7F6-12D0-8CE0-8015C0DE0B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168639-457F-33AD-5663-9D47B2029E68}"/>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7AD9C13C-C74E-E66C-0B0C-4043829C7B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4DBC8-E9C2-0243-A1F2-B8746D124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7719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9AEED-71BA-DBEF-7DF2-EE304E7CC3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C35EB-09DD-A686-58D0-658C8A6BCA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9A89FB-3D8A-A3DF-DD4F-EC0C10504185}"/>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66473324-42B8-E8D5-8A51-064B03342C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4DBC8-E9C2-0243-A1F2-B8746D124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682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07B63-BB58-DCBB-13FE-E6E2A47157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FDFE2F-62D9-FA8D-B2C1-EEDA3DD7BB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821742-904D-8285-D994-FFCEEADD84B9}"/>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4409FD9A-68CD-4E82-D1BE-E9E1132344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4DBC8-E9C2-0243-A1F2-B8746D124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759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1A11B-D68F-318C-3A43-6245289370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42E6D8-E307-DC9B-5CB5-F8DF565D95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F63D19-64A4-FA4A-3137-D78666AFEA3C}"/>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7F5405C3-85E7-36A8-84EC-3504D86CCB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4DBC8-E9C2-0243-A1F2-B8746D124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0352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49141-E9ED-AB9D-35F1-3787FB2F75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DD7A15-B2FE-E533-C04A-019C81B3CC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8338CF-A9A5-4DC3-754A-70E5FA12C9D6}"/>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59FFC3C6-3CDF-1D39-EF03-B18A1E24C9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4DBC8-E9C2-0243-A1F2-B8746D124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188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B460E-1510-BE0F-CA08-DDE4246566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7874D9-C0D2-2849-2EC1-96CF6F7DFB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FE7978-15D2-B348-EFF7-415098CA4571}"/>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E223D6EC-F90E-57CE-54E4-A1BB708A0F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4DBC8-E9C2-0243-A1F2-B8746D124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2653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89BC2-0840-2076-AAD8-B126E66EDE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59ACED-53F8-8692-63E8-0C2D73E5D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57A791-35F3-3E91-67D4-1AA81A52AD51}"/>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51A9BE27-A383-B71D-76F4-E1BAC1AD00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4DBC8-E9C2-0243-A1F2-B8746D124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742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8526C-7C4A-ABAA-E328-AC6860F61C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FDB56B-12C2-AE0D-65F1-BE7DE8E056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AC95EB-B608-347A-1BF3-8C995EFDB7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A14B34-844E-EF66-A0C0-6BE2F089E489}"/>
              </a:ext>
            </a:extLst>
          </p:cNvPr>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36531676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CB0B6-4565-CF1C-C0A8-267D4D58AA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C63987-3602-E93C-9ED9-91D485B032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46CF7C-405F-8EE4-9564-3AE6DAF5BF2B}"/>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397B1520-1AFE-83C2-3B22-9AF33739FB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4DBC8-E9C2-0243-A1F2-B8746D124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7232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37364-72E8-C406-0313-D946363136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65C8C1-9CCD-2851-0A4A-2B175B3B6A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5B82F0-0D74-236B-42CE-7CE69180A1BA}"/>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11A52F99-D99B-F6E3-4B0F-8324A15B47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4DBC8-E9C2-0243-A1F2-B8746D124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9061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17D16-C880-66B5-4A76-CAEE4CAA20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A53BEE-4429-4970-4DAF-BE9377C7AC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8C7B55-CD57-B97B-8851-99AB66EEB6A8}"/>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E9DA93C0-F556-2BCC-FACD-6D183C2352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4DBC8-E9C2-0243-A1F2-B8746D124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7720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4788B-4474-8122-F005-331B7A345F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2183BE-36F0-82CD-746E-79828F1842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C144AC-8F5F-B7BC-9079-CB7EA298996E}"/>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8CE65396-B51F-BD6B-D51A-6510CE9AB9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4DBC8-E9C2-0243-A1F2-B8746D124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747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9E4EB-03F4-6060-5378-E0D78FD93E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0145D4-D446-8BCA-9A7D-D784DE4A30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64D7B5-0ED0-8D34-5C47-BAF9261DCFC5}"/>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1E100007-4E9E-87D1-251A-489925F959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4DBC8-E9C2-0243-A1F2-B8746D124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4807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B5098-F3B6-4F0B-F918-CBCB4F355B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7A8BD7-9103-B45F-B8A3-219C925A51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D45562-8EC6-6DD7-630B-DF9EBE4C50E8}"/>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DE202569-13E8-5D98-449C-ABCD804254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4DBC8-E9C2-0243-A1F2-B8746D124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1293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6F281-83A5-50E9-EB23-2DD734999A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43E780-BE64-D09A-6401-EE5B7F714E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BE4739-083F-775D-BFF8-FA027F6865D8}"/>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B95BB35D-4513-428F-915B-96AD6DB6B58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4DBC8-E9C2-0243-A1F2-B8746D124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175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A6BB7-36CC-5A14-CEF8-DB07E72119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31762F-1D5B-D41F-1E79-894460EA8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09BCAA-A239-36C6-0EB0-F6D255E2B0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D1BE6A-37B1-953B-89CB-A26D9A4B6E86}"/>
              </a:ext>
            </a:extLst>
          </p:cNvPr>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2582780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DA8A7-D6ED-6503-5AC5-E7A374DDE8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DC2560-8EBA-D607-7A05-92B4FA861F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BE02E9-4A9C-0F7B-6171-E77FE204AC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20860F-AB00-67EC-C635-047561A1DCBA}"/>
              </a:ext>
            </a:extLst>
          </p:cNvPr>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6108680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44B1F-2D4B-64E8-18ED-5AFF4E8A43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924077-1AC3-F13D-B863-52D6FDF582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7A5D8C-7A64-B960-750A-012F6E6698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6BE304-C421-9EA8-EB4D-90DCA8DBCEFB}"/>
              </a:ext>
            </a:extLst>
          </p:cNvPr>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42234433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F4DC1-1573-E5AD-A7D2-B62E19535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0D558D-9A5F-75D0-865E-F9298DD2E3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F3B280-EF42-5694-29FD-647B00E068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7AA615-1C35-FC14-E6E1-C2AEB4B0C7A5}"/>
              </a:ext>
            </a:extLst>
          </p:cNvPr>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24536783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545C6-5947-8AE1-D898-A158EAFD99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C693C4-6747-1475-94FF-1A20042A00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4F4B29-A8E5-A580-3FA7-9BB0AEFBD0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6D55F0-0ECD-B6AC-4145-19E6048B10BE}"/>
              </a:ext>
            </a:extLst>
          </p:cNvPr>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4204823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6531A-599A-A140-BC7F-5E5C78B9D2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39895F-A2FD-0E20-0D2F-A01967B063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3500FE-20DC-ED69-15B2-79525F34FF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F6E406-FD7D-85A3-D241-E640F9EC91D3}"/>
              </a:ext>
            </a:extLst>
          </p:cNvPr>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3794096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0B8C2-F407-B371-9D70-1DFBDEE94B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A20094-B46C-73E9-AD03-68819EBF5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D6D229-2F9C-838F-3724-973FBCBE69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5B5C42-39A4-77DE-6459-546FD09CBED0}"/>
              </a:ext>
            </a:extLst>
          </p:cNvPr>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3187217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6B0AA-56F0-54A1-AB0B-5714A54ED7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29FCF0-6B7D-5473-EE7F-E2AFE3F7BD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B31912-1BDF-1EF2-5B11-67EED45082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01555A-B4AF-8014-E44C-290AA3C9ADC2}"/>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218932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7FBA2-A7FB-DF6D-C7FC-CFE9F5CFAE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A05C6A-8A62-F642-C38D-BD818CA672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D8668F-D7B3-2B92-EF70-6735C3049872}"/>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6ACC6EB7-1CE2-DF41-6F10-6F090BD890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4DBC8-E9C2-0243-A1F2-B8746D124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371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DCD96-B741-9303-2E73-78BD2068E8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A2D39F-365C-AE6A-9379-A9CA84342C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13DF98-34D4-D884-10FD-F382A4A1D34D}"/>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6372FC5D-B271-29A8-3D28-B4B415453D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4DBC8-E9C2-0243-A1F2-B8746D124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725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oleObject" Target="../embeddings/oleObject2.bin"/><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ue - Tex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3FA72A5A-F709-B307-DBF9-86BEE2DEF5D7}"/>
              </a:ext>
            </a:extLst>
          </p:cNvPr>
          <p:cNvSpPr>
            <a:spLocks noGrp="1"/>
          </p:cNvSpPr>
          <p:nvPr>
            <p:ph type="title"/>
          </p:nvPr>
        </p:nvSpPr>
        <p:spPr>
          <a:xfrm>
            <a:off x="203200" y="53788"/>
            <a:ext cx="10726271" cy="741083"/>
          </a:xfrm>
          <a:prstGeom prst="rect">
            <a:avLst/>
          </a:prstGeom>
        </p:spPr>
        <p:txBody>
          <a:bodyPr vert="horz" lIns="91440" tIns="45720" rIns="91440" bIns="45720" rtlCol="0" anchor="ctr">
            <a:normAutofit/>
          </a:bodyPr>
          <a:lstStyle/>
          <a:p>
            <a:r>
              <a:rPr lang="en-US" dirty="0"/>
              <a:t>Click to edit Master title style</a:t>
            </a:r>
            <a:endParaRPr lang="fr-BE" dirty="0"/>
          </a:p>
        </p:txBody>
      </p:sp>
      <p:sp>
        <p:nvSpPr>
          <p:cNvPr id="9" name="Espace réservé du contenu 8">
            <a:extLst>
              <a:ext uri="{FF2B5EF4-FFF2-40B4-BE49-F238E27FC236}">
                <a16:creationId xmlns:a16="http://schemas.microsoft.com/office/drawing/2014/main" id="{D0454B08-16A2-9E48-FAE0-FAB341F71347}"/>
              </a:ext>
            </a:extLst>
          </p:cNvPr>
          <p:cNvSpPr>
            <a:spLocks noGrp="1"/>
          </p:cNvSpPr>
          <p:nvPr>
            <p:ph sz="quarter" idx="10"/>
          </p:nvPr>
        </p:nvSpPr>
        <p:spPr>
          <a:xfrm>
            <a:off x="558800" y="1127125"/>
            <a:ext cx="11074400" cy="4775200"/>
          </a:xfrm>
          <a:prstGeom prst="rect">
            <a:avLst/>
          </a:prstGeom>
        </p:spPr>
        <p:txBody>
          <a:bodyPr/>
          <a:lstStyle>
            <a:lvl1pPr>
              <a:buClr>
                <a:srgbClr val="AFFF00"/>
              </a:buClr>
              <a:defRPr>
                <a:solidFill>
                  <a:schemeClr val="bg1"/>
                </a:solidFill>
              </a:defRPr>
            </a:lvl1pPr>
            <a:lvl2pPr>
              <a:buClr>
                <a:srgbClr val="AFFF00"/>
              </a:buClr>
              <a:defRPr>
                <a:solidFill>
                  <a:schemeClr val="bg1"/>
                </a:solidFill>
              </a:defRPr>
            </a:lvl2pPr>
            <a:lvl3pPr>
              <a:buClr>
                <a:srgbClr val="AFFF00"/>
              </a:buClr>
              <a:defRPr>
                <a:solidFill>
                  <a:schemeClr val="bg1"/>
                </a:solidFill>
              </a:defRPr>
            </a:lvl3pPr>
            <a:lvl4pPr>
              <a:buClr>
                <a:srgbClr val="AFFF00"/>
              </a:buClr>
              <a:defRPr>
                <a:solidFill>
                  <a:schemeClr val="bg1"/>
                </a:solidFill>
              </a:defRPr>
            </a:lvl4pPr>
            <a:lvl5pPr>
              <a:buClr>
                <a:srgbClr val="AFFF00"/>
              </a:buClr>
              <a:defRPr>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Tree>
    <p:extLst>
      <p:ext uri="{BB962C8B-B14F-4D97-AF65-F5344CB8AC3E}">
        <p14:creationId xmlns:p14="http://schemas.microsoft.com/office/powerpoint/2010/main" val="3110220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 E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ADDB33-90A5-1E32-6388-24D019EE0FA4}"/>
              </a:ext>
            </a:extLst>
          </p:cNvPr>
          <p:cNvSpPr/>
          <p:nvPr userDrawn="1"/>
        </p:nvSpPr>
        <p:spPr>
          <a:xfrm>
            <a:off x="9236" y="720436"/>
            <a:ext cx="12182764" cy="3971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 name="Image 3" descr="Une image contenant texte, Police, capture d’écran, logo&#10;&#10;Le contenu généré par l’IA peut être incorrect.">
            <a:extLst>
              <a:ext uri="{FF2B5EF4-FFF2-40B4-BE49-F238E27FC236}">
                <a16:creationId xmlns:a16="http://schemas.microsoft.com/office/drawing/2014/main" id="{D9F357F7-4906-1D02-7AD6-59D84D63EB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3719" y="658378"/>
            <a:ext cx="3704563" cy="4198505"/>
          </a:xfrm>
          <a:prstGeom prst="rect">
            <a:avLst/>
          </a:prstGeom>
        </p:spPr>
      </p:pic>
      <p:pic>
        <p:nvPicPr>
          <p:cNvPr id="6" name="Graphique 5">
            <a:extLst>
              <a:ext uri="{FF2B5EF4-FFF2-40B4-BE49-F238E27FC236}">
                <a16:creationId xmlns:a16="http://schemas.microsoft.com/office/drawing/2014/main" id="{A7DC5D66-B47F-B8A1-84DE-C38C4309BA44}"/>
              </a:ext>
            </a:extLst>
          </p:cNvPr>
          <p:cNvPicPr>
            <a:picLocks noChangeAspect="1"/>
          </p:cNvPicPr>
          <p:nvPr userDrawn="1"/>
        </p:nvPicPr>
        <p:blipFill>
          <a:blip>
            <a:extLst>
              <a:ext uri="{96DAC541-7B7A-43D3-8B79-37D633B846F1}">
                <asvg:svgBlip xmlns:asvg="http://schemas.microsoft.com/office/drawing/2016/SVG/main" r:embed="rId3"/>
              </a:ext>
            </a:extLst>
          </a:blip>
          <a:srcRect l="42999" t="50000"/>
          <a:stretch>
            <a:fillRect/>
          </a:stretch>
        </p:blipFill>
        <p:spPr>
          <a:xfrm>
            <a:off x="4243719" y="5029778"/>
            <a:ext cx="3534496" cy="1552575"/>
          </a:xfrm>
          <a:prstGeom prst="rect">
            <a:avLst/>
          </a:prstGeom>
        </p:spPr>
      </p:pic>
    </p:spTree>
    <p:extLst>
      <p:ext uri="{BB962C8B-B14F-4D97-AF65-F5344CB8AC3E}">
        <p14:creationId xmlns:p14="http://schemas.microsoft.com/office/powerpoint/2010/main" val="184354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ue Title Only">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652E93-13A3-8702-26D7-396A16BAB2B1}"/>
              </a:ext>
            </a:extLst>
          </p:cNvPr>
          <p:cNvSpPr>
            <a:spLocks noGrp="1"/>
          </p:cNvSpPr>
          <p:nvPr>
            <p:ph type="title"/>
          </p:nvPr>
        </p:nvSpPr>
        <p:spPr/>
        <p:txBody>
          <a:bodyPr/>
          <a:lstStyle/>
          <a:p>
            <a:r>
              <a:rPr lang="fr-FR"/>
              <a:t>Modifiez le style du titre</a:t>
            </a:r>
            <a:endParaRPr lang="fr-BE"/>
          </a:p>
        </p:txBody>
      </p:sp>
    </p:spTree>
    <p:extLst>
      <p:ext uri="{BB962C8B-B14F-4D97-AF65-F5344CB8AC3E}">
        <p14:creationId xmlns:p14="http://schemas.microsoft.com/office/powerpoint/2010/main" val="4024094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154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En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9F433D97-7248-17F9-34B2-7BCBFA1F70BE}"/>
              </a:ext>
            </a:extLst>
          </p:cNvPr>
          <p:cNvGraphicFramePr>
            <a:graphicFrameLocks noChangeAspect="1"/>
          </p:cNvGraphicFramePr>
          <p:nvPr userDrawn="1">
            <p:extLst>
              <p:ext uri="{D42A27DB-BD31-4B8C-83A1-F6EECF244321}">
                <p14:modId xmlns:p14="http://schemas.microsoft.com/office/powerpoint/2010/main" val="1691761492"/>
              </p:ext>
            </p:extLst>
          </p:nvPr>
        </p:nvGraphicFramePr>
        <p:xfrm>
          <a:off x="-1" y="-1"/>
          <a:ext cx="12256655" cy="6913519"/>
        </p:xfrm>
        <a:graphic>
          <a:graphicData uri="http://schemas.openxmlformats.org/presentationml/2006/ole">
            <mc:AlternateContent xmlns:mc="http://schemas.openxmlformats.org/markup-compatibility/2006">
              <mc:Choice xmlns:v="urn:schemas-microsoft-com:vml" Requires="v">
                <p:oleObj name="Image" r:id="rId2" imgW="19201975" imgH="10828960" progId="Photoshop.Image.19">
                  <p:embed/>
                </p:oleObj>
              </mc:Choice>
              <mc:Fallback>
                <p:oleObj name="Image" r:id="rId2" imgW="19201975" imgH="10828960" progId="Photoshop.Image.19">
                  <p:embed/>
                  <p:pic>
                    <p:nvPicPr>
                      <p:cNvPr id="4" name="Objet 3">
                        <a:extLst>
                          <a:ext uri="{FF2B5EF4-FFF2-40B4-BE49-F238E27FC236}">
                            <a16:creationId xmlns:a16="http://schemas.microsoft.com/office/drawing/2014/main" id="{9F433D97-7248-17F9-34B2-7BCBFA1F70BE}"/>
                          </a:ext>
                        </a:extLst>
                      </p:cNvPr>
                      <p:cNvPicPr/>
                      <p:nvPr/>
                    </p:nvPicPr>
                    <p:blipFill>
                      <a:blip r:embed="rId3"/>
                      <a:stretch>
                        <a:fillRect/>
                      </a:stretch>
                    </p:blipFill>
                    <p:spPr>
                      <a:xfrm>
                        <a:off x="-1" y="-1"/>
                        <a:ext cx="12256655" cy="6913519"/>
                      </a:xfrm>
                      <a:prstGeom prst="rect">
                        <a:avLst/>
                      </a:prstGeom>
                    </p:spPr>
                  </p:pic>
                </p:oleObj>
              </mc:Fallback>
            </mc:AlternateContent>
          </a:graphicData>
        </a:graphic>
      </p:graphicFrame>
    </p:spTree>
    <p:extLst>
      <p:ext uri="{BB962C8B-B14F-4D97-AF65-F5344CB8AC3E}">
        <p14:creationId xmlns:p14="http://schemas.microsoft.com/office/powerpoint/2010/main" val="1274212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Dark Blue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0" y="6597352"/>
            <a:ext cx="623392" cy="260648"/>
          </a:xfrm>
          <a:prstGeom prst="rect">
            <a:avLst/>
          </a:prstGeom>
        </p:spPr>
        <p:txBody>
          <a:bodyPr/>
          <a:lstStyle/>
          <a:p>
            <a:fld id="{1ED689DE-93AF-412C-BCCB-04934BF551E6}" type="slidenum">
              <a:rPr lang="fr-BE" smtClean="0"/>
              <a:t>‹#›</a:t>
            </a:fld>
            <a:endParaRPr lang="fr-BE"/>
          </a:p>
        </p:txBody>
      </p:sp>
      <p:sp>
        <p:nvSpPr>
          <p:cNvPr id="4" name="Title 1">
            <a:extLst>
              <a:ext uri="{FF2B5EF4-FFF2-40B4-BE49-F238E27FC236}">
                <a16:creationId xmlns:a16="http://schemas.microsoft.com/office/drawing/2014/main" id="{FFB3E22D-A241-4EC7-90FE-AFE50380EF80}"/>
              </a:ext>
            </a:extLst>
          </p:cNvPr>
          <p:cNvSpPr>
            <a:spLocks noGrp="1"/>
          </p:cNvSpPr>
          <p:nvPr>
            <p:ph type="title" hasCustomPrompt="1"/>
          </p:nvPr>
        </p:nvSpPr>
        <p:spPr>
          <a:xfrm>
            <a:off x="1199457" y="0"/>
            <a:ext cx="9649072" cy="1440160"/>
          </a:xfrm>
          <a:prstGeom prst="rect">
            <a:avLst/>
          </a:prstGeom>
        </p:spPr>
        <p:txBody>
          <a:bodyPr anchor="b" anchorCtr="0"/>
          <a:lstStyle>
            <a:lvl1pPr>
              <a:defRPr lang="fr-BE" b="1" dirty="0">
                <a:solidFill>
                  <a:schemeClr val="accent3"/>
                </a:solidFill>
              </a:defRPr>
            </a:lvl1pPr>
          </a:lstStyle>
          <a:p>
            <a:pPr lvl="0"/>
            <a:r>
              <a:rPr lang="en-US" dirty="0"/>
              <a:t>EDIT TITLE</a:t>
            </a:r>
            <a:endParaRPr lang="fr-BE" dirty="0"/>
          </a:p>
        </p:txBody>
      </p:sp>
    </p:spTree>
    <p:extLst>
      <p:ext uri="{BB962C8B-B14F-4D97-AF65-F5344CB8AC3E}">
        <p14:creationId xmlns:p14="http://schemas.microsoft.com/office/powerpoint/2010/main" val="4290344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926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57702-B93D-AA34-E742-D009A169AA06}"/>
              </a:ext>
            </a:extLst>
          </p:cNvPr>
          <p:cNvSpPr>
            <a:spLocks noGrp="1"/>
          </p:cNvSpPr>
          <p:nvPr>
            <p:ph type="title"/>
          </p:nvPr>
        </p:nvSpPr>
        <p:spPr/>
        <p:txBody>
          <a:bodyPr/>
          <a:lstStyle/>
          <a:p>
            <a:r>
              <a:rPr lang="en-US" dirty="0"/>
              <a:t>Click to edit Master title style</a:t>
            </a:r>
            <a:endParaRPr lang="fr-BE" dirty="0"/>
          </a:p>
        </p:txBody>
      </p:sp>
      <p:sp>
        <p:nvSpPr>
          <p:cNvPr id="3" name="Slide Number Placeholder 2">
            <a:extLst>
              <a:ext uri="{FF2B5EF4-FFF2-40B4-BE49-F238E27FC236}">
                <a16:creationId xmlns:a16="http://schemas.microsoft.com/office/drawing/2014/main" id="{CC2510EF-9B37-5440-A482-7AE7FE1451B9}"/>
              </a:ext>
            </a:extLst>
          </p:cNvPr>
          <p:cNvSpPr>
            <a:spLocks noGrp="1"/>
          </p:cNvSpPr>
          <p:nvPr>
            <p:ph type="sldNum" sz="quarter" idx="10"/>
          </p:nvPr>
        </p:nvSpPr>
        <p:spPr>
          <a:xfrm>
            <a:off x="11594352" y="6470948"/>
            <a:ext cx="488577" cy="365125"/>
          </a:xfrm>
          <a:prstGeom prst="rect">
            <a:avLst/>
          </a:prstGeom>
        </p:spPr>
        <p:txBody>
          <a:bodyPr/>
          <a:lstStyle/>
          <a:p>
            <a:fld id="{937BB78C-D18E-4E9E-8B8E-73BEA809A854}" type="slidenum">
              <a:rPr lang="fr-BE" smtClean="0"/>
              <a:pPr/>
              <a:t>‹#›</a:t>
            </a:fld>
            <a:endParaRPr lang="fr-BE"/>
          </a:p>
        </p:txBody>
      </p:sp>
      <p:sp>
        <p:nvSpPr>
          <p:cNvPr id="5" name="Espace réservé du texte 4">
            <a:extLst>
              <a:ext uri="{FF2B5EF4-FFF2-40B4-BE49-F238E27FC236}">
                <a16:creationId xmlns:a16="http://schemas.microsoft.com/office/drawing/2014/main" id="{EC588455-CA9F-E5C4-0E75-8FD25D08223F}"/>
              </a:ext>
            </a:extLst>
          </p:cNvPr>
          <p:cNvSpPr>
            <a:spLocks noGrp="1"/>
          </p:cNvSpPr>
          <p:nvPr>
            <p:ph type="body" sz="quarter" idx="11"/>
          </p:nvPr>
        </p:nvSpPr>
        <p:spPr>
          <a:xfrm>
            <a:off x="203200" y="1209675"/>
            <a:ext cx="11879263" cy="5043343"/>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Tree>
    <p:extLst>
      <p:ext uri="{BB962C8B-B14F-4D97-AF65-F5344CB8AC3E}">
        <p14:creationId xmlns:p14="http://schemas.microsoft.com/office/powerpoint/2010/main" val="1209797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Title Only">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2ACE62-CE13-9C68-B759-3B0A28E849AC}"/>
              </a:ext>
            </a:extLst>
          </p:cNvPr>
          <p:cNvSpPr>
            <a:spLocks noGrp="1"/>
          </p:cNvSpPr>
          <p:nvPr>
            <p:ph type="title"/>
          </p:nvPr>
        </p:nvSpPr>
        <p:spPr/>
        <p:txBody>
          <a:bodyPr/>
          <a:lstStyle/>
          <a:p>
            <a:r>
              <a:rPr lang="fr-FR"/>
              <a:t>Modifiez le style du titre</a:t>
            </a:r>
            <a:endParaRPr lang="fr-BE"/>
          </a:p>
        </p:txBody>
      </p:sp>
    </p:spTree>
    <p:extLst>
      <p:ext uri="{BB962C8B-B14F-4D97-AF65-F5344CB8AC3E}">
        <p14:creationId xmlns:p14="http://schemas.microsoft.com/office/powerpoint/2010/main" val="717956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Empt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ADDB33-90A5-1E32-6388-24D019EE0FA4}"/>
              </a:ext>
            </a:extLst>
          </p:cNvPr>
          <p:cNvSpPr/>
          <p:nvPr userDrawn="1"/>
        </p:nvSpPr>
        <p:spPr>
          <a:xfrm>
            <a:off x="9236" y="720436"/>
            <a:ext cx="12182764" cy="3971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309194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t 2">
            <a:extLst>
              <a:ext uri="{FF2B5EF4-FFF2-40B4-BE49-F238E27FC236}">
                <a16:creationId xmlns:a16="http://schemas.microsoft.com/office/drawing/2014/main" id="{0B8C345C-89BD-688D-8FC5-CE73CF8B905B}"/>
              </a:ext>
            </a:extLst>
          </p:cNvPr>
          <p:cNvGraphicFramePr>
            <a:graphicFrameLocks noChangeAspect="1"/>
          </p:cNvGraphicFramePr>
          <p:nvPr userDrawn="1">
            <p:extLst>
              <p:ext uri="{D42A27DB-BD31-4B8C-83A1-F6EECF244321}">
                <p14:modId xmlns:p14="http://schemas.microsoft.com/office/powerpoint/2010/main" val="332355083"/>
              </p:ext>
            </p:extLst>
          </p:nvPr>
        </p:nvGraphicFramePr>
        <p:xfrm>
          <a:off x="0" y="0"/>
          <a:ext cx="12312073" cy="6858000"/>
        </p:xfrm>
        <a:graphic>
          <a:graphicData uri="http://schemas.openxmlformats.org/presentationml/2006/ole">
            <mc:AlternateContent xmlns:mc="http://schemas.openxmlformats.org/markup-compatibility/2006">
              <mc:Choice xmlns:v="urn:schemas-microsoft-com:vml" Requires="v">
                <p:oleObj name="Image" r:id="rId8" imgW="18364554" imgH="9747599" progId="Photoshop.Image.19">
                  <p:embed/>
                </p:oleObj>
              </mc:Choice>
              <mc:Fallback>
                <p:oleObj name="Image" r:id="rId8" imgW="18364554" imgH="9747599" progId="Photoshop.Image.19">
                  <p:embed/>
                  <p:pic>
                    <p:nvPicPr>
                      <p:cNvPr id="3" name="Objet 2">
                        <a:extLst>
                          <a:ext uri="{FF2B5EF4-FFF2-40B4-BE49-F238E27FC236}">
                            <a16:creationId xmlns:a16="http://schemas.microsoft.com/office/drawing/2014/main" id="{0B8C345C-89BD-688D-8FC5-CE73CF8B905B}"/>
                          </a:ext>
                        </a:extLst>
                      </p:cNvPr>
                      <p:cNvPicPr/>
                      <p:nvPr/>
                    </p:nvPicPr>
                    <p:blipFill>
                      <a:blip r:embed="rId9"/>
                      <a:stretch>
                        <a:fillRect/>
                      </a:stretch>
                    </p:blipFill>
                    <p:spPr>
                      <a:xfrm>
                        <a:off x="0" y="0"/>
                        <a:ext cx="12312073" cy="6858000"/>
                      </a:xfrm>
                      <a:prstGeom prst="rect">
                        <a:avLst/>
                      </a:prstGeom>
                    </p:spPr>
                  </p:pic>
                </p:oleObj>
              </mc:Fallback>
            </mc:AlternateContent>
          </a:graphicData>
        </a:graphic>
      </p:graphicFrame>
      <p:pic>
        <p:nvPicPr>
          <p:cNvPr id="9" name="Picture 6" descr="A black background with white text&#10;&#10;AI-generated content may be incorrect.">
            <a:extLst>
              <a:ext uri="{FF2B5EF4-FFF2-40B4-BE49-F238E27FC236}">
                <a16:creationId xmlns:a16="http://schemas.microsoft.com/office/drawing/2014/main" id="{34D0F6AD-C43B-176D-B53A-8344E83EE0C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0054" y="6179127"/>
            <a:ext cx="1443946" cy="545571"/>
          </a:xfrm>
          <a:prstGeom prst="rect">
            <a:avLst/>
          </a:prstGeom>
        </p:spPr>
      </p:pic>
      <p:pic>
        <p:nvPicPr>
          <p:cNvPr id="21" name="Graphique 20">
            <a:extLst>
              <a:ext uri="{FF2B5EF4-FFF2-40B4-BE49-F238E27FC236}">
                <a16:creationId xmlns:a16="http://schemas.microsoft.com/office/drawing/2014/main" id="{3B1E18CF-5C56-83F1-52D8-525DA4A753D9}"/>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1147994" y="5890177"/>
            <a:ext cx="11505823" cy="923271"/>
          </a:xfrm>
          <a:prstGeom prst="rect">
            <a:avLst/>
          </a:prstGeom>
        </p:spPr>
      </p:pic>
      <p:sp>
        <p:nvSpPr>
          <p:cNvPr id="2" name="Title Placeholder 1">
            <a:extLst>
              <a:ext uri="{FF2B5EF4-FFF2-40B4-BE49-F238E27FC236}">
                <a16:creationId xmlns:a16="http://schemas.microsoft.com/office/drawing/2014/main" id="{49943D5B-C7BB-3332-B7AC-BF202A653FD7}"/>
              </a:ext>
            </a:extLst>
          </p:cNvPr>
          <p:cNvSpPr>
            <a:spLocks noGrp="1"/>
          </p:cNvSpPr>
          <p:nvPr>
            <p:ph type="title"/>
          </p:nvPr>
        </p:nvSpPr>
        <p:spPr>
          <a:xfrm>
            <a:off x="203200" y="53788"/>
            <a:ext cx="10726271" cy="741083"/>
          </a:xfrm>
          <a:prstGeom prst="rect">
            <a:avLst/>
          </a:prstGeom>
        </p:spPr>
        <p:txBody>
          <a:bodyPr vert="horz" lIns="91440" tIns="45720" rIns="91440" bIns="45720" rtlCol="0" anchor="ctr">
            <a:normAutofit/>
          </a:bodyPr>
          <a:lstStyle/>
          <a:p>
            <a:r>
              <a:rPr lang="en-US" dirty="0"/>
              <a:t>Click to edit Master title style</a:t>
            </a:r>
            <a:endParaRPr lang="fr-BE" dirty="0"/>
          </a:p>
        </p:txBody>
      </p:sp>
    </p:spTree>
    <p:extLst>
      <p:ext uri="{BB962C8B-B14F-4D97-AF65-F5344CB8AC3E}">
        <p14:creationId xmlns:p14="http://schemas.microsoft.com/office/powerpoint/2010/main" val="253209524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2" r:id="rId5"/>
    <p:sldLayoutId id="2147483753" r:id="rId6"/>
  </p:sldLayoutIdLst>
  <p:txStyles>
    <p:titleStyle>
      <a:lvl1pPr algn="l" defTabSz="914400" rtl="0" eaLnBrk="1" latinLnBrk="0" hangingPunct="1">
        <a:lnSpc>
          <a:spcPct val="90000"/>
        </a:lnSpc>
        <a:spcBef>
          <a:spcPct val="0"/>
        </a:spcBef>
        <a:buNone/>
        <a:defRPr lang="fr-BE" sz="2800" kern="1200" dirty="0">
          <a:solidFill>
            <a:srgbClr val="AFFF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F0A75D-9A68-889B-7E08-9600D9DAB014}"/>
              </a:ext>
            </a:extLst>
          </p:cNvPr>
          <p:cNvSpPr>
            <a:spLocks noGrp="1"/>
          </p:cNvSpPr>
          <p:nvPr>
            <p:ph type="title"/>
          </p:nvPr>
        </p:nvSpPr>
        <p:spPr>
          <a:xfrm>
            <a:off x="203200" y="53788"/>
            <a:ext cx="10726271" cy="741083"/>
          </a:xfrm>
          <a:prstGeom prst="rect">
            <a:avLst/>
          </a:prstGeom>
        </p:spPr>
        <p:txBody>
          <a:bodyPr vert="horz" lIns="91440" tIns="45720" rIns="91440" bIns="45720" rtlCol="0" anchor="ctr">
            <a:normAutofit/>
          </a:bodyPr>
          <a:lstStyle/>
          <a:p>
            <a:r>
              <a:rPr lang="en-US" dirty="0"/>
              <a:t>Click to edit Master title style</a:t>
            </a:r>
            <a:endParaRPr lang="fr-BE" dirty="0"/>
          </a:p>
        </p:txBody>
      </p:sp>
      <p:sp>
        <p:nvSpPr>
          <p:cNvPr id="8" name="Title 1">
            <a:extLst>
              <a:ext uri="{FF2B5EF4-FFF2-40B4-BE49-F238E27FC236}">
                <a16:creationId xmlns:a16="http://schemas.microsoft.com/office/drawing/2014/main" id="{76E915DE-A57E-FD6A-2B2C-C199FD0E96D6}"/>
              </a:ext>
            </a:extLst>
          </p:cNvPr>
          <p:cNvSpPr txBox="1">
            <a:spLocks/>
          </p:cNvSpPr>
          <p:nvPr userDrawn="1"/>
        </p:nvSpPr>
        <p:spPr>
          <a:xfrm>
            <a:off x="1296894" y="6414164"/>
            <a:ext cx="10219765" cy="47869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200" b="0" kern="1200">
                <a:solidFill>
                  <a:srgbClr val="FFC000"/>
                </a:solidFill>
                <a:latin typeface="+mn-lt"/>
                <a:ea typeface="+mj-ea"/>
                <a:cs typeface="+mj-cs"/>
              </a:defRPr>
            </a:lvl1pPr>
          </a:lstStyle>
          <a:p>
            <a:pPr algn="r"/>
            <a:r>
              <a:rPr lang="en-GB" sz="600" dirty="0">
                <a:solidFill>
                  <a:srgbClr val="2D7049"/>
                </a:solidFill>
              </a:rPr>
              <a:t>Confidentiality Notice: This document, as well as any attachments, is confidential and may be protected by professional secrecy. If you are not the intended recipient, please notify the author immediately and delete it; you must not copy or use it for any purpose whatsoever or disclose its content to anyone</a:t>
            </a:r>
            <a:r>
              <a:rPr lang="en-GB" sz="600" dirty="0"/>
              <a:t>. </a:t>
            </a:r>
            <a:endParaRPr lang="en-US" sz="600" dirty="0"/>
          </a:p>
        </p:txBody>
      </p:sp>
      <p:pic>
        <p:nvPicPr>
          <p:cNvPr id="4" name="Picture 3" descr="A blue and black logo&#10;&#10;AI-generated content may be incorrect.">
            <a:extLst>
              <a:ext uri="{FF2B5EF4-FFF2-40B4-BE49-F238E27FC236}">
                <a16:creationId xmlns:a16="http://schemas.microsoft.com/office/drawing/2014/main" id="{13BC7395-E377-6AEE-3B72-0E4C4DC0583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9453" y="6470948"/>
            <a:ext cx="819556" cy="309656"/>
          </a:xfrm>
          <a:prstGeom prst="rect">
            <a:avLst/>
          </a:prstGeom>
        </p:spPr>
      </p:pic>
      <p:grpSp>
        <p:nvGrpSpPr>
          <p:cNvPr id="3" name="Group 2">
            <a:extLst>
              <a:ext uri="{FF2B5EF4-FFF2-40B4-BE49-F238E27FC236}">
                <a16:creationId xmlns:a16="http://schemas.microsoft.com/office/drawing/2014/main" id="{F9B5E84A-EA30-89BE-9DC1-99E294CE60AA}"/>
              </a:ext>
            </a:extLst>
          </p:cNvPr>
          <p:cNvGrpSpPr/>
          <p:nvPr userDrawn="1"/>
        </p:nvGrpSpPr>
        <p:grpSpPr>
          <a:xfrm rot="10800000">
            <a:off x="0" y="805330"/>
            <a:ext cx="12192000" cy="115053"/>
            <a:chOff x="0" y="805330"/>
            <a:chExt cx="12192000" cy="115053"/>
          </a:xfrm>
        </p:grpSpPr>
        <p:cxnSp>
          <p:nvCxnSpPr>
            <p:cNvPr id="10" name="Straight Connector 9">
              <a:extLst>
                <a:ext uri="{FF2B5EF4-FFF2-40B4-BE49-F238E27FC236}">
                  <a16:creationId xmlns:a16="http://schemas.microsoft.com/office/drawing/2014/main" id="{545038C0-D5A1-3960-CC0D-B89A35FA10FF}"/>
                </a:ext>
              </a:extLst>
            </p:cNvPr>
            <p:cNvCxnSpPr/>
            <p:nvPr userDrawn="1"/>
          </p:nvCxnSpPr>
          <p:spPr>
            <a:xfrm>
              <a:off x="0" y="855279"/>
              <a:ext cx="12191950" cy="0"/>
            </a:xfrm>
            <a:prstGeom prst="line">
              <a:avLst/>
            </a:prstGeom>
            <a:ln w="28575">
              <a:solidFill>
                <a:srgbClr val="2D7049"/>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D149BDE-003E-9DF3-2DB6-C477B858F34D}"/>
                </a:ext>
              </a:extLst>
            </p:cNvPr>
            <p:cNvCxnSpPr/>
            <p:nvPr userDrawn="1"/>
          </p:nvCxnSpPr>
          <p:spPr>
            <a:xfrm>
              <a:off x="0" y="920383"/>
              <a:ext cx="12192000" cy="0"/>
            </a:xfrm>
            <a:prstGeom prst="line">
              <a:avLst/>
            </a:prstGeom>
            <a:ln w="38100">
              <a:solidFill>
                <a:srgbClr val="0063B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DBC5FE1-A763-BBE3-75C0-10A0FB2976F3}"/>
                </a:ext>
              </a:extLst>
            </p:cNvPr>
            <p:cNvCxnSpPr/>
            <p:nvPr userDrawn="1"/>
          </p:nvCxnSpPr>
          <p:spPr>
            <a:xfrm>
              <a:off x="0" y="805330"/>
              <a:ext cx="12191950" cy="0"/>
            </a:xfrm>
            <a:prstGeom prst="line">
              <a:avLst/>
            </a:prstGeom>
            <a:ln w="19050">
              <a:solidFill>
                <a:srgbClr val="DDDC0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3948547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Lst>
  <p:txStyles>
    <p:titleStyle>
      <a:lvl1pPr algn="l" defTabSz="914400" rtl="0" eaLnBrk="1" latinLnBrk="0" hangingPunct="1">
        <a:lnSpc>
          <a:spcPct val="90000"/>
        </a:lnSpc>
        <a:spcBef>
          <a:spcPct val="0"/>
        </a:spcBef>
        <a:buNone/>
        <a:defRPr sz="2800" kern="1200">
          <a:solidFill>
            <a:srgbClr val="00519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jpe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15.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3.png"/><Relationship Id="rId7" Type="http://schemas.openxmlformats.org/officeDocument/2006/relationships/image" Target="../media/image9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28.png"/><Relationship Id="rId9"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3.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27.png"/><Relationship Id="rId4" Type="http://schemas.openxmlformats.org/officeDocument/2006/relationships/image" Target="../media/image32.jpe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3.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jpe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00000"/>
          </a:solidFill>
          <a:ln w="12700">
            <a:solidFill>
              <a:srgbClr val="FFFFFF">
                <a:alpha val="0"/>
              </a:srgbClr>
            </a:solidFill>
            <a:prstDash val="solid"/>
          </a:ln>
        </p:spPr>
        <p:txBody>
          <a:bodyPr/>
          <a:lstStyle/>
          <a:p>
            <a:endParaRPr lang="en-GB"/>
          </a:p>
        </p:txBody>
      </p:sp>
      <p:pic>
        <p:nvPicPr>
          <p:cNvPr id="3" name="Image 0" descr="preencoded.png"/>
          <p:cNvPicPr>
            <a:picLocks noChangeAspect="1"/>
          </p:cNvPicPr>
          <p:nvPr/>
        </p:nvPicPr>
        <p:blipFill>
          <a:blip r:embed="rId3"/>
          <a:srcRect l="18343" t="7832" r="36498" b="7832"/>
          <a:stretch>
            <a:fillRect/>
          </a:stretch>
        </p:blipFill>
        <p:spPr>
          <a:xfrm>
            <a:off x="6686093" y="0"/>
            <a:ext cx="5505602" cy="6858000"/>
          </a:xfrm>
          <a:prstGeom prst="rect">
            <a:avLst/>
          </a:prstGeom>
        </p:spPr>
      </p:pic>
      <p:sp>
        <p:nvSpPr>
          <p:cNvPr id="4" name="Shape 1"/>
          <p:cNvSpPr/>
          <p:nvPr/>
        </p:nvSpPr>
        <p:spPr>
          <a:xfrm>
            <a:off x="0" y="0"/>
            <a:ext cx="6667805" cy="6858000"/>
          </a:xfrm>
          <a:prstGeom prst="rect">
            <a:avLst/>
          </a:prstGeom>
          <a:solidFill>
            <a:srgbClr val="0F2037">
              <a:alpha val="92000"/>
            </a:srgbClr>
          </a:solidFill>
          <a:ln w="12700">
            <a:solidFill>
              <a:srgbClr val="FFFFFF">
                <a:alpha val="0"/>
              </a:srgbClr>
            </a:solidFill>
            <a:prstDash val="solid"/>
          </a:ln>
        </p:spPr>
        <p:txBody>
          <a:bodyPr/>
          <a:lstStyle/>
          <a:p>
            <a:endParaRPr lang="en-GB"/>
          </a:p>
        </p:txBody>
      </p:sp>
      <p:pic>
        <p:nvPicPr>
          <p:cNvPr id="5" name="Image 1" descr="preencoded.png"/>
          <p:cNvPicPr>
            <a:picLocks noChangeAspect="1"/>
          </p:cNvPicPr>
          <p:nvPr/>
        </p:nvPicPr>
        <p:blipFill>
          <a:blip r:embed="rId4"/>
          <a:srcRect t="-201" b="-201"/>
          <a:stretch/>
        </p:blipFill>
        <p:spPr>
          <a:xfrm>
            <a:off x="6667805" y="0"/>
            <a:ext cx="75895" cy="6858000"/>
          </a:xfrm>
          <a:prstGeom prst="rect">
            <a:avLst/>
          </a:prstGeom>
        </p:spPr>
      </p:pic>
      <p:sp>
        <p:nvSpPr>
          <p:cNvPr id="7" name="Text 3"/>
          <p:cNvSpPr txBox="1"/>
          <p:nvPr/>
        </p:nvSpPr>
        <p:spPr>
          <a:xfrm>
            <a:off x="761695" y="1714500"/>
            <a:ext cx="5143500" cy="257861"/>
          </a:xfrm>
          <a:prstGeom prst="rect">
            <a:avLst/>
          </a:prstGeom>
          <a:noFill/>
          <a:ln/>
        </p:spPr>
        <p:txBody>
          <a:bodyPr wrap="square" lIns="0" tIns="0" rIns="0" bIns="0" rtlCol="0" anchor="ctr"/>
          <a:lstStyle/>
          <a:p>
            <a:pPr marL="0" indent="0" algn="l">
              <a:buNone/>
            </a:pPr>
            <a:r>
              <a:rPr lang="en-US" sz="1600" b="1" kern="0" spc="225" dirty="0">
                <a:solidFill>
                  <a:srgbClr val="00A3E0"/>
                </a:solidFill>
                <a:latin typeface="Montserrat" pitchFamily="34" charset="0"/>
                <a:ea typeface="Montserrat" pitchFamily="34" charset="-122"/>
                <a:cs typeface="Montserrat" pitchFamily="34" charset="-120"/>
              </a:rPr>
              <a:t>Firmware Upgrade Launch</a:t>
            </a:r>
            <a:endParaRPr lang="en-US" sz="1600" dirty="0"/>
          </a:p>
        </p:txBody>
      </p:sp>
      <p:sp>
        <p:nvSpPr>
          <p:cNvPr id="8" name="Text 4"/>
          <p:cNvSpPr txBox="1"/>
          <p:nvPr/>
        </p:nvSpPr>
        <p:spPr>
          <a:xfrm>
            <a:off x="761695" y="2190902"/>
            <a:ext cx="5715000" cy="1343254"/>
          </a:xfrm>
          <a:prstGeom prst="rect">
            <a:avLst/>
          </a:prstGeom>
          <a:noFill/>
          <a:ln/>
        </p:spPr>
        <p:txBody>
          <a:bodyPr wrap="square" lIns="0" tIns="0" rIns="0" bIns="0" rtlCol="0" anchor="ctr"/>
          <a:lstStyle/>
          <a:p>
            <a:pPr marL="0" indent="0" algn="l">
              <a:buNone/>
            </a:pPr>
            <a:r>
              <a:rPr lang="en-US" sz="4800" b="1" dirty="0">
                <a:solidFill>
                  <a:srgbClr val="FFFFFF"/>
                </a:solidFill>
                <a:latin typeface="Montserrat" pitchFamily="34" charset="0"/>
                <a:ea typeface="Montserrat" pitchFamily="34" charset="-122"/>
                <a:cs typeface="Montserrat" pitchFamily="34" charset="-120"/>
              </a:rPr>
              <a:t>SDT340 +</a:t>
            </a:r>
            <a:endParaRPr lang="en-US" sz="4800" dirty="0"/>
          </a:p>
          <a:p>
            <a:pPr marL="0" indent="0" algn="l">
              <a:buNone/>
            </a:pPr>
            <a:r>
              <a:rPr lang="en-US" sz="4800" b="1" dirty="0">
                <a:solidFill>
                  <a:srgbClr val="FFC000"/>
                </a:solidFill>
                <a:latin typeface="Montserrat" pitchFamily="34" charset="0"/>
                <a:ea typeface="Montserrat" pitchFamily="34" charset="-122"/>
                <a:cs typeface="Montserrat" pitchFamily="34" charset="-120"/>
              </a:rPr>
              <a:t>LUBE</a:t>
            </a:r>
            <a:r>
              <a:rPr lang="en-US" sz="4800" b="1" dirty="0">
                <a:solidFill>
                  <a:srgbClr val="FFFFFF"/>
                </a:solidFill>
                <a:latin typeface="Montserrat" pitchFamily="34" charset="0"/>
                <a:ea typeface="Montserrat" pitchFamily="34" charset="-122"/>
                <a:cs typeface="Montserrat" pitchFamily="34" charset="-120"/>
              </a:rPr>
              <a:t>xpert Mode</a:t>
            </a:r>
            <a:endParaRPr lang="en-US" sz="4800" dirty="0"/>
          </a:p>
        </p:txBody>
      </p:sp>
      <p:sp>
        <p:nvSpPr>
          <p:cNvPr id="9" name="Text 5"/>
          <p:cNvSpPr txBox="1"/>
          <p:nvPr/>
        </p:nvSpPr>
        <p:spPr>
          <a:xfrm>
            <a:off x="761695" y="3857854"/>
            <a:ext cx="5829300" cy="342900"/>
          </a:xfrm>
          <a:prstGeom prst="rect">
            <a:avLst/>
          </a:prstGeom>
          <a:noFill/>
          <a:ln/>
        </p:spPr>
        <p:txBody>
          <a:bodyPr wrap="square" lIns="0" tIns="0" rIns="0" bIns="0" rtlCol="0" anchor="ctr"/>
          <a:lstStyle/>
          <a:p>
            <a:pPr marL="0" indent="0" algn="l">
              <a:buNone/>
            </a:pPr>
            <a:r>
              <a:rPr lang="en-US" sz="1900" i="1" dirty="0">
                <a:solidFill>
                  <a:srgbClr val="E0E0E0"/>
                </a:solidFill>
                <a:latin typeface="Open Sans" pitchFamily="34" charset="0"/>
                <a:ea typeface="Open Sans" pitchFamily="34" charset="-122"/>
                <a:cs typeface="Open Sans" pitchFamily="34" charset="-120"/>
              </a:rPr>
              <a:t>"One handheld. All the right decisions."</a:t>
            </a:r>
            <a:endParaRPr lang="en-US" sz="1900" dirty="0"/>
          </a:p>
        </p:txBody>
      </p:sp>
      <p:pic>
        <p:nvPicPr>
          <p:cNvPr id="10" name="Image 2" descr="preencoded.png"/>
          <p:cNvPicPr>
            <a:picLocks noChangeAspect="1"/>
          </p:cNvPicPr>
          <p:nvPr/>
        </p:nvPicPr>
        <p:blipFill>
          <a:blip r:embed="rId5"/>
          <a:srcRect t="-420" b="-420"/>
          <a:stretch/>
        </p:blipFill>
        <p:spPr>
          <a:xfrm>
            <a:off x="761695" y="4524451"/>
            <a:ext cx="761695" cy="38405"/>
          </a:xfrm>
          <a:prstGeom prst="rect">
            <a:avLst/>
          </a:prstGeom>
        </p:spPr>
      </p:pic>
      <p:pic>
        <p:nvPicPr>
          <p:cNvPr id="11" name="Image 3" descr="preencoded.png"/>
          <p:cNvPicPr>
            <a:picLocks noChangeAspect="1"/>
          </p:cNvPicPr>
          <p:nvPr/>
        </p:nvPicPr>
        <p:blipFill>
          <a:blip r:embed="rId6"/>
          <a:srcRect/>
          <a:stretch/>
        </p:blipFill>
        <p:spPr>
          <a:xfrm>
            <a:off x="780898" y="4876495"/>
            <a:ext cx="267005" cy="267005"/>
          </a:xfrm>
          <a:prstGeom prst="rect">
            <a:avLst/>
          </a:prstGeom>
        </p:spPr>
      </p:pic>
      <p:sp>
        <p:nvSpPr>
          <p:cNvPr id="12" name="Text 6"/>
          <p:cNvSpPr txBox="1"/>
          <p:nvPr/>
        </p:nvSpPr>
        <p:spPr>
          <a:xfrm>
            <a:off x="1190549" y="4858207"/>
            <a:ext cx="4763110" cy="305410"/>
          </a:xfrm>
          <a:prstGeom prst="rect">
            <a:avLst/>
          </a:prstGeom>
          <a:noFill/>
          <a:ln/>
        </p:spPr>
        <p:txBody>
          <a:bodyPr wrap="square" lIns="0" tIns="0" rIns="0" bIns="0" rtlCol="0" anchor="ctr"/>
          <a:lstStyle/>
          <a:p>
            <a:pPr marL="0" indent="0" algn="l">
              <a:buNone/>
            </a:pPr>
            <a:r>
              <a:rPr lang="en-US" sz="1600" dirty="0">
                <a:solidFill>
                  <a:srgbClr val="FFFFFF"/>
                </a:solidFill>
                <a:latin typeface="Open Sans"/>
                <a:ea typeface="Open Sans"/>
                <a:cs typeface="Open Sans"/>
              </a:rPr>
              <a:t>Powered by </a:t>
            </a:r>
            <a:r>
              <a:rPr lang="en-US" sz="1600" dirty="0" err="1">
                <a:solidFill>
                  <a:srgbClr val="FFFFFF"/>
                </a:solidFill>
                <a:latin typeface="Open Sans"/>
                <a:ea typeface="Open Sans"/>
                <a:cs typeface="Open Sans"/>
              </a:rPr>
              <a:t>LUBrain</a:t>
            </a:r>
            <a:r>
              <a:rPr lang="en-US" sz="1600" dirty="0">
                <a:solidFill>
                  <a:srgbClr val="FFFFFF"/>
                </a:solidFill>
                <a:latin typeface="Open Sans"/>
                <a:ea typeface="Open Sans"/>
                <a:cs typeface="Open Sans"/>
              </a:rPr>
              <a:t> algorithm</a:t>
            </a:r>
            <a:endParaRPr lang="en-US" sz="1600" dirty="0">
              <a:latin typeface="Open Sans"/>
              <a:ea typeface="Open Sans"/>
              <a:cs typeface="Open Sans"/>
            </a:endParaRPr>
          </a:p>
        </p:txBody>
      </p:sp>
      <p:pic>
        <p:nvPicPr>
          <p:cNvPr id="13" name="Image 4" descr="preencoded.png"/>
          <p:cNvPicPr>
            <a:picLocks noChangeAspect="1"/>
          </p:cNvPicPr>
          <p:nvPr/>
        </p:nvPicPr>
        <p:blipFill>
          <a:blip r:embed="rId7"/>
          <a:srcRect/>
          <a:stretch/>
        </p:blipFill>
        <p:spPr>
          <a:xfrm>
            <a:off x="747979" y="5400446"/>
            <a:ext cx="333756" cy="267005"/>
          </a:xfrm>
          <a:prstGeom prst="rect">
            <a:avLst/>
          </a:prstGeom>
        </p:spPr>
      </p:pic>
      <p:sp>
        <p:nvSpPr>
          <p:cNvPr id="14" name="Text 7"/>
          <p:cNvSpPr txBox="1"/>
          <p:nvPr/>
        </p:nvSpPr>
        <p:spPr>
          <a:xfrm>
            <a:off x="1190549" y="5381244"/>
            <a:ext cx="5448910" cy="305410"/>
          </a:xfrm>
          <a:prstGeom prst="rect">
            <a:avLst/>
          </a:prstGeom>
          <a:noFill/>
          <a:ln/>
        </p:spPr>
        <p:txBody>
          <a:bodyPr wrap="square" lIns="0" tIns="0" rIns="0" bIns="0" rtlCol="0" anchor="ctr"/>
          <a:lstStyle/>
          <a:p>
            <a:pPr marL="0" indent="0" algn="l">
              <a:buNone/>
            </a:pPr>
            <a:r>
              <a:rPr lang="en-US" sz="1600" dirty="0">
                <a:solidFill>
                  <a:srgbClr val="FFFFFF"/>
                </a:solidFill>
                <a:latin typeface="Open Sans" pitchFamily="34" charset="0"/>
                <a:ea typeface="Open Sans" pitchFamily="34" charset="-122"/>
                <a:cs typeface="Open Sans" pitchFamily="34" charset="-120"/>
              </a:rPr>
              <a:t>Bridging Lubrication &amp; Condition Monitoring</a:t>
            </a:r>
            <a:endParaRPr lang="en-US" sz="1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7CB14-ACBC-4F42-0280-1BA195F98E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927856-0EEB-5FAB-19AD-F0713AE111EE}"/>
              </a:ext>
            </a:extLst>
          </p:cNvPr>
          <p:cNvSpPr>
            <a:spLocks noGrp="1"/>
          </p:cNvSpPr>
          <p:nvPr>
            <p:ph type="title"/>
          </p:nvPr>
        </p:nvSpPr>
        <p:spPr/>
        <p:txBody>
          <a:bodyPr/>
          <a:lstStyle/>
          <a:p>
            <a:r>
              <a:rPr lang="en-GB" b="1"/>
              <a:t>SDT340 </a:t>
            </a:r>
            <a:r>
              <a:rPr lang="en-GB" b="1" err="1"/>
              <a:t>LUBExpert</a:t>
            </a:r>
            <a:r>
              <a:rPr lang="en-GB" b="1"/>
              <a:t> Mode – SENSOR PERSPECTIVE</a:t>
            </a:r>
            <a:endParaRPr lang="en-US"/>
          </a:p>
        </p:txBody>
      </p:sp>
      <p:sp>
        <p:nvSpPr>
          <p:cNvPr id="3" name="Content Placeholder 2">
            <a:extLst>
              <a:ext uri="{FF2B5EF4-FFF2-40B4-BE49-F238E27FC236}">
                <a16:creationId xmlns:a16="http://schemas.microsoft.com/office/drawing/2014/main" id="{BB2EDEF8-4380-5733-5F24-9F8F9C9BAEE8}"/>
              </a:ext>
            </a:extLst>
          </p:cNvPr>
          <p:cNvSpPr>
            <a:spLocks noGrp="1"/>
          </p:cNvSpPr>
          <p:nvPr>
            <p:ph sz="quarter" idx="10"/>
          </p:nvPr>
        </p:nvSpPr>
        <p:spPr/>
        <p:txBody>
          <a:bodyPr lIns="91440" tIns="45720" rIns="91440" bIns="45720" anchor="t"/>
          <a:lstStyle/>
          <a:p>
            <a:r>
              <a:rPr lang="en-GB" dirty="0"/>
              <a:t>The SDT340 functionality operates with both Lubesense1 and RS2T </a:t>
            </a:r>
          </a:p>
          <a:p>
            <a:endParaRPr lang="en-GB" dirty="0"/>
          </a:p>
          <a:p>
            <a:r>
              <a:rPr lang="en-GB" dirty="0"/>
              <a:t>In case of upgrade of existing SDT340 that contains RS2T, user does not necessarily need to buy Lubesense1</a:t>
            </a:r>
          </a:p>
          <a:p>
            <a:endParaRPr lang="en-GB" dirty="0"/>
          </a:p>
          <a:p>
            <a:r>
              <a:rPr lang="en-GB" dirty="0"/>
              <a:t>This makes field work much easier, as CM and lubrication are done with the same sensor – RS2T</a:t>
            </a:r>
          </a:p>
          <a:p>
            <a:endParaRPr lang="en-GB" dirty="0"/>
          </a:p>
          <a:p>
            <a:r>
              <a:rPr lang="en-GB"/>
              <a:t>The sensor</a:t>
            </a:r>
            <a:r>
              <a:rPr lang="en-GB" dirty="0"/>
              <a:t> is named LUBEsense1/RS2T in UAS3</a:t>
            </a:r>
          </a:p>
          <a:p>
            <a:r>
              <a:rPr lang="en-GB" dirty="0"/>
              <a:t>SDT340 recognizes both to initiate the Lubrication sequence </a:t>
            </a:r>
          </a:p>
          <a:p>
            <a:pPr marL="0" indent="0">
              <a:buNone/>
            </a:pPr>
            <a:endParaRPr lang="en-GB" dirty="0"/>
          </a:p>
        </p:txBody>
      </p:sp>
    </p:spTree>
    <p:extLst>
      <p:ext uri="{BB962C8B-B14F-4D97-AF65-F5344CB8AC3E}">
        <p14:creationId xmlns:p14="http://schemas.microsoft.com/office/powerpoint/2010/main" val="8626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4B75F-537C-2C2D-C9C1-28B96B4134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4CB78E-A767-91DC-A553-9287A01E879B}"/>
              </a:ext>
            </a:extLst>
          </p:cNvPr>
          <p:cNvSpPr>
            <a:spLocks noGrp="1"/>
          </p:cNvSpPr>
          <p:nvPr>
            <p:ph type="title"/>
          </p:nvPr>
        </p:nvSpPr>
        <p:spPr/>
        <p:txBody>
          <a:bodyPr/>
          <a:lstStyle/>
          <a:p>
            <a:r>
              <a:rPr lang="en-GB" b="1"/>
              <a:t>SDT340 LUBExpert Mode – SENSOR PERSPECTIVE</a:t>
            </a:r>
            <a:endParaRPr lang="en-US"/>
          </a:p>
        </p:txBody>
      </p:sp>
      <p:sp>
        <p:nvSpPr>
          <p:cNvPr id="8" name="Content Placeholder 7">
            <a:extLst>
              <a:ext uri="{FF2B5EF4-FFF2-40B4-BE49-F238E27FC236}">
                <a16:creationId xmlns:a16="http://schemas.microsoft.com/office/drawing/2014/main" id="{7442AB47-E5F6-62F5-E7DB-107201C8B301}"/>
              </a:ext>
            </a:extLst>
          </p:cNvPr>
          <p:cNvSpPr>
            <a:spLocks noGrp="1"/>
          </p:cNvSpPr>
          <p:nvPr>
            <p:ph sz="quarter" idx="10"/>
          </p:nvPr>
        </p:nvSpPr>
        <p:spPr/>
        <p:txBody>
          <a:bodyPr lIns="91440" tIns="45720" rIns="91440" bIns="45720" anchor="t"/>
          <a:lstStyle/>
          <a:p>
            <a:r>
              <a:rPr lang="en-GB" dirty="0" err="1"/>
              <a:t>LUBExpert</a:t>
            </a:r>
            <a:r>
              <a:rPr lang="en-GB" dirty="0"/>
              <a:t> function – use sensor named LUBEsense1/RS2T</a:t>
            </a:r>
          </a:p>
          <a:p>
            <a:pPr lvl="1"/>
            <a:r>
              <a:rPr lang="en-GB"/>
              <a:t>The SDT340 will recognize both LUBEsense1 or RS2T and perform </a:t>
            </a:r>
          </a:p>
          <a:p>
            <a:pPr lvl="1"/>
            <a:r>
              <a:rPr lang="en-GB" dirty="0"/>
              <a:t>RS2T will do the job both as LUBEsense1/RS2T and RS2T itself</a:t>
            </a:r>
          </a:p>
          <a:p>
            <a:pPr lvl="1"/>
            <a:r>
              <a:rPr lang="en-GB" dirty="0"/>
              <a:t>LUBEsense1 will only do the job as LUBEsense1/RS2T</a:t>
            </a:r>
          </a:p>
          <a:p>
            <a:endParaRPr lang="en-GB" dirty="0"/>
          </a:p>
          <a:p>
            <a:r>
              <a:rPr lang="en-GB" dirty="0"/>
              <a:t>A measurement point can contain only one lubrication setting</a:t>
            </a:r>
          </a:p>
          <a:p>
            <a:pPr lvl="1"/>
            <a:r>
              <a:rPr lang="en-GB" dirty="0"/>
              <a:t>One LUBEsense1/RS2T sensor in measurement point</a:t>
            </a:r>
          </a:p>
          <a:p>
            <a:endParaRPr lang="en-BE" dirty="0"/>
          </a:p>
          <a:p>
            <a:r>
              <a:rPr lang="en-GB" dirty="0"/>
              <a:t>LUBEsense1/RS2T can be 32ksps, 128ksps, and 256ksps</a:t>
            </a:r>
          </a:p>
          <a:p>
            <a:r>
              <a:rPr lang="en-GB" dirty="0"/>
              <a:t>RS2T can be added with the same or other sampling rate</a:t>
            </a:r>
          </a:p>
          <a:p>
            <a:endParaRPr lang="en-GB" dirty="0"/>
          </a:p>
        </p:txBody>
      </p:sp>
    </p:spTree>
    <p:extLst>
      <p:ext uri="{BB962C8B-B14F-4D97-AF65-F5344CB8AC3E}">
        <p14:creationId xmlns:p14="http://schemas.microsoft.com/office/powerpoint/2010/main" val="53546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fade">
                                      <p:cBhvr>
                                        <p:cTn id="32" dur="500"/>
                                        <p:tgtEl>
                                          <p:spTgt spid="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fade">
                                      <p:cBhvr>
                                        <p:cTn id="37" dur="500"/>
                                        <p:tgtEl>
                                          <p:spTgt spid="8">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9" end="9"/>
                                            </p:txEl>
                                          </p:spTgt>
                                        </p:tgtEl>
                                        <p:attrNameLst>
                                          <p:attrName>style.visibility</p:attrName>
                                        </p:attrNameLst>
                                      </p:cBhvr>
                                      <p:to>
                                        <p:strVal val="visible"/>
                                      </p:to>
                                    </p:set>
                                    <p:animEffect transition="in" filter="fade">
                                      <p:cBhvr>
                                        <p:cTn id="42"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F851D-8E1F-B9BB-A92D-93BA72D9D50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0A131B3-012F-ECD7-BFBB-EE6C1DE4BC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0749" y="1742937"/>
            <a:ext cx="3017782" cy="3231160"/>
          </a:xfrm>
          <a:prstGeom prst="rect">
            <a:avLst/>
          </a:prstGeom>
        </p:spPr>
      </p:pic>
      <p:pic>
        <p:nvPicPr>
          <p:cNvPr id="6" name="Picture 5">
            <a:extLst>
              <a:ext uri="{FF2B5EF4-FFF2-40B4-BE49-F238E27FC236}">
                <a16:creationId xmlns:a16="http://schemas.microsoft.com/office/drawing/2014/main" id="{B1771B93-2081-AB86-2AEC-5C0FC9EF800B}"/>
              </a:ext>
            </a:extLst>
          </p:cNvPr>
          <p:cNvPicPr>
            <a:picLocks noChangeAspect="1"/>
          </p:cNvPicPr>
          <p:nvPr/>
        </p:nvPicPr>
        <p:blipFill>
          <a:blip r:embed="rId4"/>
          <a:stretch>
            <a:fillRect/>
          </a:stretch>
        </p:blipFill>
        <p:spPr>
          <a:xfrm>
            <a:off x="7153767" y="1742937"/>
            <a:ext cx="3907192" cy="2647850"/>
          </a:xfrm>
          <a:prstGeom prst="rect">
            <a:avLst/>
          </a:prstGeom>
        </p:spPr>
      </p:pic>
      <p:sp>
        <p:nvSpPr>
          <p:cNvPr id="4" name="Title 5">
            <a:extLst>
              <a:ext uri="{FF2B5EF4-FFF2-40B4-BE49-F238E27FC236}">
                <a16:creationId xmlns:a16="http://schemas.microsoft.com/office/drawing/2014/main" id="{910508D8-AD8E-CC53-F9FF-562350695F65}"/>
              </a:ext>
            </a:extLst>
          </p:cNvPr>
          <p:cNvSpPr>
            <a:spLocks noGrp="1"/>
          </p:cNvSpPr>
          <p:nvPr>
            <p:ph type="title"/>
          </p:nvPr>
        </p:nvSpPr>
        <p:spPr/>
        <p:txBody>
          <a:bodyPr>
            <a:normAutofit/>
          </a:bodyPr>
          <a:lstStyle/>
          <a:p>
            <a:r>
              <a:rPr lang="en-BE" sz="3600" b="1" dirty="0">
                <a:solidFill>
                  <a:prstClr val="white"/>
                </a:solidFill>
                <a:latin typeface="Verdana" panose="020B0604030504040204" pitchFamily="34" charset="0"/>
                <a:ea typeface="Verdana" panose="020B0604030504040204" pitchFamily="34" charset="0"/>
              </a:rPr>
              <a:t>SDT 340 L – sensor perspective</a:t>
            </a:r>
            <a:endParaRPr lang="fr-BE" sz="3600" b="1" dirty="0">
              <a:solidFill>
                <a:prstClr val="white"/>
              </a:solidFill>
              <a:latin typeface="Verdana" panose="020B0604030504040204" pitchFamily="34" charset="0"/>
              <a:ea typeface="Verdana" panose="020B0604030504040204" pitchFamily="34" charset="0"/>
            </a:endParaRPr>
          </a:p>
        </p:txBody>
      </p:sp>
      <p:pic>
        <p:nvPicPr>
          <p:cNvPr id="2" name="Picture 1">
            <a:extLst>
              <a:ext uri="{FF2B5EF4-FFF2-40B4-BE49-F238E27FC236}">
                <a16:creationId xmlns:a16="http://schemas.microsoft.com/office/drawing/2014/main" id="{97A74406-3114-A0E4-6D1A-AA0391D1F6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
            <a:ext cx="12307796" cy="6858000"/>
          </a:xfrm>
          <a:prstGeom prst="rect">
            <a:avLst/>
          </a:prstGeom>
        </p:spPr>
      </p:pic>
    </p:spTree>
    <p:extLst>
      <p:ext uri="{BB962C8B-B14F-4D97-AF65-F5344CB8AC3E}">
        <p14:creationId xmlns:p14="http://schemas.microsoft.com/office/powerpoint/2010/main" val="97050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7A785-AA03-B776-9550-D0FA3AEB67C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57704A5-FD7D-92DB-4047-A0AE25544C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6683" y="716045"/>
            <a:ext cx="4861981" cy="5425910"/>
          </a:xfrm>
          <a:prstGeom prst="rect">
            <a:avLst/>
          </a:prstGeom>
        </p:spPr>
      </p:pic>
      <p:sp>
        <p:nvSpPr>
          <p:cNvPr id="6" name="Arrow: Right 5">
            <a:extLst>
              <a:ext uri="{FF2B5EF4-FFF2-40B4-BE49-F238E27FC236}">
                <a16:creationId xmlns:a16="http://schemas.microsoft.com/office/drawing/2014/main" id="{BADD5050-1CFF-A5AA-7477-09141B3D796B}"/>
              </a:ext>
            </a:extLst>
          </p:cNvPr>
          <p:cNvSpPr/>
          <p:nvPr/>
        </p:nvSpPr>
        <p:spPr>
          <a:xfrm>
            <a:off x="6324767" y="1104525"/>
            <a:ext cx="896293" cy="200031"/>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 name="Arrow: Right 6">
            <a:extLst>
              <a:ext uri="{FF2B5EF4-FFF2-40B4-BE49-F238E27FC236}">
                <a16:creationId xmlns:a16="http://schemas.microsoft.com/office/drawing/2014/main" id="{A463E734-CED5-6DF4-7CE8-098C2B2D9E0E}"/>
              </a:ext>
            </a:extLst>
          </p:cNvPr>
          <p:cNvSpPr/>
          <p:nvPr/>
        </p:nvSpPr>
        <p:spPr>
          <a:xfrm>
            <a:off x="6324766" y="1347797"/>
            <a:ext cx="896293" cy="200031"/>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Arrow: Right 8">
            <a:extLst>
              <a:ext uri="{FF2B5EF4-FFF2-40B4-BE49-F238E27FC236}">
                <a16:creationId xmlns:a16="http://schemas.microsoft.com/office/drawing/2014/main" id="{E3DDEF6D-CCEB-0E3B-BB0B-4C2D3F02DA52}"/>
              </a:ext>
            </a:extLst>
          </p:cNvPr>
          <p:cNvSpPr/>
          <p:nvPr/>
        </p:nvSpPr>
        <p:spPr>
          <a:xfrm>
            <a:off x="6324761" y="3796108"/>
            <a:ext cx="896293" cy="200031"/>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Arrow: Right 9">
            <a:extLst>
              <a:ext uri="{FF2B5EF4-FFF2-40B4-BE49-F238E27FC236}">
                <a16:creationId xmlns:a16="http://schemas.microsoft.com/office/drawing/2014/main" id="{2A804535-84B2-63E0-EFCB-67645D2F1BE9}"/>
              </a:ext>
            </a:extLst>
          </p:cNvPr>
          <p:cNvSpPr/>
          <p:nvPr/>
        </p:nvSpPr>
        <p:spPr>
          <a:xfrm>
            <a:off x="6324766" y="2205362"/>
            <a:ext cx="896293" cy="200031"/>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Arrow: Right 10">
            <a:extLst>
              <a:ext uri="{FF2B5EF4-FFF2-40B4-BE49-F238E27FC236}">
                <a16:creationId xmlns:a16="http://schemas.microsoft.com/office/drawing/2014/main" id="{63A75915-A9EA-D837-670D-FE31F9B6B931}"/>
              </a:ext>
            </a:extLst>
          </p:cNvPr>
          <p:cNvSpPr/>
          <p:nvPr/>
        </p:nvSpPr>
        <p:spPr>
          <a:xfrm>
            <a:off x="6324765" y="2478095"/>
            <a:ext cx="896293" cy="200031"/>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Arrow: Right 11">
            <a:extLst>
              <a:ext uri="{FF2B5EF4-FFF2-40B4-BE49-F238E27FC236}">
                <a16:creationId xmlns:a16="http://schemas.microsoft.com/office/drawing/2014/main" id="{74E7FFCA-9BC8-BDAA-6EE0-CB5A5F8A923F}"/>
              </a:ext>
            </a:extLst>
          </p:cNvPr>
          <p:cNvSpPr/>
          <p:nvPr/>
        </p:nvSpPr>
        <p:spPr>
          <a:xfrm>
            <a:off x="6324764" y="2756918"/>
            <a:ext cx="896293" cy="200031"/>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Arrow: Right 12">
            <a:extLst>
              <a:ext uri="{FF2B5EF4-FFF2-40B4-BE49-F238E27FC236}">
                <a16:creationId xmlns:a16="http://schemas.microsoft.com/office/drawing/2014/main" id="{B4D348B3-F37B-9CF5-2C3B-995AD12AE1B9}"/>
              </a:ext>
            </a:extLst>
          </p:cNvPr>
          <p:cNvSpPr/>
          <p:nvPr/>
        </p:nvSpPr>
        <p:spPr>
          <a:xfrm>
            <a:off x="6324763" y="3006072"/>
            <a:ext cx="896293" cy="200031"/>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Arrow: Right 14">
            <a:extLst>
              <a:ext uri="{FF2B5EF4-FFF2-40B4-BE49-F238E27FC236}">
                <a16:creationId xmlns:a16="http://schemas.microsoft.com/office/drawing/2014/main" id="{C9A6F4C7-C42B-3AF5-F54B-5B77A8AF8DBE}"/>
              </a:ext>
            </a:extLst>
          </p:cNvPr>
          <p:cNvSpPr/>
          <p:nvPr/>
        </p:nvSpPr>
        <p:spPr>
          <a:xfrm rot="5400000">
            <a:off x="10740054" y="2408787"/>
            <a:ext cx="896293" cy="200031"/>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Arrow: Right 15">
            <a:extLst>
              <a:ext uri="{FF2B5EF4-FFF2-40B4-BE49-F238E27FC236}">
                <a16:creationId xmlns:a16="http://schemas.microsoft.com/office/drawing/2014/main" id="{46284010-7AC3-7326-9D45-D1F46BFB41B6}"/>
              </a:ext>
            </a:extLst>
          </p:cNvPr>
          <p:cNvSpPr/>
          <p:nvPr/>
        </p:nvSpPr>
        <p:spPr>
          <a:xfrm>
            <a:off x="6324762" y="3299421"/>
            <a:ext cx="896293" cy="200031"/>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Arrow: Right 16">
            <a:extLst>
              <a:ext uri="{FF2B5EF4-FFF2-40B4-BE49-F238E27FC236}">
                <a16:creationId xmlns:a16="http://schemas.microsoft.com/office/drawing/2014/main" id="{F951D123-D5FA-7A56-E5FB-7C442ECBA56A}"/>
              </a:ext>
            </a:extLst>
          </p:cNvPr>
          <p:cNvSpPr/>
          <p:nvPr/>
        </p:nvSpPr>
        <p:spPr>
          <a:xfrm rot="10800000">
            <a:off x="9140319" y="3996139"/>
            <a:ext cx="1074707" cy="369056"/>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ECAE20FA-86A7-ADA3-1330-A03C2D57089D}"/>
              </a:ext>
            </a:extLst>
          </p:cNvPr>
          <p:cNvSpPr>
            <a:spLocks noGrp="1"/>
          </p:cNvSpPr>
          <p:nvPr>
            <p:ph type="title"/>
          </p:nvPr>
        </p:nvSpPr>
        <p:spPr/>
        <p:txBody>
          <a:bodyPr/>
          <a:lstStyle/>
          <a:p>
            <a:r>
              <a:rPr lang="en-GB" b="1"/>
              <a:t>SDT340 LUBExpert Mode</a:t>
            </a:r>
            <a:r>
              <a:rPr lang="nb-NO" b="1"/>
              <a:t> – UAS3 MP SETTINGS</a:t>
            </a:r>
            <a:endParaRPr lang="en-GB" b="1"/>
          </a:p>
        </p:txBody>
      </p:sp>
      <p:sp>
        <p:nvSpPr>
          <p:cNvPr id="8" name="Content Placeholder 7">
            <a:extLst>
              <a:ext uri="{FF2B5EF4-FFF2-40B4-BE49-F238E27FC236}">
                <a16:creationId xmlns:a16="http://schemas.microsoft.com/office/drawing/2014/main" id="{84F12FC0-A6C5-227E-FB6B-661C60D29A73}"/>
              </a:ext>
            </a:extLst>
          </p:cNvPr>
          <p:cNvSpPr>
            <a:spLocks noGrp="1"/>
          </p:cNvSpPr>
          <p:nvPr>
            <p:ph sz="quarter" idx="10"/>
          </p:nvPr>
        </p:nvSpPr>
        <p:spPr>
          <a:xfrm>
            <a:off x="558800" y="1127125"/>
            <a:ext cx="5740332" cy="4775200"/>
          </a:xfrm>
        </p:spPr>
        <p:txBody>
          <a:bodyPr/>
          <a:lstStyle/>
          <a:p>
            <a:r>
              <a:rPr lang="en-GB" dirty="0"/>
              <a:t>Most of the settings are the same </a:t>
            </a:r>
          </a:p>
          <a:p>
            <a:endParaRPr lang="en-GB" dirty="0"/>
          </a:p>
          <a:p>
            <a:endParaRPr lang="en-GB" dirty="0"/>
          </a:p>
          <a:p>
            <a:endParaRPr lang="en-GB" dirty="0"/>
          </a:p>
          <a:p>
            <a:r>
              <a:rPr lang="en-GB" dirty="0"/>
              <a:t>You can now choose to save signals (TWF and Spectrum) from </a:t>
            </a:r>
            <a:r>
              <a:rPr lang="en-GB" b="1" dirty="0">
                <a:solidFill>
                  <a:srgbClr val="AFFF00"/>
                </a:solidFill>
              </a:rPr>
              <a:t>ALL</a:t>
            </a:r>
            <a:r>
              <a:rPr lang="en-GB" dirty="0"/>
              <a:t> steps or only </a:t>
            </a:r>
            <a:r>
              <a:rPr lang="en-GB" b="1" dirty="0">
                <a:solidFill>
                  <a:srgbClr val="AFFF00"/>
                </a:solidFill>
              </a:rPr>
              <a:t>Initial and Final</a:t>
            </a:r>
          </a:p>
          <a:p>
            <a:endParaRPr lang="en-GB" dirty="0"/>
          </a:p>
          <a:p>
            <a:endParaRPr lang="en-GB" dirty="0"/>
          </a:p>
          <a:p>
            <a:endParaRPr lang="en-GB" dirty="0"/>
          </a:p>
        </p:txBody>
      </p:sp>
    </p:spTree>
    <p:extLst>
      <p:ext uri="{BB962C8B-B14F-4D97-AF65-F5344CB8AC3E}">
        <p14:creationId xmlns:p14="http://schemas.microsoft.com/office/powerpoint/2010/main" val="346158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nodeType="withEffect">
                                  <p:stCondLst>
                                    <p:cond delay="0"/>
                                  </p:stCondLst>
                                  <p:childTnLst>
                                    <p:set>
                                      <p:cBhvr>
                                        <p:cTn id="54" dur="1" fill="hold">
                                          <p:stCondLst>
                                            <p:cond delay="0"/>
                                          </p:stCondLst>
                                        </p:cTn>
                                        <p:tgtEl>
                                          <p:spTgt spid="8">
                                            <p:txEl>
                                              <p:pRg st="4" end="4"/>
                                            </p:txEl>
                                          </p:spTgt>
                                        </p:tgtEl>
                                        <p:attrNameLst>
                                          <p:attrName>style.visibility</p:attrName>
                                        </p:attrNameLst>
                                      </p:cBhvr>
                                      <p:to>
                                        <p:strVal val="visible"/>
                                      </p:to>
                                    </p:set>
                                    <p:animEffect transition="in" filter="fade">
                                      <p:cBhvr>
                                        <p:cTn id="55"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P spid="13" grpId="0" animBg="1"/>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47687-8589-1B11-0438-25D87F43D8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AC0382-2AF5-64CA-24FB-8FE0836F7649}"/>
              </a:ext>
            </a:extLst>
          </p:cNvPr>
          <p:cNvSpPr>
            <a:spLocks noGrp="1"/>
          </p:cNvSpPr>
          <p:nvPr>
            <p:ph type="title"/>
          </p:nvPr>
        </p:nvSpPr>
        <p:spPr/>
        <p:txBody>
          <a:bodyPr/>
          <a:lstStyle/>
          <a:p>
            <a:r>
              <a:rPr lang="en-GB" b="1"/>
              <a:t>SDT340 LUBExpert Mode/UAS3 – INDICATORS, TWF, SPECTRUM</a:t>
            </a:r>
            <a:endParaRPr lang="en-US"/>
          </a:p>
        </p:txBody>
      </p:sp>
      <p:sp>
        <p:nvSpPr>
          <p:cNvPr id="3" name="Content Placeholder 2">
            <a:extLst>
              <a:ext uri="{FF2B5EF4-FFF2-40B4-BE49-F238E27FC236}">
                <a16:creationId xmlns:a16="http://schemas.microsoft.com/office/drawing/2014/main" id="{9DAD4B63-2DCD-6910-1D0E-0DF0DBFBA25F}"/>
              </a:ext>
            </a:extLst>
          </p:cNvPr>
          <p:cNvSpPr>
            <a:spLocks noGrp="1"/>
          </p:cNvSpPr>
          <p:nvPr>
            <p:ph sz="quarter" idx="10"/>
          </p:nvPr>
        </p:nvSpPr>
        <p:spPr/>
        <p:txBody>
          <a:bodyPr lIns="91440" tIns="45720" rIns="91440" bIns="45720" anchor="t"/>
          <a:lstStyle/>
          <a:p>
            <a:r>
              <a:rPr lang="en-GB" dirty="0"/>
              <a:t>SDT340 </a:t>
            </a:r>
            <a:r>
              <a:rPr lang="en-GB" dirty="0" err="1"/>
              <a:t>LUBExpert</a:t>
            </a:r>
            <a:r>
              <a:rPr lang="en-GB" dirty="0"/>
              <a:t> Mode collects Dynamic measurements by default</a:t>
            </a:r>
          </a:p>
          <a:p>
            <a:endParaRPr lang="en-GB" dirty="0"/>
          </a:p>
          <a:p>
            <a:r>
              <a:rPr lang="en-GB" dirty="0"/>
              <a:t>User can choose to collect Dynamic measurements of </a:t>
            </a:r>
            <a:r>
              <a:rPr lang="en-GB" b="1" dirty="0">
                <a:solidFill>
                  <a:srgbClr val="AFFF00"/>
                </a:solidFill>
              </a:rPr>
              <a:t>ALL STEPS </a:t>
            </a:r>
            <a:r>
              <a:rPr lang="en-GB" dirty="0"/>
              <a:t>in the process, and it will apply to both GUIDED mode and FREE mode equally</a:t>
            </a:r>
          </a:p>
          <a:p>
            <a:endParaRPr lang="en-GB" dirty="0"/>
          </a:p>
          <a:p>
            <a:r>
              <a:rPr lang="en-GB" dirty="0"/>
              <a:t>It is very valuable, but in some cases uncomfortable: if the operator lubricates 60 bearings in one tour, with an average of 5 steps per process, that would be 300 dynamic measurements - a lot to download, and it is not always necessary</a:t>
            </a:r>
          </a:p>
          <a:p>
            <a:endParaRPr lang="en-GB" dirty="0"/>
          </a:p>
          <a:p>
            <a:endParaRPr lang="en-GB" dirty="0"/>
          </a:p>
          <a:p>
            <a:endParaRPr lang="en-GB" dirty="0"/>
          </a:p>
        </p:txBody>
      </p:sp>
    </p:spTree>
    <p:extLst>
      <p:ext uri="{BB962C8B-B14F-4D97-AF65-F5344CB8AC3E}">
        <p14:creationId xmlns:p14="http://schemas.microsoft.com/office/powerpoint/2010/main" val="345360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C8179-C5AE-3E83-5063-B917F6827A1D}"/>
            </a:ext>
          </a:extLst>
        </p:cNvPr>
        <p:cNvGrpSpPr/>
        <p:nvPr/>
      </p:nvGrpSpPr>
      <p:grpSpPr>
        <a:xfrm>
          <a:off x="0" y="0"/>
          <a:ext cx="0" cy="0"/>
          <a:chOff x="0" y="0"/>
          <a:chExt cx="0" cy="0"/>
        </a:xfrm>
      </p:grpSpPr>
      <p:sp>
        <p:nvSpPr>
          <p:cNvPr id="4" name="Title 5">
            <a:extLst>
              <a:ext uri="{FF2B5EF4-FFF2-40B4-BE49-F238E27FC236}">
                <a16:creationId xmlns:a16="http://schemas.microsoft.com/office/drawing/2014/main" id="{C21DEB88-2AA8-3285-B2E1-E8C57816B713}"/>
              </a:ext>
            </a:extLst>
          </p:cNvPr>
          <p:cNvSpPr>
            <a:spLocks noGrp="1"/>
          </p:cNvSpPr>
          <p:nvPr>
            <p:ph type="title"/>
          </p:nvPr>
        </p:nvSpPr>
        <p:spPr/>
        <p:txBody>
          <a:bodyPr>
            <a:normAutofit/>
          </a:bodyPr>
          <a:lstStyle/>
          <a:p>
            <a:r>
              <a:rPr lang="en-BE" sz="3600" b="1" dirty="0">
                <a:solidFill>
                  <a:prstClr val="white"/>
                </a:solidFill>
                <a:latin typeface="Verdana" panose="020B0604030504040204" pitchFamily="34" charset="0"/>
                <a:ea typeface="Verdana" panose="020B0604030504040204" pitchFamily="34" charset="0"/>
              </a:rPr>
              <a:t>SDT 340 L – MP settings</a:t>
            </a:r>
            <a:endParaRPr lang="fr-BE" sz="3600" b="1" dirty="0">
              <a:solidFill>
                <a:prstClr val="white"/>
              </a:solidFill>
              <a:latin typeface="Verdana" panose="020B0604030504040204" pitchFamily="34" charset="0"/>
              <a:ea typeface="Verdana" panose="020B0604030504040204" pitchFamily="34" charset="0"/>
            </a:endParaRPr>
          </a:p>
        </p:txBody>
      </p:sp>
      <p:pic>
        <p:nvPicPr>
          <p:cNvPr id="11" name="Picture 10">
            <a:extLst>
              <a:ext uri="{FF2B5EF4-FFF2-40B4-BE49-F238E27FC236}">
                <a16:creationId xmlns:a16="http://schemas.microsoft.com/office/drawing/2014/main" id="{0B7E50AE-021E-642E-64DE-8EAB24E0C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03658" cy="6858000"/>
          </a:xfrm>
          <a:prstGeom prst="rect">
            <a:avLst/>
          </a:prstGeom>
        </p:spPr>
      </p:pic>
      <p:pic>
        <p:nvPicPr>
          <p:cNvPr id="7" name="Picture 6">
            <a:extLst>
              <a:ext uri="{FF2B5EF4-FFF2-40B4-BE49-F238E27FC236}">
                <a16:creationId xmlns:a16="http://schemas.microsoft.com/office/drawing/2014/main" id="{F63D706D-8899-A76A-8BD1-A902CB1E50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303658" cy="6858000"/>
          </a:xfrm>
          <a:prstGeom prst="rect">
            <a:avLst/>
          </a:prstGeom>
        </p:spPr>
      </p:pic>
      <p:pic>
        <p:nvPicPr>
          <p:cNvPr id="9" name="Picture 8">
            <a:extLst>
              <a:ext uri="{FF2B5EF4-FFF2-40B4-BE49-F238E27FC236}">
                <a16:creationId xmlns:a16="http://schemas.microsoft.com/office/drawing/2014/main" id="{C6335167-E163-DAA4-AF8A-81F1FA2905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303658" cy="6858000"/>
          </a:xfrm>
          <a:prstGeom prst="rect">
            <a:avLst/>
          </a:prstGeom>
        </p:spPr>
      </p:pic>
    </p:spTree>
    <p:extLst>
      <p:ext uri="{BB962C8B-B14F-4D97-AF65-F5344CB8AC3E}">
        <p14:creationId xmlns:p14="http://schemas.microsoft.com/office/powerpoint/2010/main" val="41213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C21B5-99AF-E6FD-9C10-C6CCFAF206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8D8440-CB6C-2E5E-1D89-03C49F3D9DAC}"/>
              </a:ext>
            </a:extLst>
          </p:cNvPr>
          <p:cNvSpPr>
            <a:spLocks noGrp="1"/>
          </p:cNvSpPr>
          <p:nvPr>
            <p:ph type="title"/>
          </p:nvPr>
        </p:nvSpPr>
        <p:spPr/>
        <p:txBody>
          <a:bodyPr/>
          <a:lstStyle/>
          <a:p>
            <a:r>
              <a:rPr lang="en-GB" b="1"/>
              <a:t>SDT340 LUBExpert Mode/UAS3 – INDICATORS, TWF, SPECTRUM</a:t>
            </a:r>
            <a:endParaRPr lang="en-US"/>
          </a:p>
        </p:txBody>
      </p:sp>
      <p:sp>
        <p:nvSpPr>
          <p:cNvPr id="3" name="Content Placeholder 2">
            <a:extLst>
              <a:ext uri="{FF2B5EF4-FFF2-40B4-BE49-F238E27FC236}">
                <a16:creationId xmlns:a16="http://schemas.microsoft.com/office/drawing/2014/main" id="{E85B32D6-0B06-B875-CBEA-92E41E514B3A}"/>
              </a:ext>
            </a:extLst>
          </p:cNvPr>
          <p:cNvSpPr>
            <a:spLocks noGrp="1"/>
          </p:cNvSpPr>
          <p:nvPr>
            <p:ph sz="quarter" idx="10"/>
          </p:nvPr>
        </p:nvSpPr>
        <p:spPr/>
        <p:txBody>
          <a:bodyPr lIns="91440" tIns="45720" rIns="91440" bIns="45720" anchor="t"/>
          <a:lstStyle/>
          <a:p>
            <a:r>
              <a:rPr lang="en-GB" dirty="0">
                <a:solidFill>
                  <a:srgbClr val="FFFFFF"/>
                </a:solidFill>
                <a:latin typeface="Aptos"/>
              </a:rPr>
              <a:t>SDT340 </a:t>
            </a:r>
            <a:r>
              <a:rPr lang="en-GB" dirty="0" err="1">
                <a:solidFill>
                  <a:srgbClr val="FFFFFF"/>
                </a:solidFill>
                <a:latin typeface="Aptos"/>
              </a:rPr>
              <a:t>LUBExpert</a:t>
            </a:r>
            <a:r>
              <a:rPr lang="en-GB" dirty="0">
                <a:solidFill>
                  <a:srgbClr val="FFFFFF"/>
                </a:solidFill>
                <a:latin typeface="Aptos"/>
              </a:rPr>
              <a:t> Mode</a:t>
            </a:r>
            <a:r>
              <a:rPr lang="en-GB" dirty="0"/>
              <a:t> collects Dynamic measurements by default</a:t>
            </a:r>
          </a:p>
          <a:p>
            <a:endParaRPr lang="en-GB" dirty="0"/>
          </a:p>
          <a:p>
            <a:r>
              <a:rPr lang="en-GB" dirty="0"/>
              <a:t>User can choose to collect Dynamic measurements of </a:t>
            </a:r>
            <a:r>
              <a:rPr lang="en-GB" b="1" dirty="0">
                <a:solidFill>
                  <a:srgbClr val="AFFF00"/>
                </a:solidFill>
              </a:rPr>
              <a:t>INITIAL AND FINAL STEP</a:t>
            </a:r>
            <a:r>
              <a:rPr lang="en-GB" dirty="0"/>
              <a:t>, and it will apply to both GUIDED mode and FREE mode</a:t>
            </a:r>
          </a:p>
          <a:p>
            <a:endParaRPr lang="en-GB" dirty="0"/>
          </a:p>
          <a:p>
            <a:r>
              <a:rPr lang="en-GB" dirty="0"/>
              <a:t>The initial and final steps will contain Dynamic measurements, while all steps in between will have Indicators (RMS, </a:t>
            </a:r>
            <a:r>
              <a:rPr lang="en-GB" dirty="0" err="1"/>
              <a:t>maxRMS</a:t>
            </a:r>
            <a:r>
              <a:rPr lang="en-GB" dirty="0"/>
              <a:t>, PEAK, CF, Grease quantity)</a:t>
            </a:r>
          </a:p>
          <a:p>
            <a:endParaRPr lang="en-GB" dirty="0"/>
          </a:p>
          <a:p>
            <a:endParaRPr lang="en-GB" dirty="0"/>
          </a:p>
          <a:p>
            <a:endParaRPr lang="en-GB" dirty="0"/>
          </a:p>
        </p:txBody>
      </p:sp>
    </p:spTree>
    <p:extLst>
      <p:ext uri="{BB962C8B-B14F-4D97-AF65-F5344CB8AC3E}">
        <p14:creationId xmlns:p14="http://schemas.microsoft.com/office/powerpoint/2010/main" val="382585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93B68-61FB-C39D-E111-8B23CB34CE89}"/>
            </a:ext>
          </a:extLst>
        </p:cNvPr>
        <p:cNvGrpSpPr/>
        <p:nvPr/>
      </p:nvGrpSpPr>
      <p:grpSpPr>
        <a:xfrm>
          <a:off x="0" y="0"/>
          <a:ext cx="0" cy="0"/>
          <a:chOff x="0" y="0"/>
          <a:chExt cx="0" cy="0"/>
        </a:xfrm>
      </p:grpSpPr>
      <p:sp>
        <p:nvSpPr>
          <p:cNvPr id="4" name="Title 5">
            <a:extLst>
              <a:ext uri="{FF2B5EF4-FFF2-40B4-BE49-F238E27FC236}">
                <a16:creationId xmlns:a16="http://schemas.microsoft.com/office/drawing/2014/main" id="{E22D2FB7-331A-5162-757F-3EAF194296C5}"/>
              </a:ext>
            </a:extLst>
          </p:cNvPr>
          <p:cNvSpPr>
            <a:spLocks noGrp="1"/>
          </p:cNvSpPr>
          <p:nvPr>
            <p:ph type="title"/>
          </p:nvPr>
        </p:nvSpPr>
        <p:spPr/>
        <p:txBody>
          <a:bodyPr>
            <a:normAutofit/>
          </a:bodyPr>
          <a:lstStyle/>
          <a:p>
            <a:r>
              <a:rPr lang="en-BE" sz="3600" b="1" dirty="0">
                <a:solidFill>
                  <a:prstClr val="white"/>
                </a:solidFill>
                <a:latin typeface="Verdana" panose="020B0604030504040204" pitchFamily="34" charset="0"/>
                <a:ea typeface="Verdana" panose="020B0604030504040204" pitchFamily="34" charset="0"/>
              </a:rPr>
              <a:t>SDT 340 L – Indicators, TWF, Spectrum</a:t>
            </a:r>
            <a:endParaRPr lang="fr-BE" sz="3600" b="1" dirty="0">
              <a:solidFill>
                <a:prstClr val="white"/>
              </a:solidFill>
              <a:latin typeface="Verdana" panose="020B0604030504040204" pitchFamily="34" charset="0"/>
              <a:ea typeface="Verdana" panose="020B0604030504040204" pitchFamily="34" charset="0"/>
            </a:endParaRPr>
          </a:p>
        </p:txBody>
      </p:sp>
      <p:pic>
        <p:nvPicPr>
          <p:cNvPr id="3" name="Picture 2">
            <a:extLst>
              <a:ext uri="{FF2B5EF4-FFF2-40B4-BE49-F238E27FC236}">
                <a16:creationId xmlns:a16="http://schemas.microsoft.com/office/drawing/2014/main" id="{89F7F6DB-656B-512E-6431-B0D9AB26A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12713" cy="6858000"/>
          </a:xfrm>
          <a:prstGeom prst="rect">
            <a:avLst/>
          </a:prstGeom>
        </p:spPr>
      </p:pic>
      <p:pic>
        <p:nvPicPr>
          <p:cNvPr id="7" name="Picture 6">
            <a:extLst>
              <a:ext uri="{FF2B5EF4-FFF2-40B4-BE49-F238E27FC236}">
                <a16:creationId xmlns:a16="http://schemas.microsoft.com/office/drawing/2014/main" id="{FECD5BE5-5C5B-625A-14DA-6486872D33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312712" cy="6858000"/>
          </a:xfrm>
          <a:prstGeom prst="rect">
            <a:avLst/>
          </a:prstGeom>
        </p:spPr>
      </p:pic>
      <p:pic>
        <p:nvPicPr>
          <p:cNvPr id="9" name="Picture 8">
            <a:extLst>
              <a:ext uri="{FF2B5EF4-FFF2-40B4-BE49-F238E27FC236}">
                <a16:creationId xmlns:a16="http://schemas.microsoft.com/office/drawing/2014/main" id="{47F61B0B-5A79-2C76-115C-2FC7B8B8B6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312711" cy="6858000"/>
          </a:xfrm>
          <a:prstGeom prst="rect">
            <a:avLst/>
          </a:prstGeom>
        </p:spPr>
      </p:pic>
    </p:spTree>
    <p:extLst>
      <p:ext uri="{BB962C8B-B14F-4D97-AF65-F5344CB8AC3E}">
        <p14:creationId xmlns:p14="http://schemas.microsoft.com/office/powerpoint/2010/main" val="241019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E2FBE-FA91-4D51-C763-F790AC83E0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FA12AA-C1FD-3C99-9B31-CCADDDA59EF4}"/>
              </a:ext>
            </a:extLst>
          </p:cNvPr>
          <p:cNvSpPr>
            <a:spLocks noGrp="1"/>
          </p:cNvSpPr>
          <p:nvPr>
            <p:ph type="title"/>
          </p:nvPr>
        </p:nvSpPr>
        <p:spPr/>
        <p:txBody>
          <a:bodyPr/>
          <a:lstStyle/>
          <a:p>
            <a:r>
              <a:rPr lang="en-GB" b="1"/>
              <a:t>SDT340 LUBExpert Mode – OTHER SETTINGS</a:t>
            </a:r>
            <a:endParaRPr lang="en-US"/>
          </a:p>
        </p:txBody>
      </p:sp>
      <p:sp>
        <p:nvSpPr>
          <p:cNvPr id="3" name="Content Placeholder 2">
            <a:extLst>
              <a:ext uri="{FF2B5EF4-FFF2-40B4-BE49-F238E27FC236}">
                <a16:creationId xmlns:a16="http://schemas.microsoft.com/office/drawing/2014/main" id="{CA044FD0-4434-9C56-6982-76D3E077C62F}"/>
              </a:ext>
            </a:extLst>
          </p:cNvPr>
          <p:cNvSpPr>
            <a:spLocks noGrp="1"/>
          </p:cNvSpPr>
          <p:nvPr>
            <p:ph sz="quarter" idx="10"/>
          </p:nvPr>
        </p:nvSpPr>
        <p:spPr/>
        <p:txBody>
          <a:bodyPr/>
          <a:lstStyle/>
          <a:p>
            <a:r>
              <a:rPr lang="en-GB" dirty="0"/>
              <a:t>Messages – as before</a:t>
            </a:r>
          </a:p>
          <a:p>
            <a:r>
              <a:rPr lang="en-GB" dirty="0"/>
              <a:t>Work orders – as before</a:t>
            </a:r>
          </a:p>
          <a:p>
            <a:r>
              <a:rPr lang="en-GB" dirty="0"/>
              <a:t>Interval Compliance Indicator – as before</a:t>
            </a:r>
          </a:p>
          <a:p>
            <a:r>
              <a:rPr lang="en-GB" dirty="0"/>
              <a:t>Alarms – as before (RMS alarm triggers Lubrication sequence)</a:t>
            </a:r>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794185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71AC5-4337-14F1-0942-171861D451B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B706C25-2305-80F0-0118-42325F420C0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242135" y="2574959"/>
            <a:ext cx="2377646" cy="3581710"/>
          </a:xfrm>
          <a:prstGeom prst="rect">
            <a:avLst/>
          </a:prstGeom>
        </p:spPr>
      </p:pic>
      <p:pic>
        <p:nvPicPr>
          <p:cNvPr id="7" name="Picture 6">
            <a:extLst>
              <a:ext uri="{FF2B5EF4-FFF2-40B4-BE49-F238E27FC236}">
                <a16:creationId xmlns:a16="http://schemas.microsoft.com/office/drawing/2014/main" id="{DC2804F4-6781-81C7-A577-6664E1BE13E6}"/>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457935" y="2567338"/>
            <a:ext cx="2408129" cy="3589331"/>
          </a:xfrm>
          <a:prstGeom prst="rect">
            <a:avLst/>
          </a:prstGeom>
        </p:spPr>
      </p:pic>
      <p:pic>
        <p:nvPicPr>
          <p:cNvPr id="9" name="Picture 8">
            <a:extLst>
              <a:ext uri="{FF2B5EF4-FFF2-40B4-BE49-F238E27FC236}">
                <a16:creationId xmlns:a16="http://schemas.microsoft.com/office/drawing/2014/main" id="{EBBD90B6-55C4-1586-702D-C66A98343F65}"/>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3378381" y="2582579"/>
            <a:ext cx="2430991" cy="3596952"/>
          </a:xfrm>
          <a:prstGeom prst="rect">
            <a:avLst/>
          </a:prstGeom>
        </p:spPr>
      </p:pic>
      <p:pic>
        <p:nvPicPr>
          <p:cNvPr id="11" name="Picture 10">
            <a:extLst>
              <a:ext uri="{FF2B5EF4-FFF2-40B4-BE49-F238E27FC236}">
                <a16:creationId xmlns:a16="http://schemas.microsoft.com/office/drawing/2014/main" id="{32CDFB50-29AB-D175-6B99-8BB52E3CBD43}"/>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6321689" y="2574959"/>
            <a:ext cx="2408129" cy="3604572"/>
          </a:xfrm>
          <a:prstGeom prst="rect">
            <a:avLst/>
          </a:prstGeom>
        </p:spPr>
      </p:pic>
      <p:sp>
        <p:nvSpPr>
          <p:cNvPr id="2" name="Title 1">
            <a:extLst>
              <a:ext uri="{FF2B5EF4-FFF2-40B4-BE49-F238E27FC236}">
                <a16:creationId xmlns:a16="http://schemas.microsoft.com/office/drawing/2014/main" id="{7680A2B3-D1A2-A00D-7F72-F93E37E2C459}"/>
              </a:ext>
            </a:extLst>
          </p:cNvPr>
          <p:cNvSpPr>
            <a:spLocks noGrp="1"/>
          </p:cNvSpPr>
          <p:nvPr>
            <p:ph type="title"/>
          </p:nvPr>
        </p:nvSpPr>
        <p:spPr/>
        <p:txBody>
          <a:bodyPr/>
          <a:lstStyle/>
          <a:p>
            <a:r>
              <a:rPr lang="en-GB" b="1"/>
              <a:t>SDT340 LUBExpert Mode</a:t>
            </a:r>
            <a:endParaRPr lang="en-US"/>
          </a:p>
        </p:txBody>
      </p:sp>
      <p:sp>
        <p:nvSpPr>
          <p:cNvPr id="6" name="Content Placeholder 5">
            <a:extLst>
              <a:ext uri="{FF2B5EF4-FFF2-40B4-BE49-F238E27FC236}">
                <a16:creationId xmlns:a16="http://schemas.microsoft.com/office/drawing/2014/main" id="{6926D6FC-ADF8-0B8E-4EE9-9BE55193B3A5}"/>
              </a:ext>
            </a:extLst>
          </p:cNvPr>
          <p:cNvSpPr>
            <a:spLocks noGrp="1"/>
          </p:cNvSpPr>
          <p:nvPr>
            <p:ph sz="quarter" idx="10"/>
          </p:nvPr>
        </p:nvSpPr>
        <p:spPr/>
        <p:txBody>
          <a:bodyPr lIns="91440" tIns="45720" rIns="91440" bIns="45720" anchor="t"/>
          <a:lstStyle/>
          <a:p>
            <a:r>
              <a:rPr lang="en-GB"/>
              <a:t>LUBEsense1 cannot be used in Free Sensor Mode on the SDT340</a:t>
            </a:r>
            <a:endParaRPr lang="en-GB" dirty="0"/>
          </a:p>
          <a:p>
            <a:r>
              <a:rPr lang="en-GB" dirty="0"/>
              <a:t>Only as a functional test</a:t>
            </a:r>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10788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1FDB9-3B31-C9E0-1268-2E8C0D9649DA}"/>
            </a:ext>
          </a:extLst>
        </p:cNvPr>
        <p:cNvGrpSpPr/>
        <p:nvPr/>
      </p:nvGrpSpPr>
      <p:grpSpPr>
        <a:xfrm>
          <a:off x="0" y="0"/>
          <a:ext cx="0" cy="0"/>
          <a:chOff x="0" y="0"/>
          <a:chExt cx="0" cy="0"/>
        </a:xfrm>
      </p:grpSpPr>
      <p:pic>
        <p:nvPicPr>
          <p:cNvPr id="5" name="Image 0" descr="preencoded.png">
            <a:extLst>
              <a:ext uri="{FF2B5EF4-FFF2-40B4-BE49-F238E27FC236}">
                <a16:creationId xmlns:a16="http://schemas.microsoft.com/office/drawing/2014/main" id="{934DD612-502E-65E8-4C4C-153020BB9261}"/>
              </a:ext>
            </a:extLst>
          </p:cNvPr>
          <p:cNvPicPr>
            <a:picLocks noChangeAspect="1"/>
          </p:cNvPicPr>
          <p:nvPr/>
        </p:nvPicPr>
        <p:blipFill>
          <a:blip r:embed="rId3"/>
          <a:srcRect t="-384" b="-384"/>
          <a:stretch/>
        </p:blipFill>
        <p:spPr>
          <a:xfrm>
            <a:off x="761695" y="780697"/>
            <a:ext cx="1429207" cy="57607"/>
          </a:xfrm>
          <a:prstGeom prst="rect">
            <a:avLst/>
          </a:prstGeom>
        </p:spPr>
      </p:pic>
      <p:sp>
        <p:nvSpPr>
          <p:cNvPr id="29" name="Title 28">
            <a:extLst>
              <a:ext uri="{FF2B5EF4-FFF2-40B4-BE49-F238E27FC236}">
                <a16:creationId xmlns:a16="http://schemas.microsoft.com/office/drawing/2014/main" id="{67EE2DAD-530D-6BA8-865F-DD50CA23B532}"/>
              </a:ext>
            </a:extLst>
          </p:cNvPr>
          <p:cNvSpPr>
            <a:spLocks noGrp="1"/>
          </p:cNvSpPr>
          <p:nvPr>
            <p:ph type="title"/>
          </p:nvPr>
        </p:nvSpPr>
        <p:spPr/>
        <p:txBody>
          <a:bodyPr>
            <a:normAutofit/>
          </a:bodyPr>
          <a:lstStyle/>
          <a:p>
            <a:r>
              <a:rPr lang="en-GB" b="1" dirty="0"/>
              <a:t>POSITIONING: SEPARATE VS. INTEGRATED</a:t>
            </a:r>
          </a:p>
        </p:txBody>
      </p:sp>
      <p:sp>
        <p:nvSpPr>
          <p:cNvPr id="3" name="Text 5">
            <a:extLst>
              <a:ext uri="{FF2B5EF4-FFF2-40B4-BE49-F238E27FC236}">
                <a16:creationId xmlns:a16="http://schemas.microsoft.com/office/drawing/2014/main" id="{72A2AD1B-99E4-420E-6DB6-B8EF4CC50ABF}"/>
              </a:ext>
            </a:extLst>
          </p:cNvPr>
          <p:cNvSpPr txBox="1"/>
          <p:nvPr/>
        </p:nvSpPr>
        <p:spPr>
          <a:xfrm>
            <a:off x="5922824" y="2819447"/>
            <a:ext cx="562356" cy="495605"/>
          </a:xfrm>
          <a:prstGeom prst="rect">
            <a:avLst/>
          </a:prstGeom>
          <a:noFill/>
          <a:ln/>
        </p:spPr>
        <p:txBody>
          <a:bodyPr wrap="square" lIns="0" tIns="0" rIns="0" bIns="0" rtlCol="0" anchor="ctr"/>
          <a:lstStyle/>
          <a:p>
            <a:pPr marL="0" indent="0" algn="l">
              <a:buNone/>
            </a:pPr>
            <a:r>
              <a:rPr lang="en-US" sz="3100" b="1" dirty="0">
                <a:solidFill>
                  <a:srgbClr val="AFFF00"/>
                </a:solidFill>
                <a:latin typeface="Montserrat" pitchFamily="34" charset="0"/>
                <a:ea typeface="Montserrat" pitchFamily="34" charset="-122"/>
                <a:cs typeface="Montserrat" pitchFamily="34" charset="-120"/>
              </a:rPr>
              <a:t>VS</a:t>
            </a:r>
            <a:endParaRPr lang="en-US" sz="3100" dirty="0"/>
          </a:p>
        </p:txBody>
      </p:sp>
      <p:grpSp>
        <p:nvGrpSpPr>
          <p:cNvPr id="2" name="Group 1">
            <a:extLst>
              <a:ext uri="{FF2B5EF4-FFF2-40B4-BE49-F238E27FC236}">
                <a16:creationId xmlns:a16="http://schemas.microsoft.com/office/drawing/2014/main" id="{24213D1D-8007-2A58-EB25-481906FD601A}"/>
              </a:ext>
            </a:extLst>
          </p:cNvPr>
          <p:cNvGrpSpPr>
            <a:grpSpLocks noGrp="1" noUngrp="1" noRot="1" noMove="1" noResize="1"/>
          </p:cNvGrpSpPr>
          <p:nvPr/>
        </p:nvGrpSpPr>
        <p:grpSpPr>
          <a:xfrm>
            <a:off x="487631" y="1203701"/>
            <a:ext cx="4953305" cy="3325763"/>
            <a:chOff x="487631" y="1203701"/>
            <a:chExt cx="4953305" cy="3325763"/>
          </a:xfrm>
        </p:grpSpPr>
        <p:sp>
          <p:nvSpPr>
            <p:cNvPr id="9" name="Shape 9">
              <a:extLst>
                <a:ext uri="{FF2B5EF4-FFF2-40B4-BE49-F238E27FC236}">
                  <a16:creationId xmlns:a16="http://schemas.microsoft.com/office/drawing/2014/main" id="{FD0455EE-B9B4-5D6D-2CAC-1D8C3AC65D8D}"/>
                </a:ext>
              </a:extLst>
            </p:cNvPr>
            <p:cNvSpPr>
              <a:spLocks noGrp="1" noRot="1" noMove="1" noResize="1" noEditPoints="1" noAdjustHandles="1" noChangeArrowheads="1" noChangeShapeType="1"/>
            </p:cNvSpPr>
            <p:nvPr/>
          </p:nvSpPr>
          <p:spPr>
            <a:xfrm>
              <a:off x="487631" y="1203701"/>
              <a:ext cx="4953305" cy="3325763"/>
            </a:xfrm>
            <a:prstGeom prst="roundRect">
              <a:avLst>
                <a:gd name="adj" fmla="val 1758"/>
              </a:avLst>
            </a:prstGeom>
            <a:solidFill>
              <a:srgbClr val="FFFFFF">
                <a:alpha val="8000"/>
              </a:srgbClr>
            </a:solidFill>
            <a:ln w="12700">
              <a:solidFill>
                <a:srgbClr val="FFFFFF">
                  <a:alpha val="15000"/>
                </a:srgbClr>
              </a:solidFill>
              <a:prstDash val="solid"/>
            </a:ln>
          </p:spPr>
          <p:txBody>
            <a:bodyPr/>
            <a:lstStyle/>
            <a:p>
              <a:endParaRPr lang="en-GB"/>
            </a:p>
          </p:txBody>
        </p:sp>
        <p:sp>
          <p:nvSpPr>
            <p:cNvPr id="30" name="Shape 10">
              <a:extLst>
                <a:ext uri="{FF2B5EF4-FFF2-40B4-BE49-F238E27FC236}">
                  <a16:creationId xmlns:a16="http://schemas.microsoft.com/office/drawing/2014/main" id="{B438B48A-8471-34BC-63E9-3C210D0BD89A}"/>
                </a:ext>
              </a:extLst>
            </p:cNvPr>
            <p:cNvSpPr>
              <a:spLocks noGrp="1" noRot="1" noMove="1" noResize="1" noEditPoints="1" noAdjustHandles="1" noChangeArrowheads="1" noChangeShapeType="1"/>
            </p:cNvSpPr>
            <p:nvPr/>
          </p:nvSpPr>
          <p:spPr>
            <a:xfrm>
              <a:off x="782982" y="2204056"/>
              <a:ext cx="4362602" cy="19202"/>
            </a:xfrm>
            <a:prstGeom prst="rect">
              <a:avLst/>
            </a:prstGeom>
            <a:solidFill>
              <a:srgbClr val="AFFF00">
                <a:alpha val="30000"/>
              </a:srgbClr>
            </a:solidFill>
            <a:ln w="12700">
              <a:solidFill>
                <a:srgbClr val="AFFF00">
                  <a:alpha val="0"/>
                </a:srgbClr>
              </a:solidFill>
              <a:prstDash val="solid"/>
            </a:ln>
          </p:spPr>
          <p:txBody>
            <a:bodyPr/>
            <a:lstStyle/>
            <a:p>
              <a:endParaRPr lang="en-GB"/>
            </a:p>
          </p:txBody>
        </p:sp>
        <p:sp>
          <p:nvSpPr>
            <p:cNvPr id="31" name="Shape 11">
              <a:extLst>
                <a:ext uri="{FF2B5EF4-FFF2-40B4-BE49-F238E27FC236}">
                  <a16:creationId xmlns:a16="http://schemas.microsoft.com/office/drawing/2014/main" id="{E00F84EE-BBA3-2BA1-8560-764960BB7961}"/>
                </a:ext>
              </a:extLst>
            </p:cNvPr>
            <p:cNvSpPr>
              <a:spLocks noGrp="1" noRot="1" noMove="1" noResize="1" noEditPoints="1" noAdjustHandles="1" noChangeArrowheads="1" noChangeShapeType="1"/>
            </p:cNvSpPr>
            <p:nvPr/>
          </p:nvSpPr>
          <p:spPr>
            <a:xfrm>
              <a:off x="782982" y="1499053"/>
              <a:ext cx="514807" cy="514807"/>
            </a:xfrm>
            <a:prstGeom prst="roundRect">
              <a:avLst>
                <a:gd name="adj" fmla="val 78942"/>
              </a:avLst>
            </a:prstGeom>
            <a:solidFill>
              <a:srgbClr val="AFFF00">
                <a:alpha val="10000"/>
              </a:srgbClr>
            </a:solidFill>
            <a:ln w="12700">
              <a:solidFill>
                <a:srgbClr val="FFFFFF">
                  <a:alpha val="0"/>
                </a:srgbClr>
              </a:solidFill>
              <a:prstDash val="solid"/>
            </a:ln>
          </p:spPr>
          <p:txBody>
            <a:bodyPr/>
            <a:lstStyle/>
            <a:p>
              <a:endParaRPr lang="en-GB"/>
            </a:p>
          </p:txBody>
        </p:sp>
        <p:pic>
          <p:nvPicPr>
            <p:cNvPr id="32" name="Image 8" descr="preencoded.png">
              <a:extLst>
                <a:ext uri="{FF2B5EF4-FFF2-40B4-BE49-F238E27FC236}">
                  <a16:creationId xmlns:a16="http://schemas.microsoft.com/office/drawing/2014/main" id="{59536477-4C78-902D-8610-216A9CC0F7E6}"/>
                </a:ext>
              </a:extLst>
            </p:cNvPr>
            <p:cNvPicPr>
              <a:picLocks noGrp="1" noRot="1" noChangeAspect="1" noMove="1" noResize="1" noEditPoints="1" noAdjustHandles="1" noChangeArrowheads="1" noChangeShapeType="1" noCrop="1"/>
            </p:cNvPicPr>
            <p:nvPr/>
          </p:nvPicPr>
          <p:blipFill>
            <a:blip r:embed="rId4"/>
            <a:srcRect/>
            <a:stretch/>
          </p:blipFill>
          <p:spPr>
            <a:xfrm>
              <a:off x="915570" y="1632556"/>
              <a:ext cx="247802" cy="247802"/>
            </a:xfrm>
            <a:prstGeom prst="rect">
              <a:avLst/>
            </a:prstGeom>
          </p:spPr>
        </p:pic>
        <p:sp>
          <p:nvSpPr>
            <p:cNvPr id="33" name="Text 12">
              <a:extLst>
                <a:ext uri="{FF2B5EF4-FFF2-40B4-BE49-F238E27FC236}">
                  <a16:creationId xmlns:a16="http://schemas.microsoft.com/office/drawing/2014/main" id="{3B2B2399-B889-FA68-3BBD-97B5A3873F89}"/>
                </a:ext>
              </a:extLst>
            </p:cNvPr>
            <p:cNvSpPr txBox="1">
              <a:spLocks noGrp="1" noRot="1" noMove="1" noResize="1" noEditPoints="1" noAdjustHandles="1" noChangeArrowheads="1" noChangeShapeType="1"/>
            </p:cNvSpPr>
            <p:nvPr/>
          </p:nvSpPr>
          <p:spPr>
            <a:xfrm>
              <a:off x="1439521" y="1513684"/>
              <a:ext cx="1286561" cy="277063"/>
            </a:xfrm>
            <a:prstGeom prst="rect">
              <a:avLst/>
            </a:prstGeom>
            <a:noFill/>
            <a:ln/>
          </p:spPr>
          <p:txBody>
            <a:bodyPr wrap="square" lIns="0" tIns="0" rIns="0" bIns="0" rtlCol="0" anchor="ctr"/>
            <a:lstStyle/>
            <a:p>
              <a:pPr marL="0" indent="0" algn="l">
                <a:buNone/>
              </a:pPr>
              <a:r>
                <a:rPr lang="en-US" sz="1800" b="1" dirty="0">
                  <a:solidFill>
                    <a:srgbClr val="FFFFFF"/>
                  </a:solidFill>
                  <a:latin typeface="Montserrat" pitchFamily="34" charset="0"/>
                  <a:ea typeface="Montserrat" pitchFamily="34" charset="-122"/>
                  <a:cs typeface="Montserrat" pitchFamily="34" charset="-120"/>
                </a:rPr>
                <a:t>LUBExpert</a:t>
              </a:r>
              <a:endParaRPr lang="en-US" sz="1800" dirty="0"/>
            </a:p>
          </p:txBody>
        </p:sp>
        <p:sp>
          <p:nvSpPr>
            <p:cNvPr id="34" name="Text 13">
              <a:extLst>
                <a:ext uri="{FF2B5EF4-FFF2-40B4-BE49-F238E27FC236}">
                  <a16:creationId xmlns:a16="http://schemas.microsoft.com/office/drawing/2014/main" id="{48E786ED-4EBB-1005-3C56-E3C14451D3E2}"/>
                </a:ext>
              </a:extLst>
            </p:cNvPr>
            <p:cNvSpPr txBox="1">
              <a:spLocks noGrp="1" noRot="1" noMove="1" noResize="1" noEditPoints="1" noAdjustHandles="1" noChangeArrowheads="1" noChangeShapeType="1"/>
            </p:cNvSpPr>
            <p:nvPr/>
          </p:nvSpPr>
          <p:spPr>
            <a:xfrm>
              <a:off x="1439521" y="1827323"/>
              <a:ext cx="1286561" cy="171907"/>
            </a:xfrm>
            <a:prstGeom prst="rect">
              <a:avLst/>
            </a:prstGeom>
            <a:noFill/>
            <a:ln/>
          </p:spPr>
          <p:txBody>
            <a:bodyPr wrap="square" lIns="0" tIns="0" rIns="0" bIns="0" rtlCol="0" anchor="ctr"/>
            <a:lstStyle/>
            <a:p>
              <a:pPr marL="0" indent="0" algn="l">
                <a:buNone/>
              </a:pPr>
              <a:r>
                <a:rPr lang="en-US" sz="1000" dirty="0">
                  <a:solidFill>
                    <a:srgbClr val="FFFFFF">
                      <a:alpha val="70000"/>
                    </a:srgbClr>
                  </a:solidFill>
                  <a:latin typeface="Calibri" pitchFamily="34" charset="0"/>
                  <a:ea typeface="Calibri" pitchFamily="34" charset="-122"/>
                  <a:cs typeface="Calibri" pitchFamily="34" charset="-120"/>
                </a:rPr>
                <a:t>Dedicated Device</a:t>
              </a:r>
              <a:endParaRPr lang="en-US" sz="1000" dirty="0"/>
            </a:p>
          </p:txBody>
        </p:sp>
        <p:sp>
          <p:nvSpPr>
            <p:cNvPr id="35" name="Shape 14">
              <a:extLst>
                <a:ext uri="{FF2B5EF4-FFF2-40B4-BE49-F238E27FC236}">
                  <a16:creationId xmlns:a16="http://schemas.microsoft.com/office/drawing/2014/main" id="{56E2A494-2A25-6040-9FBF-0C41D0988989}"/>
                </a:ext>
              </a:extLst>
            </p:cNvPr>
            <p:cNvSpPr>
              <a:spLocks noGrp="1" noRot="1" noMove="1" noResize="1" noEditPoints="1" noAdjustHandles="1" noChangeArrowheads="1" noChangeShapeType="1"/>
            </p:cNvSpPr>
            <p:nvPr/>
          </p:nvSpPr>
          <p:spPr>
            <a:xfrm>
              <a:off x="782982" y="2461002"/>
              <a:ext cx="4362602" cy="504749"/>
            </a:xfrm>
            <a:prstGeom prst="roundRect">
              <a:avLst>
                <a:gd name="adj" fmla="val 68362"/>
              </a:avLst>
            </a:prstGeom>
            <a:solidFill>
              <a:srgbClr val="FFFFFF">
                <a:alpha val="5000"/>
              </a:srgbClr>
            </a:solidFill>
            <a:ln/>
          </p:spPr>
          <p:txBody>
            <a:bodyPr/>
            <a:lstStyle/>
            <a:p>
              <a:endParaRPr lang="en-GB"/>
            </a:p>
          </p:txBody>
        </p:sp>
        <p:sp>
          <p:nvSpPr>
            <p:cNvPr id="36" name="Shape 15">
              <a:extLst>
                <a:ext uri="{FF2B5EF4-FFF2-40B4-BE49-F238E27FC236}">
                  <a16:creationId xmlns:a16="http://schemas.microsoft.com/office/drawing/2014/main" id="{8BA0B90F-E5EE-B312-4706-9E3FB0D6BACF}"/>
                </a:ext>
              </a:extLst>
            </p:cNvPr>
            <p:cNvSpPr>
              <a:spLocks noGrp="1" noRot="1" noMove="1" noResize="1" noEditPoints="1" noAdjustHandles="1" noChangeArrowheads="1" noChangeShapeType="1"/>
            </p:cNvSpPr>
            <p:nvPr/>
          </p:nvSpPr>
          <p:spPr>
            <a:xfrm>
              <a:off x="782982" y="2461002"/>
              <a:ext cx="38405" cy="504749"/>
            </a:xfrm>
            <a:prstGeom prst="roundRect">
              <a:avLst>
                <a:gd name="adj" fmla="val 898468"/>
              </a:avLst>
            </a:prstGeom>
            <a:solidFill>
              <a:srgbClr val="AFFF00"/>
            </a:solidFill>
            <a:ln w="12700">
              <a:solidFill>
                <a:srgbClr val="AFFF00">
                  <a:alpha val="0"/>
                </a:srgbClr>
              </a:solidFill>
              <a:prstDash val="solid"/>
            </a:ln>
          </p:spPr>
          <p:txBody>
            <a:bodyPr/>
            <a:lstStyle/>
            <a:p>
              <a:endParaRPr lang="en-GB"/>
            </a:p>
          </p:txBody>
        </p:sp>
        <p:pic>
          <p:nvPicPr>
            <p:cNvPr id="37" name="Image 9" descr="preencoded.png">
              <a:extLst>
                <a:ext uri="{FF2B5EF4-FFF2-40B4-BE49-F238E27FC236}">
                  <a16:creationId xmlns:a16="http://schemas.microsoft.com/office/drawing/2014/main" id="{4FFAF562-5B4B-0D8E-43E2-6482AD17BC87}"/>
                </a:ext>
              </a:extLst>
            </p:cNvPr>
            <p:cNvPicPr>
              <a:picLocks noGrp="1" noRot="1" noChangeAspect="1" noMove="1" noResize="1" noEditPoints="1" noAdjustHandles="1" noChangeArrowheads="1" noChangeShapeType="1" noCrop="1"/>
            </p:cNvPicPr>
            <p:nvPr/>
          </p:nvPicPr>
          <p:blipFill>
            <a:blip r:embed="rId5"/>
            <a:srcRect/>
            <a:stretch/>
          </p:blipFill>
          <p:spPr>
            <a:xfrm>
              <a:off x="964033" y="2634738"/>
              <a:ext cx="152705" cy="152705"/>
            </a:xfrm>
            <a:prstGeom prst="rect">
              <a:avLst/>
            </a:prstGeom>
          </p:spPr>
        </p:pic>
        <p:sp>
          <p:nvSpPr>
            <p:cNvPr id="38" name="Text 16">
              <a:extLst>
                <a:ext uri="{FF2B5EF4-FFF2-40B4-BE49-F238E27FC236}">
                  <a16:creationId xmlns:a16="http://schemas.microsoft.com/office/drawing/2014/main" id="{41C329D0-5CAD-27D8-F553-54F985830203}"/>
                </a:ext>
              </a:extLst>
            </p:cNvPr>
            <p:cNvSpPr txBox="1">
              <a:spLocks noGrp="1" noRot="1" noMove="1" noResize="1" noEditPoints="1" noAdjustHandles="1" noChangeArrowheads="1" noChangeShapeType="1"/>
            </p:cNvSpPr>
            <p:nvPr/>
          </p:nvSpPr>
          <p:spPr>
            <a:xfrm>
              <a:off x="1230124" y="2461002"/>
              <a:ext cx="2867558" cy="505663"/>
            </a:xfrm>
            <a:prstGeom prst="rect">
              <a:avLst/>
            </a:prstGeom>
            <a:noFill/>
            <a:ln/>
          </p:spPr>
          <p:txBody>
            <a:bodyPr wrap="square" lIns="0" tIns="0" rIns="0" bIns="0" rtlCol="0" anchor="ctr"/>
            <a:lstStyle/>
            <a:p>
              <a:pPr marL="0" indent="0" algn="l">
                <a:buNone/>
              </a:pPr>
              <a:r>
                <a:rPr lang="en-US" sz="1200" dirty="0">
                  <a:solidFill>
                    <a:srgbClr val="FFFFFF">
                      <a:alpha val="90000"/>
                    </a:srgbClr>
                  </a:solidFill>
                  <a:latin typeface="Calibri" pitchFamily="34" charset="0"/>
                  <a:ea typeface="Calibri" pitchFamily="34" charset="-122"/>
                  <a:cs typeface="Calibri" pitchFamily="34" charset="-120"/>
                </a:rPr>
                <a:t>Purpose-built specifically for lubrication teams</a:t>
              </a:r>
              <a:endParaRPr lang="en-US" sz="1200" dirty="0"/>
            </a:p>
          </p:txBody>
        </p:sp>
        <p:sp>
          <p:nvSpPr>
            <p:cNvPr id="39" name="Shape 17">
              <a:extLst>
                <a:ext uri="{FF2B5EF4-FFF2-40B4-BE49-F238E27FC236}">
                  <a16:creationId xmlns:a16="http://schemas.microsoft.com/office/drawing/2014/main" id="{AF3FC659-2426-03D9-A1D4-8AFC9BCF6731}"/>
                </a:ext>
              </a:extLst>
            </p:cNvPr>
            <p:cNvSpPr>
              <a:spLocks noGrp="1" noRot="1" noMove="1" noResize="1" noEditPoints="1" noAdjustHandles="1" noChangeArrowheads="1" noChangeShapeType="1"/>
            </p:cNvSpPr>
            <p:nvPr/>
          </p:nvSpPr>
          <p:spPr>
            <a:xfrm>
              <a:off x="782982" y="3102911"/>
              <a:ext cx="4362602" cy="504749"/>
            </a:xfrm>
            <a:prstGeom prst="roundRect">
              <a:avLst>
                <a:gd name="adj" fmla="val 68362"/>
              </a:avLst>
            </a:prstGeom>
            <a:solidFill>
              <a:srgbClr val="FFFFFF">
                <a:alpha val="5000"/>
              </a:srgbClr>
            </a:solidFill>
            <a:ln/>
          </p:spPr>
          <p:txBody>
            <a:bodyPr/>
            <a:lstStyle/>
            <a:p>
              <a:endParaRPr lang="en-GB"/>
            </a:p>
          </p:txBody>
        </p:sp>
        <p:sp>
          <p:nvSpPr>
            <p:cNvPr id="40" name="Shape 18">
              <a:extLst>
                <a:ext uri="{FF2B5EF4-FFF2-40B4-BE49-F238E27FC236}">
                  <a16:creationId xmlns:a16="http://schemas.microsoft.com/office/drawing/2014/main" id="{21E9DC91-5DEE-76E9-1F56-8710DD0BB572}"/>
                </a:ext>
              </a:extLst>
            </p:cNvPr>
            <p:cNvSpPr>
              <a:spLocks noGrp="1" noRot="1" noMove="1" noResize="1" noEditPoints="1" noAdjustHandles="1" noChangeArrowheads="1" noChangeShapeType="1"/>
            </p:cNvSpPr>
            <p:nvPr/>
          </p:nvSpPr>
          <p:spPr>
            <a:xfrm>
              <a:off x="782982" y="3102911"/>
              <a:ext cx="38405" cy="504749"/>
            </a:xfrm>
            <a:prstGeom prst="roundRect">
              <a:avLst>
                <a:gd name="adj" fmla="val 898468"/>
              </a:avLst>
            </a:prstGeom>
            <a:solidFill>
              <a:srgbClr val="AFFF00"/>
            </a:solidFill>
            <a:ln w="12700">
              <a:solidFill>
                <a:srgbClr val="AFFF00">
                  <a:alpha val="0"/>
                </a:srgbClr>
              </a:solidFill>
              <a:prstDash val="solid"/>
            </a:ln>
          </p:spPr>
          <p:txBody>
            <a:bodyPr/>
            <a:lstStyle/>
            <a:p>
              <a:endParaRPr lang="en-GB"/>
            </a:p>
          </p:txBody>
        </p:sp>
        <p:pic>
          <p:nvPicPr>
            <p:cNvPr id="41" name="Image 10" descr="preencoded.png">
              <a:extLst>
                <a:ext uri="{FF2B5EF4-FFF2-40B4-BE49-F238E27FC236}">
                  <a16:creationId xmlns:a16="http://schemas.microsoft.com/office/drawing/2014/main" id="{1D2CDBB2-84C1-998B-9CEF-600CAD4FD615}"/>
                </a:ext>
              </a:extLst>
            </p:cNvPr>
            <p:cNvPicPr>
              <a:picLocks noGrp="1" noRot="1" noChangeAspect="1" noMove="1" noResize="1" noEditPoints="1" noAdjustHandles="1" noChangeArrowheads="1" noChangeShapeType="1" noCrop="1"/>
            </p:cNvPicPr>
            <p:nvPr/>
          </p:nvPicPr>
          <p:blipFill>
            <a:blip r:embed="rId5"/>
            <a:srcRect/>
            <a:stretch/>
          </p:blipFill>
          <p:spPr>
            <a:xfrm>
              <a:off x="964033" y="3276647"/>
              <a:ext cx="152705" cy="152705"/>
            </a:xfrm>
            <a:prstGeom prst="rect">
              <a:avLst/>
            </a:prstGeom>
          </p:spPr>
        </p:pic>
        <p:sp>
          <p:nvSpPr>
            <p:cNvPr id="42" name="Text 19">
              <a:extLst>
                <a:ext uri="{FF2B5EF4-FFF2-40B4-BE49-F238E27FC236}">
                  <a16:creationId xmlns:a16="http://schemas.microsoft.com/office/drawing/2014/main" id="{6E347E6C-C39B-BCB3-8E13-E9A393BE4650}"/>
                </a:ext>
              </a:extLst>
            </p:cNvPr>
            <p:cNvSpPr txBox="1">
              <a:spLocks noGrp="1" noRot="1" noMove="1" noResize="1" noEditPoints="1" noAdjustHandles="1" noChangeArrowheads="1" noChangeShapeType="1"/>
            </p:cNvSpPr>
            <p:nvPr/>
          </p:nvSpPr>
          <p:spPr>
            <a:xfrm>
              <a:off x="1230124" y="3102911"/>
              <a:ext cx="3162910" cy="505663"/>
            </a:xfrm>
            <a:prstGeom prst="rect">
              <a:avLst/>
            </a:prstGeom>
            <a:noFill/>
            <a:ln/>
          </p:spPr>
          <p:txBody>
            <a:bodyPr wrap="square" lIns="0" tIns="0" rIns="0" bIns="0" rtlCol="0" anchor="ctr"/>
            <a:lstStyle/>
            <a:p>
              <a:pPr marL="0" indent="0" algn="l">
                <a:buNone/>
              </a:pPr>
              <a:r>
                <a:rPr lang="en-US" sz="1200" dirty="0">
                  <a:solidFill>
                    <a:srgbClr val="FFFFFF">
                      <a:alpha val="90000"/>
                    </a:srgbClr>
                  </a:solidFill>
                  <a:latin typeface="Calibri" pitchFamily="34" charset="0"/>
                  <a:ea typeface="Calibri" pitchFamily="34" charset="-122"/>
                  <a:cs typeface="Calibri" pitchFamily="34" charset="-120"/>
                </a:rPr>
                <a:t>Simple, rugged workflow they control entirely daily</a:t>
              </a:r>
              <a:endParaRPr lang="en-US" sz="1200" dirty="0"/>
            </a:p>
          </p:txBody>
        </p:sp>
        <p:sp>
          <p:nvSpPr>
            <p:cNvPr id="43" name="Shape 20">
              <a:extLst>
                <a:ext uri="{FF2B5EF4-FFF2-40B4-BE49-F238E27FC236}">
                  <a16:creationId xmlns:a16="http://schemas.microsoft.com/office/drawing/2014/main" id="{646781D1-7ECF-60B9-9CCB-68A32A67FC98}"/>
                </a:ext>
              </a:extLst>
            </p:cNvPr>
            <p:cNvSpPr>
              <a:spLocks noGrp="1" noRot="1" noMove="1" noResize="1" noEditPoints="1" noAdjustHandles="1" noChangeArrowheads="1" noChangeShapeType="1"/>
            </p:cNvSpPr>
            <p:nvPr/>
          </p:nvSpPr>
          <p:spPr>
            <a:xfrm>
              <a:off x="782982" y="3744820"/>
              <a:ext cx="4362602" cy="504749"/>
            </a:xfrm>
            <a:prstGeom prst="roundRect">
              <a:avLst>
                <a:gd name="adj" fmla="val 68362"/>
              </a:avLst>
            </a:prstGeom>
            <a:solidFill>
              <a:srgbClr val="FFFFFF">
                <a:alpha val="5000"/>
              </a:srgbClr>
            </a:solidFill>
            <a:ln/>
          </p:spPr>
          <p:txBody>
            <a:bodyPr/>
            <a:lstStyle/>
            <a:p>
              <a:endParaRPr lang="en-GB"/>
            </a:p>
          </p:txBody>
        </p:sp>
        <p:sp>
          <p:nvSpPr>
            <p:cNvPr id="44" name="Shape 21">
              <a:extLst>
                <a:ext uri="{FF2B5EF4-FFF2-40B4-BE49-F238E27FC236}">
                  <a16:creationId xmlns:a16="http://schemas.microsoft.com/office/drawing/2014/main" id="{F09D5872-C084-FE0B-BF17-2D0CA0219F4E}"/>
                </a:ext>
              </a:extLst>
            </p:cNvPr>
            <p:cNvSpPr>
              <a:spLocks noGrp="1" noRot="1" noMove="1" noResize="1" noEditPoints="1" noAdjustHandles="1" noChangeArrowheads="1" noChangeShapeType="1"/>
            </p:cNvSpPr>
            <p:nvPr/>
          </p:nvSpPr>
          <p:spPr>
            <a:xfrm>
              <a:off x="782982" y="3744820"/>
              <a:ext cx="38405" cy="504749"/>
            </a:xfrm>
            <a:prstGeom prst="roundRect">
              <a:avLst>
                <a:gd name="adj" fmla="val 898468"/>
              </a:avLst>
            </a:prstGeom>
            <a:solidFill>
              <a:srgbClr val="AFFF00"/>
            </a:solidFill>
            <a:ln w="12700">
              <a:solidFill>
                <a:srgbClr val="AFFF00">
                  <a:alpha val="0"/>
                </a:srgbClr>
              </a:solidFill>
              <a:prstDash val="solid"/>
            </a:ln>
          </p:spPr>
          <p:txBody>
            <a:bodyPr/>
            <a:lstStyle/>
            <a:p>
              <a:endParaRPr lang="en-GB"/>
            </a:p>
          </p:txBody>
        </p:sp>
        <p:pic>
          <p:nvPicPr>
            <p:cNvPr id="45" name="Image 11" descr="preencoded.png">
              <a:extLst>
                <a:ext uri="{FF2B5EF4-FFF2-40B4-BE49-F238E27FC236}">
                  <a16:creationId xmlns:a16="http://schemas.microsoft.com/office/drawing/2014/main" id="{A529187E-A44E-C3D9-DA6B-531B503AA34E}"/>
                </a:ext>
              </a:extLst>
            </p:cNvPr>
            <p:cNvPicPr>
              <a:picLocks noGrp="1" noRot="1" noChangeAspect="1" noMove="1" noResize="1" noEditPoints="1" noAdjustHandles="1" noChangeArrowheads="1" noChangeShapeType="1" noCrop="1"/>
            </p:cNvPicPr>
            <p:nvPr/>
          </p:nvPicPr>
          <p:blipFill>
            <a:blip r:embed="rId5"/>
            <a:srcRect/>
            <a:stretch/>
          </p:blipFill>
          <p:spPr>
            <a:xfrm>
              <a:off x="964033" y="3918556"/>
              <a:ext cx="152705" cy="152705"/>
            </a:xfrm>
            <a:prstGeom prst="rect">
              <a:avLst/>
            </a:prstGeom>
          </p:spPr>
        </p:pic>
        <p:sp>
          <p:nvSpPr>
            <p:cNvPr id="46" name="Text 22">
              <a:extLst>
                <a:ext uri="{FF2B5EF4-FFF2-40B4-BE49-F238E27FC236}">
                  <a16:creationId xmlns:a16="http://schemas.microsoft.com/office/drawing/2014/main" id="{9FC7C59F-FCEF-1056-AC76-B9157F62B394}"/>
                </a:ext>
              </a:extLst>
            </p:cNvPr>
            <p:cNvSpPr txBox="1">
              <a:spLocks noGrp="1" noRot="1" noMove="1" noResize="1" noEditPoints="1" noAdjustHandles="1" noChangeArrowheads="1" noChangeShapeType="1"/>
            </p:cNvSpPr>
            <p:nvPr/>
          </p:nvSpPr>
          <p:spPr>
            <a:xfrm>
              <a:off x="1230124" y="3744820"/>
              <a:ext cx="3610051" cy="505663"/>
            </a:xfrm>
            <a:prstGeom prst="rect">
              <a:avLst/>
            </a:prstGeom>
            <a:noFill/>
            <a:ln/>
          </p:spPr>
          <p:txBody>
            <a:bodyPr wrap="square" lIns="0" tIns="0" rIns="0" bIns="0" rtlCol="0" anchor="ctr"/>
            <a:lstStyle/>
            <a:p>
              <a:pPr marL="0" indent="0" algn="l">
                <a:buNone/>
              </a:pPr>
              <a:r>
                <a:rPr lang="en-US" sz="1200" dirty="0">
                  <a:solidFill>
                    <a:srgbClr val="FFFFFF">
                      <a:alpha val="90000"/>
                    </a:srgbClr>
                  </a:solidFill>
                  <a:latin typeface="Calibri" pitchFamily="34" charset="0"/>
                  <a:ea typeface="Calibri" pitchFamily="34" charset="-122"/>
                  <a:cs typeface="Calibri" pitchFamily="34" charset="-120"/>
                </a:rPr>
                <a:t>Ensures constant availability for scheduled greasing routes</a:t>
              </a:r>
              <a:endParaRPr lang="en-US" sz="1200" dirty="0"/>
            </a:p>
          </p:txBody>
        </p:sp>
      </p:grpSp>
      <p:grpSp>
        <p:nvGrpSpPr>
          <p:cNvPr id="7" name="Group 6">
            <a:extLst>
              <a:ext uri="{FF2B5EF4-FFF2-40B4-BE49-F238E27FC236}">
                <a16:creationId xmlns:a16="http://schemas.microsoft.com/office/drawing/2014/main" id="{03ED3B80-659D-14F9-4C90-5619B2AC5F6A}"/>
              </a:ext>
            </a:extLst>
          </p:cNvPr>
          <p:cNvGrpSpPr>
            <a:grpSpLocks noGrp="1" noUngrp="1" noRot="1" noMove="1" noResize="1"/>
          </p:cNvGrpSpPr>
          <p:nvPr/>
        </p:nvGrpSpPr>
        <p:grpSpPr>
          <a:xfrm>
            <a:off x="6964326" y="921302"/>
            <a:ext cx="4953305" cy="3608164"/>
            <a:chOff x="6964326" y="921302"/>
            <a:chExt cx="4953305" cy="3608164"/>
          </a:xfrm>
        </p:grpSpPr>
        <p:sp>
          <p:nvSpPr>
            <p:cNvPr id="50" name="Shape 26">
              <a:extLst>
                <a:ext uri="{FF2B5EF4-FFF2-40B4-BE49-F238E27FC236}">
                  <a16:creationId xmlns:a16="http://schemas.microsoft.com/office/drawing/2014/main" id="{07CDCEBB-5826-BE58-7B0F-FE86C3CB4CBC}"/>
                </a:ext>
              </a:extLst>
            </p:cNvPr>
            <p:cNvSpPr>
              <a:spLocks noGrp="1" noRot="1" noMove="1" noResize="1" noEditPoints="1" noAdjustHandles="1" noChangeArrowheads="1" noChangeShapeType="1"/>
            </p:cNvSpPr>
            <p:nvPr/>
          </p:nvSpPr>
          <p:spPr>
            <a:xfrm>
              <a:off x="6964326" y="1203702"/>
              <a:ext cx="4953305" cy="3325764"/>
            </a:xfrm>
            <a:prstGeom prst="roundRect">
              <a:avLst>
                <a:gd name="adj" fmla="val 1758"/>
              </a:avLst>
            </a:prstGeom>
            <a:solidFill>
              <a:srgbClr val="FFFFFF">
                <a:alpha val="8000"/>
              </a:srgbClr>
            </a:solidFill>
            <a:ln w="12700">
              <a:solidFill>
                <a:srgbClr val="FFFFFF">
                  <a:alpha val="15000"/>
                </a:srgbClr>
              </a:solidFill>
              <a:prstDash val="solid"/>
            </a:ln>
          </p:spPr>
          <p:txBody>
            <a:bodyPr/>
            <a:lstStyle/>
            <a:p>
              <a:endParaRPr lang="en-GB"/>
            </a:p>
          </p:txBody>
        </p:sp>
        <p:sp>
          <p:nvSpPr>
            <p:cNvPr id="51" name="Shape 27">
              <a:extLst>
                <a:ext uri="{FF2B5EF4-FFF2-40B4-BE49-F238E27FC236}">
                  <a16:creationId xmlns:a16="http://schemas.microsoft.com/office/drawing/2014/main" id="{6E6FD416-BF98-6385-4824-644629EF96AB}"/>
                </a:ext>
              </a:extLst>
            </p:cNvPr>
            <p:cNvSpPr>
              <a:spLocks noGrp="1" noRot="1" noMove="1" noResize="1" noEditPoints="1" noAdjustHandles="1" noChangeArrowheads="1" noChangeShapeType="1"/>
            </p:cNvSpPr>
            <p:nvPr/>
          </p:nvSpPr>
          <p:spPr>
            <a:xfrm>
              <a:off x="8685818" y="921302"/>
              <a:ext cx="2026634" cy="437391"/>
            </a:xfrm>
            <a:prstGeom prst="roundRect">
              <a:avLst>
                <a:gd name="adj" fmla="val 355872"/>
              </a:avLst>
            </a:prstGeom>
            <a:solidFill>
              <a:srgbClr val="AFFF00"/>
            </a:solidFill>
            <a:ln w="12700">
              <a:solidFill>
                <a:srgbClr val="FFFFFF">
                  <a:alpha val="0"/>
                </a:srgbClr>
              </a:solidFill>
              <a:prstDash val="solid"/>
            </a:ln>
          </p:spPr>
          <p:txBody>
            <a:bodyPr/>
            <a:lstStyle/>
            <a:p>
              <a:endParaRPr lang="en-GB"/>
            </a:p>
          </p:txBody>
        </p:sp>
        <p:sp>
          <p:nvSpPr>
            <p:cNvPr id="52" name="Text 28">
              <a:extLst>
                <a:ext uri="{FF2B5EF4-FFF2-40B4-BE49-F238E27FC236}">
                  <a16:creationId xmlns:a16="http://schemas.microsoft.com/office/drawing/2014/main" id="{1CDD6AC2-A854-AD82-E869-1114EB432A60}"/>
                </a:ext>
              </a:extLst>
            </p:cNvPr>
            <p:cNvSpPr>
              <a:spLocks noGrp="1" noRot="1" noMove="1" noResize="1" noEditPoints="1" noAdjustHandles="1" noChangeArrowheads="1" noChangeShapeType="1"/>
            </p:cNvSpPr>
            <p:nvPr/>
          </p:nvSpPr>
          <p:spPr>
            <a:xfrm>
              <a:off x="8793126" y="1011066"/>
              <a:ext cx="1823125" cy="257861"/>
            </a:xfrm>
            <a:prstGeom prst="rect">
              <a:avLst/>
            </a:prstGeom>
            <a:solidFill>
              <a:srgbClr val="FFFFFF">
                <a:alpha val="0"/>
              </a:srgbClr>
            </a:solidFill>
            <a:ln>
              <a:solidFill>
                <a:srgbClr val="FFFFFF">
                  <a:alpha val="0"/>
                </a:srgbClr>
              </a:solidFill>
            </a:ln>
          </p:spPr>
          <p:txBody>
            <a:bodyPr wrap="square" lIns="177800" tIns="63500" rIns="177800" bIns="63500" rtlCol="0" anchor="ctr"/>
            <a:lstStyle/>
            <a:p>
              <a:pPr marL="0" indent="0" algn="ctr">
                <a:buNone/>
              </a:pPr>
              <a:r>
                <a:rPr lang="en-US" sz="1400" b="1" kern="0" spc="38" dirty="0">
                  <a:solidFill>
                    <a:srgbClr val="000000"/>
                  </a:solidFill>
                  <a:latin typeface="Calibri" pitchFamily="34" charset="0"/>
                  <a:ea typeface="Calibri" pitchFamily="34" charset="-122"/>
                  <a:cs typeface="Calibri" pitchFamily="34" charset="-120"/>
                </a:rPr>
                <a:t>RECOMMENDED</a:t>
              </a:r>
              <a:endParaRPr lang="en-US" sz="1400" dirty="0"/>
            </a:p>
          </p:txBody>
        </p:sp>
        <p:sp>
          <p:nvSpPr>
            <p:cNvPr id="53" name="Shape 29">
              <a:extLst>
                <a:ext uri="{FF2B5EF4-FFF2-40B4-BE49-F238E27FC236}">
                  <a16:creationId xmlns:a16="http://schemas.microsoft.com/office/drawing/2014/main" id="{42E34C4A-EB98-3EF6-022F-EAF2F72AB396}"/>
                </a:ext>
              </a:extLst>
            </p:cNvPr>
            <p:cNvSpPr>
              <a:spLocks noGrp="1" noRot="1" noMove="1" noResize="1" noEditPoints="1" noAdjustHandles="1" noChangeArrowheads="1" noChangeShapeType="1"/>
            </p:cNvSpPr>
            <p:nvPr/>
          </p:nvSpPr>
          <p:spPr>
            <a:xfrm>
              <a:off x="7259677" y="2204056"/>
              <a:ext cx="4362602" cy="19202"/>
            </a:xfrm>
            <a:prstGeom prst="rect">
              <a:avLst/>
            </a:prstGeom>
            <a:solidFill>
              <a:srgbClr val="AFFF00">
                <a:alpha val="30000"/>
              </a:srgbClr>
            </a:solidFill>
            <a:ln w="12700">
              <a:solidFill>
                <a:srgbClr val="AFFF00">
                  <a:alpha val="0"/>
                </a:srgbClr>
              </a:solidFill>
              <a:prstDash val="solid"/>
            </a:ln>
          </p:spPr>
          <p:txBody>
            <a:bodyPr/>
            <a:lstStyle/>
            <a:p>
              <a:endParaRPr lang="en-GB"/>
            </a:p>
          </p:txBody>
        </p:sp>
        <p:sp>
          <p:nvSpPr>
            <p:cNvPr id="54" name="Shape 30">
              <a:extLst>
                <a:ext uri="{FF2B5EF4-FFF2-40B4-BE49-F238E27FC236}">
                  <a16:creationId xmlns:a16="http://schemas.microsoft.com/office/drawing/2014/main" id="{1520996F-8582-5D09-208E-A24AAD7359EE}"/>
                </a:ext>
              </a:extLst>
            </p:cNvPr>
            <p:cNvSpPr>
              <a:spLocks noGrp="1" noRot="1" noMove="1" noResize="1" noEditPoints="1" noAdjustHandles="1" noChangeArrowheads="1" noChangeShapeType="1"/>
            </p:cNvSpPr>
            <p:nvPr/>
          </p:nvSpPr>
          <p:spPr>
            <a:xfrm>
              <a:off x="7259677" y="1499053"/>
              <a:ext cx="514807" cy="514807"/>
            </a:xfrm>
            <a:prstGeom prst="roundRect">
              <a:avLst>
                <a:gd name="adj" fmla="val 78942"/>
              </a:avLst>
            </a:prstGeom>
            <a:solidFill>
              <a:srgbClr val="AFFF00">
                <a:alpha val="10000"/>
              </a:srgbClr>
            </a:solidFill>
            <a:ln w="12700">
              <a:solidFill>
                <a:srgbClr val="FFFFFF">
                  <a:alpha val="0"/>
                </a:srgbClr>
              </a:solidFill>
              <a:prstDash val="solid"/>
            </a:ln>
          </p:spPr>
          <p:txBody>
            <a:bodyPr/>
            <a:lstStyle/>
            <a:p>
              <a:endParaRPr lang="en-GB"/>
            </a:p>
          </p:txBody>
        </p:sp>
        <p:pic>
          <p:nvPicPr>
            <p:cNvPr id="55" name="Image 12" descr="preencoded.png">
              <a:extLst>
                <a:ext uri="{FF2B5EF4-FFF2-40B4-BE49-F238E27FC236}">
                  <a16:creationId xmlns:a16="http://schemas.microsoft.com/office/drawing/2014/main" id="{D2D87D23-2141-9D74-FFD9-4DCE6366C1FA}"/>
                </a:ext>
              </a:extLst>
            </p:cNvPr>
            <p:cNvPicPr>
              <a:picLocks noGrp="1" noRot="1" noChangeAspect="1" noMove="1" noResize="1" noEditPoints="1" noAdjustHandles="1" noChangeArrowheads="1" noChangeShapeType="1" noCrop="1"/>
            </p:cNvPicPr>
            <p:nvPr/>
          </p:nvPicPr>
          <p:blipFill>
            <a:blip r:embed="rId6"/>
            <a:srcRect/>
            <a:stretch/>
          </p:blipFill>
          <p:spPr>
            <a:xfrm>
              <a:off x="7393180" y="1632556"/>
              <a:ext cx="247802" cy="247802"/>
            </a:xfrm>
            <a:prstGeom prst="rect">
              <a:avLst/>
            </a:prstGeom>
          </p:spPr>
        </p:pic>
        <p:sp>
          <p:nvSpPr>
            <p:cNvPr id="56" name="Text 31">
              <a:extLst>
                <a:ext uri="{FF2B5EF4-FFF2-40B4-BE49-F238E27FC236}">
                  <a16:creationId xmlns:a16="http://schemas.microsoft.com/office/drawing/2014/main" id="{43544CB0-22B9-0DB1-DEFF-DD6479A7F26B}"/>
                </a:ext>
              </a:extLst>
            </p:cNvPr>
            <p:cNvSpPr txBox="1">
              <a:spLocks noGrp="1" noRot="1" noMove="1" noResize="1" noEditPoints="1" noAdjustHandles="1" noChangeArrowheads="1" noChangeShapeType="1"/>
            </p:cNvSpPr>
            <p:nvPr/>
          </p:nvSpPr>
          <p:spPr>
            <a:xfrm>
              <a:off x="7917131" y="1513684"/>
              <a:ext cx="2795321" cy="277063"/>
            </a:xfrm>
            <a:prstGeom prst="rect">
              <a:avLst/>
            </a:prstGeom>
            <a:noFill/>
            <a:ln/>
          </p:spPr>
          <p:txBody>
            <a:bodyPr wrap="square" lIns="0" tIns="0" rIns="0" bIns="0" rtlCol="0" anchor="ctr"/>
            <a:lstStyle/>
            <a:p>
              <a:pPr marL="0" indent="0" algn="l">
                <a:buNone/>
              </a:pPr>
              <a:r>
                <a:rPr lang="en-US" b="1" dirty="0">
                  <a:solidFill>
                    <a:srgbClr val="FFFFFF"/>
                  </a:solidFill>
                  <a:latin typeface="Montserrat"/>
                  <a:ea typeface="Montserrat" pitchFamily="34" charset="-122"/>
                  <a:cs typeface="Montserrat" pitchFamily="34" charset="-120"/>
                </a:rPr>
                <a:t>SDT340</a:t>
              </a:r>
              <a:r>
                <a:rPr lang="en-US" sz="1800" b="1" dirty="0">
                  <a:solidFill>
                    <a:srgbClr val="FFFFFF"/>
                  </a:solidFill>
                  <a:latin typeface="Montserrat"/>
                  <a:ea typeface="Montserrat" pitchFamily="34" charset="-122"/>
                  <a:cs typeface="Montserrat" pitchFamily="34" charset="-120"/>
                </a:rPr>
                <a:t> + </a:t>
              </a:r>
              <a:r>
                <a:rPr lang="en-US" sz="1800" b="1" dirty="0" err="1">
                  <a:solidFill>
                    <a:srgbClr val="FFFFFF"/>
                  </a:solidFill>
                  <a:latin typeface="Montserrat"/>
                  <a:ea typeface="Montserrat" pitchFamily="34" charset="-122"/>
                  <a:cs typeface="Montserrat" pitchFamily="34" charset="-120"/>
                </a:rPr>
                <a:t>LUBExpert</a:t>
              </a:r>
              <a:endParaRPr lang="en-US" sz="1800" dirty="0" err="1">
                <a:latin typeface="Montserrat"/>
              </a:endParaRPr>
            </a:p>
          </p:txBody>
        </p:sp>
        <p:sp>
          <p:nvSpPr>
            <p:cNvPr id="57" name="Text 32">
              <a:extLst>
                <a:ext uri="{FF2B5EF4-FFF2-40B4-BE49-F238E27FC236}">
                  <a16:creationId xmlns:a16="http://schemas.microsoft.com/office/drawing/2014/main" id="{DEC66821-692A-53D8-DC2D-CC833803B2BE}"/>
                </a:ext>
              </a:extLst>
            </p:cNvPr>
            <p:cNvSpPr txBox="1">
              <a:spLocks noGrp="1" noRot="1" noMove="1" noResize="1" noEditPoints="1" noAdjustHandles="1" noChangeArrowheads="1" noChangeShapeType="1"/>
            </p:cNvSpPr>
            <p:nvPr/>
          </p:nvSpPr>
          <p:spPr>
            <a:xfrm>
              <a:off x="7917131" y="1827323"/>
              <a:ext cx="2543861" cy="171907"/>
            </a:xfrm>
            <a:prstGeom prst="rect">
              <a:avLst/>
            </a:prstGeom>
            <a:noFill/>
            <a:ln/>
          </p:spPr>
          <p:txBody>
            <a:bodyPr wrap="square" lIns="0" tIns="0" rIns="0" bIns="0" rtlCol="0" anchor="ctr"/>
            <a:lstStyle/>
            <a:p>
              <a:pPr marL="0" indent="0" algn="l">
                <a:buNone/>
              </a:pPr>
              <a:r>
                <a:rPr lang="en-US" sz="1000" dirty="0">
                  <a:solidFill>
                    <a:srgbClr val="FFFFFF">
                      <a:alpha val="70000"/>
                    </a:srgbClr>
                  </a:solidFill>
                  <a:latin typeface="Calibri" pitchFamily="34" charset="0"/>
                  <a:ea typeface="Calibri" pitchFamily="34" charset="-122"/>
                  <a:cs typeface="Calibri" pitchFamily="34" charset="-120"/>
                </a:rPr>
                <a:t>Integrated Solution</a:t>
              </a:r>
              <a:endParaRPr lang="en-US" sz="1000" dirty="0"/>
            </a:p>
          </p:txBody>
        </p:sp>
        <p:sp>
          <p:nvSpPr>
            <p:cNvPr id="58" name="Shape 33">
              <a:extLst>
                <a:ext uri="{FF2B5EF4-FFF2-40B4-BE49-F238E27FC236}">
                  <a16:creationId xmlns:a16="http://schemas.microsoft.com/office/drawing/2014/main" id="{D089B141-CEB9-5563-5516-D5E3089BE3EC}"/>
                </a:ext>
              </a:extLst>
            </p:cNvPr>
            <p:cNvSpPr>
              <a:spLocks noGrp="1" noRot="1" noMove="1" noResize="1" noEditPoints="1" noAdjustHandles="1" noChangeArrowheads="1" noChangeShapeType="1"/>
            </p:cNvSpPr>
            <p:nvPr/>
          </p:nvSpPr>
          <p:spPr>
            <a:xfrm>
              <a:off x="7259677" y="2461002"/>
              <a:ext cx="4362602" cy="504749"/>
            </a:xfrm>
            <a:prstGeom prst="roundRect">
              <a:avLst>
                <a:gd name="adj" fmla="val 68362"/>
              </a:avLst>
            </a:prstGeom>
            <a:solidFill>
              <a:srgbClr val="FFFFFF">
                <a:alpha val="5000"/>
              </a:srgbClr>
            </a:solidFill>
            <a:ln/>
          </p:spPr>
          <p:txBody>
            <a:bodyPr/>
            <a:lstStyle/>
            <a:p>
              <a:endParaRPr lang="en-GB"/>
            </a:p>
          </p:txBody>
        </p:sp>
        <p:sp>
          <p:nvSpPr>
            <p:cNvPr id="59" name="Shape 34">
              <a:extLst>
                <a:ext uri="{FF2B5EF4-FFF2-40B4-BE49-F238E27FC236}">
                  <a16:creationId xmlns:a16="http://schemas.microsoft.com/office/drawing/2014/main" id="{6C4EFE63-7650-BACD-31CE-417973BFA4F4}"/>
                </a:ext>
              </a:extLst>
            </p:cNvPr>
            <p:cNvSpPr>
              <a:spLocks noGrp="1" noRot="1" noMove="1" noResize="1" noEditPoints="1" noAdjustHandles="1" noChangeArrowheads="1" noChangeShapeType="1"/>
            </p:cNvSpPr>
            <p:nvPr/>
          </p:nvSpPr>
          <p:spPr>
            <a:xfrm>
              <a:off x="7259677" y="2461002"/>
              <a:ext cx="38405" cy="504749"/>
            </a:xfrm>
            <a:prstGeom prst="roundRect">
              <a:avLst>
                <a:gd name="adj" fmla="val 898468"/>
              </a:avLst>
            </a:prstGeom>
            <a:solidFill>
              <a:srgbClr val="AFFF00"/>
            </a:solidFill>
            <a:ln w="12700">
              <a:solidFill>
                <a:srgbClr val="AFFF00">
                  <a:alpha val="0"/>
                </a:srgbClr>
              </a:solidFill>
              <a:prstDash val="solid"/>
            </a:ln>
          </p:spPr>
          <p:txBody>
            <a:bodyPr/>
            <a:lstStyle/>
            <a:p>
              <a:endParaRPr lang="en-GB"/>
            </a:p>
          </p:txBody>
        </p:sp>
        <p:pic>
          <p:nvPicPr>
            <p:cNvPr id="60" name="Image 13" descr="preencoded.png">
              <a:extLst>
                <a:ext uri="{FF2B5EF4-FFF2-40B4-BE49-F238E27FC236}">
                  <a16:creationId xmlns:a16="http://schemas.microsoft.com/office/drawing/2014/main" id="{EB53A174-040C-3BCE-1C62-5CD437306CAD}"/>
                </a:ext>
              </a:extLst>
            </p:cNvPr>
            <p:cNvPicPr>
              <a:picLocks noGrp="1" noRot="1" noChangeAspect="1" noMove="1" noResize="1" noEditPoints="1" noAdjustHandles="1" noChangeArrowheads="1" noChangeShapeType="1" noCrop="1"/>
            </p:cNvPicPr>
            <p:nvPr/>
          </p:nvPicPr>
          <p:blipFill>
            <a:blip r:embed="rId5"/>
            <a:srcRect/>
            <a:stretch/>
          </p:blipFill>
          <p:spPr>
            <a:xfrm>
              <a:off x="7440728" y="2634738"/>
              <a:ext cx="152705" cy="152705"/>
            </a:xfrm>
            <a:prstGeom prst="rect">
              <a:avLst/>
            </a:prstGeom>
          </p:spPr>
        </p:pic>
        <p:sp>
          <p:nvSpPr>
            <p:cNvPr id="61" name="Text 35">
              <a:extLst>
                <a:ext uri="{FF2B5EF4-FFF2-40B4-BE49-F238E27FC236}">
                  <a16:creationId xmlns:a16="http://schemas.microsoft.com/office/drawing/2014/main" id="{95DABD19-3FFC-6D6F-75F9-B563100BEF6C}"/>
                </a:ext>
              </a:extLst>
            </p:cNvPr>
            <p:cNvSpPr txBox="1">
              <a:spLocks noGrp="1" noRot="1" noMove="1" noResize="1" noEditPoints="1" noAdjustHandles="1" noChangeArrowheads="1" noChangeShapeType="1"/>
            </p:cNvSpPr>
            <p:nvPr/>
          </p:nvSpPr>
          <p:spPr>
            <a:xfrm>
              <a:off x="7707733" y="2461002"/>
              <a:ext cx="3439058" cy="505663"/>
            </a:xfrm>
            <a:prstGeom prst="rect">
              <a:avLst/>
            </a:prstGeom>
            <a:noFill/>
            <a:ln/>
          </p:spPr>
          <p:txBody>
            <a:bodyPr wrap="square" lIns="0" tIns="0" rIns="0" bIns="0" rtlCol="0" anchor="ctr"/>
            <a:lstStyle/>
            <a:p>
              <a:pPr marL="0" indent="0" algn="l">
                <a:buNone/>
              </a:pPr>
              <a:r>
                <a:rPr lang="en-US" sz="1200" dirty="0">
                  <a:solidFill>
                    <a:srgbClr val="FFFFFF">
                      <a:alpha val="90000"/>
                    </a:srgbClr>
                  </a:solidFill>
                  <a:latin typeface="Calibri"/>
                  <a:ea typeface="Calibri"/>
                  <a:cs typeface="Calibri"/>
                </a:rPr>
                <a:t>Same </a:t>
              </a:r>
              <a:r>
                <a:rPr lang="en-US" sz="1200" dirty="0" err="1">
                  <a:solidFill>
                    <a:srgbClr val="FFFFFF">
                      <a:alpha val="90000"/>
                    </a:srgbClr>
                  </a:solidFill>
                  <a:latin typeface="Calibri"/>
                  <a:ea typeface="Calibri"/>
                  <a:cs typeface="Calibri"/>
                </a:rPr>
                <a:t>LUBExpert</a:t>
              </a:r>
              <a:r>
                <a:rPr lang="en-US" sz="1200" dirty="0">
                  <a:solidFill>
                    <a:srgbClr val="FFFFFF">
                      <a:alpha val="90000"/>
                    </a:srgbClr>
                  </a:solidFill>
                  <a:latin typeface="Calibri"/>
                  <a:ea typeface="Calibri"/>
                  <a:cs typeface="Calibri"/>
                </a:rPr>
                <a:t> guidance, now fully inside the SDT340</a:t>
              </a:r>
              <a:endParaRPr lang="en-US" sz="1200" dirty="0"/>
            </a:p>
          </p:txBody>
        </p:sp>
        <p:sp>
          <p:nvSpPr>
            <p:cNvPr id="62" name="Shape 36">
              <a:extLst>
                <a:ext uri="{FF2B5EF4-FFF2-40B4-BE49-F238E27FC236}">
                  <a16:creationId xmlns:a16="http://schemas.microsoft.com/office/drawing/2014/main" id="{958492C4-70D0-E709-0CD3-AC30E37FDEBC}"/>
                </a:ext>
              </a:extLst>
            </p:cNvPr>
            <p:cNvSpPr>
              <a:spLocks noGrp="1" noRot="1" noMove="1" noResize="1" noEditPoints="1" noAdjustHandles="1" noChangeArrowheads="1" noChangeShapeType="1"/>
            </p:cNvSpPr>
            <p:nvPr/>
          </p:nvSpPr>
          <p:spPr>
            <a:xfrm>
              <a:off x="7259677" y="3102911"/>
              <a:ext cx="4362602" cy="504749"/>
            </a:xfrm>
            <a:prstGeom prst="roundRect">
              <a:avLst>
                <a:gd name="adj" fmla="val 68362"/>
              </a:avLst>
            </a:prstGeom>
            <a:solidFill>
              <a:srgbClr val="FFFFFF">
                <a:alpha val="5000"/>
              </a:srgbClr>
            </a:solidFill>
            <a:ln/>
          </p:spPr>
          <p:txBody>
            <a:bodyPr/>
            <a:lstStyle/>
            <a:p>
              <a:endParaRPr lang="en-GB"/>
            </a:p>
          </p:txBody>
        </p:sp>
        <p:sp>
          <p:nvSpPr>
            <p:cNvPr id="63" name="Shape 37">
              <a:extLst>
                <a:ext uri="{FF2B5EF4-FFF2-40B4-BE49-F238E27FC236}">
                  <a16:creationId xmlns:a16="http://schemas.microsoft.com/office/drawing/2014/main" id="{672BD9C5-ACD9-DF4A-0F87-004615AEE674}"/>
                </a:ext>
              </a:extLst>
            </p:cNvPr>
            <p:cNvSpPr>
              <a:spLocks noGrp="1" noRot="1" noMove="1" noResize="1" noEditPoints="1" noAdjustHandles="1" noChangeArrowheads="1" noChangeShapeType="1"/>
            </p:cNvSpPr>
            <p:nvPr/>
          </p:nvSpPr>
          <p:spPr>
            <a:xfrm>
              <a:off x="7259677" y="3102911"/>
              <a:ext cx="38405" cy="504749"/>
            </a:xfrm>
            <a:prstGeom prst="roundRect">
              <a:avLst>
                <a:gd name="adj" fmla="val 898468"/>
              </a:avLst>
            </a:prstGeom>
            <a:solidFill>
              <a:srgbClr val="AFFF00"/>
            </a:solidFill>
            <a:ln w="12700">
              <a:solidFill>
                <a:srgbClr val="AFFF00">
                  <a:alpha val="0"/>
                </a:srgbClr>
              </a:solidFill>
              <a:prstDash val="solid"/>
            </a:ln>
          </p:spPr>
          <p:txBody>
            <a:bodyPr/>
            <a:lstStyle/>
            <a:p>
              <a:endParaRPr lang="en-GB"/>
            </a:p>
          </p:txBody>
        </p:sp>
        <p:pic>
          <p:nvPicPr>
            <p:cNvPr id="64" name="Image 14" descr="preencoded.png">
              <a:extLst>
                <a:ext uri="{FF2B5EF4-FFF2-40B4-BE49-F238E27FC236}">
                  <a16:creationId xmlns:a16="http://schemas.microsoft.com/office/drawing/2014/main" id="{B0E93052-2BA7-62E0-A1F7-386EA5208464}"/>
                </a:ext>
              </a:extLst>
            </p:cNvPr>
            <p:cNvPicPr>
              <a:picLocks noGrp="1" noRot="1" noChangeAspect="1" noMove="1" noResize="1" noEditPoints="1" noAdjustHandles="1" noChangeArrowheads="1" noChangeShapeType="1" noCrop="1"/>
            </p:cNvPicPr>
            <p:nvPr/>
          </p:nvPicPr>
          <p:blipFill>
            <a:blip r:embed="rId5"/>
            <a:srcRect/>
            <a:stretch/>
          </p:blipFill>
          <p:spPr>
            <a:xfrm>
              <a:off x="7440728" y="3276647"/>
              <a:ext cx="152705" cy="152705"/>
            </a:xfrm>
            <a:prstGeom prst="rect">
              <a:avLst/>
            </a:prstGeom>
          </p:spPr>
        </p:pic>
        <p:sp>
          <p:nvSpPr>
            <p:cNvPr id="65" name="Text 38">
              <a:extLst>
                <a:ext uri="{FF2B5EF4-FFF2-40B4-BE49-F238E27FC236}">
                  <a16:creationId xmlns:a16="http://schemas.microsoft.com/office/drawing/2014/main" id="{BE52C05E-9D26-DD83-1D4E-EC95DF46EF3A}"/>
                </a:ext>
              </a:extLst>
            </p:cNvPr>
            <p:cNvSpPr txBox="1">
              <a:spLocks noGrp="1" noRot="1" noMove="1" noResize="1" noEditPoints="1" noAdjustHandles="1" noChangeArrowheads="1" noChangeShapeType="1"/>
            </p:cNvSpPr>
            <p:nvPr/>
          </p:nvSpPr>
          <p:spPr>
            <a:xfrm>
              <a:off x="7707733" y="3102911"/>
              <a:ext cx="3514954" cy="505663"/>
            </a:xfrm>
            <a:prstGeom prst="rect">
              <a:avLst/>
            </a:prstGeom>
            <a:noFill/>
            <a:ln/>
          </p:spPr>
          <p:txBody>
            <a:bodyPr wrap="square" lIns="0" tIns="0" rIns="0" bIns="0" rtlCol="0" anchor="ctr"/>
            <a:lstStyle/>
            <a:p>
              <a:pPr marL="0" indent="0" algn="l">
                <a:buNone/>
              </a:pPr>
              <a:r>
                <a:rPr lang="en-US" sz="1200" dirty="0">
                  <a:solidFill>
                    <a:srgbClr val="FFFFFF">
                      <a:alpha val="90000"/>
                    </a:srgbClr>
                  </a:solidFill>
                  <a:latin typeface="Calibri" pitchFamily="34" charset="0"/>
                  <a:ea typeface="Calibri" pitchFamily="34" charset="-122"/>
                  <a:cs typeface="Calibri" pitchFamily="34" charset="-120"/>
                </a:rPr>
                <a:t>Ideal for programs where one instrument must "do it all"</a:t>
              </a:r>
              <a:endParaRPr lang="en-US" sz="1200" dirty="0"/>
            </a:p>
          </p:txBody>
        </p:sp>
        <p:sp>
          <p:nvSpPr>
            <p:cNvPr id="66" name="Shape 39">
              <a:extLst>
                <a:ext uri="{FF2B5EF4-FFF2-40B4-BE49-F238E27FC236}">
                  <a16:creationId xmlns:a16="http://schemas.microsoft.com/office/drawing/2014/main" id="{3B72C874-5A59-436A-873C-33BC18E01FC2}"/>
                </a:ext>
              </a:extLst>
            </p:cNvPr>
            <p:cNvSpPr>
              <a:spLocks noGrp="1" noRot="1" noMove="1" noResize="1" noEditPoints="1" noAdjustHandles="1" noChangeArrowheads="1" noChangeShapeType="1"/>
            </p:cNvSpPr>
            <p:nvPr/>
          </p:nvSpPr>
          <p:spPr>
            <a:xfrm>
              <a:off x="7259677" y="3744820"/>
              <a:ext cx="4362602" cy="504749"/>
            </a:xfrm>
            <a:prstGeom prst="roundRect">
              <a:avLst>
                <a:gd name="adj" fmla="val 68362"/>
              </a:avLst>
            </a:prstGeom>
            <a:solidFill>
              <a:srgbClr val="FFFFFF">
                <a:alpha val="5000"/>
              </a:srgbClr>
            </a:solidFill>
            <a:ln/>
          </p:spPr>
          <p:txBody>
            <a:bodyPr/>
            <a:lstStyle/>
            <a:p>
              <a:endParaRPr lang="en-GB"/>
            </a:p>
          </p:txBody>
        </p:sp>
        <p:sp>
          <p:nvSpPr>
            <p:cNvPr id="67" name="Shape 40">
              <a:extLst>
                <a:ext uri="{FF2B5EF4-FFF2-40B4-BE49-F238E27FC236}">
                  <a16:creationId xmlns:a16="http://schemas.microsoft.com/office/drawing/2014/main" id="{B159C22E-2065-456E-B66E-2E455BC3B070}"/>
                </a:ext>
              </a:extLst>
            </p:cNvPr>
            <p:cNvSpPr>
              <a:spLocks noGrp="1" noRot="1" noMove="1" noResize="1" noEditPoints="1" noAdjustHandles="1" noChangeArrowheads="1" noChangeShapeType="1"/>
            </p:cNvSpPr>
            <p:nvPr/>
          </p:nvSpPr>
          <p:spPr>
            <a:xfrm>
              <a:off x="7259677" y="3744820"/>
              <a:ext cx="38405" cy="504749"/>
            </a:xfrm>
            <a:prstGeom prst="roundRect">
              <a:avLst>
                <a:gd name="adj" fmla="val 898468"/>
              </a:avLst>
            </a:prstGeom>
            <a:solidFill>
              <a:srgbClr val="AFFF00"/>
            </a:solidFill>
            <a:ln w="12700">
              <a:solidFill>
                <a:srgbClr val="AFFF00">
                  <a:alpha val="0"/>
                </a:srgbClr>
              </a:solidFill>
              <a:prstDash val="solid"/>
            </a:ln>
          </p:spPr>
          <p:txBody>
            <a:bodyPr/>
            <a:lstStyle/>
            <a:p>
              <a:endParaRPr lang="en-GB"/>
            </a:p>
          </p:txBody>
        </p:sp>
        <p:pic>
          <p:nvPicPr>
            <p:cNvPr id="68" name="Image 15" descr="preencoded.png">
              <a:extLst>
                <a:ext uri="{FF2B5EF4-FFF2-40B4-BE49-F238E27FC236}">
                  <a16:creationId xmlns:a16="http://schemas.microsoft.com/office/drawing/2014/main" id="{7AFC004F-C7E9-28A6-A425-6DA1DDECA506}"/>
                </a:ext>
              </a:extLst>
            </p:cNvPr>
            <p:cNvPicPr>
              <a:picLocks noGrp="1" noRot="1" noChangeAspect="1" noMove="1" noResize="1" noEditPoints="1" noAdjustHandles="1" noChangeArrowheads="1" noChangeShapeType="1" noCrop="1"/>
            </p:cNvPicPr>
            <p:nvPr/>
          </p:nvPicPr>
          <p:blipFill>
            <a:blip r:embed="rId5"/>
            <a:srcRect/>
            <a:stretch/>
          </p:blipFill>
          <p:spPr>
            <a:xfrm>
              <a:off x="7440728" y="3918556"/>
              <a:ext cx="152705" cy="152705"/>
            </a:xfrm>
            <a:prstGeom prst="rect">
              <a:avLst/>
            </a:prstGeom>
          </p:spPr>
        </p:pic>
        <p:sp>
          <p:nvSpPr>
            <p:cNvPr id="69" name="Text 41">
              <a:extLst>
                <a:ext uri="{FF2B5EF4-FFF2-40B4-BE49-F238E27FC236}">
                  <a16:creationId xmlns:a16="http://schemas.microsoft.com/office/drawing/2014/main" id="{15F14D61-8AD2-137D-145A-056584FE13A3}"/>
                </a:ext>
              </a:extLst>
            </p:cNvPr>
            <p:cNvSpPr txBox="1">
              <a:spLocks noGrp="1" noRot="1" noMove="1" noResize="1" noEditPoints="1" noAdjustHandles="1" noChangeArrowheads="1" noChangeShapeType="1"/>
            </p:cNvSpPr>
            <p:nvPr/>
          </p:nvSpPr>
          <p:spPr>
            <a:xfrm>
              <a:off x="7707733" y="3744820"/>
              <a:ext cx="3467405" cy="505663"/>
            </a:xfrm>
            <a:prstGeom prst="rect">
              <a:avLst/>
            </a:prstGeom>
            <a:noFill/>
            <a:ln/>
          </p:spPr>
          <p:txBody>
            <a:bodyPr wrap="square" lIns="0" tIns="0" rIns="0" bIns="0" rtlCol="0" anchor="ctr"/>
            <a:lstStyle/>
            <a:p>
              <a:pPr marL="0" indent="0" algn="l">
                <a:buNone/>
              </a:pPr>
              <a:r>
                <a:rPr lang="en-US" sz="1200" dirty="0">
                  <a:solidFill>
                    <a:srgbClr val="FFFFFF">
                      <a:alpha val="90000"/>
                    </a:srgbClr>
                  </a:solidFill>
                  <a:latin typeface="Calibri" pitchFamily="34" charset="0"/>
                  <a:ea typeface="Calibri" pitchFamily="34" charset="-122"/>
                  <a:cs typeface="Calibri" pitchFamily="34" charset="-120"/>
                </a:rPr>
                <a:t>Elevates lube techs to collect valuable condition insights</a:t>
              </a:r>
              <a:endParaRPr lang="en-US" sz="1200" dirty="0"/>
            </a:p>
          </p:txBody>
        </p:sp>
      </p:grpSp>
      <p:pic>
        <p:nvPicPr>
          <p:cNvPr id="1026" name="Picture 2">
            <a:extLst>
              <a:ext uri="{FF2B5EF4-FFF2-40B4-BE49-F238E27FC236}">
                <a16:creationId xmlns:a16="http://schemas.microsoft.com/office/drawing/2014/main" id="{53ED1FE7-740C-C2EC-DCDB-9832CEBBD7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79404">
            <a:off x="12970171" y="593663"/>
            <a:ext cx="785959" cy="159883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9C20F8BC-46AB-EF39-455A-D4EA8A28B517}"/>
              </a:ext>
            </a:extLst>
          </p:cNvPr>
          <p:cNvGrpSpPr>
            <a:grpSpLocks noGrp="1" noUngrp="1" noRot="1" noMove="1" noResize="1"/>
          </p:cNvGrpSpPr>
          <p:nvPr/>
        </p:nvGrpSpPr>
        <p:grpSpPr>
          <a:xfrm>
            <a:off x="8389057" y="4385815"/>
            <a:ext cx="2227194" cy="1514441"/>
            <a:chOff x="8389057" y="4385815"/>
            <a:chExt cx="2227194" cy="1514441"/>
          </a:xfrm>
        </p:grpSpPr>
        <p:sp>
          <p:nvSpPr>
            <p:cNvPr id="81" name="Shape 3">
              <a:extLst>
                <a:ext uri="{FF2B5EF4-FFF2-40B4-BE49-F238E27FC236}">
                  <a16:creationId xmlns:a16="http://schemas.microsoft.com/office/drawing/2014/main" id="{7FF14032-9104-6B2C-E574-29D219DFF818}"/>
                </a:ext>
              </a:extLst>
            </p:cNvPr>
            <p:cNvSpPr>
              <a:spLocks noGrp="1" noRot="1" noMove="1" noResize="1" noEditPoints="1" noAdjustHandles="1" noChangeArrowheads="1" noChangeShapeType="1"/>
            </p:cNvSpPr>
            <p:nvPr/>
          </p:nvSpPr>
          <p:spPr>
            <a:xfrm>
              <a:off x="8441422" y="4421579"/>
              <a:ext cx="2174829" cy="1478677"/>
            </a:xfrm>
            <a:prstGeom prst="roundRect">
              <a:avLst>
                <a:gd name="adj" fmla="val 340"/>
              </a:avLst>
            </a:prstGeom>
            <a:solidFill>
              <a:srgbClr val="AFCA0B"/>
            </a:solidFill>
            <a:ln w="12700">
              <a:solidFill>
                <a:srgbClr val="FFFFFF">
                  <a:alpha val="0"/>
                </a:srgbClr>
              </a:solidFill>
              <a:prstDash val="solid"/>
            </a:ln>
          </p:spPr>
          <p:txBody>
            <a:bodyPr/>
            <a:lstStyle/>
            <a:p>
              <a:endParaRPr lang="en-GB"/>
            </a:p>
          </p:txBody>
        </p:sp>
        <p:pic>
          <p:nvPicPr>
            <p:cNvPr id="1028" name="Picture 4">
              <a:extLst>
                <a:ext uri="{FF2B5EF4-FFF2-40B4-BE49-F238E27FC236}">
                  <a16:creationId xmlns:a16="http://schemas.microsoft.com/office/drawing/2014/main" id="{5F7F27A8-20E8-CF8C-30CB-9010729B17A5}"/>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19603" t="24872" r="23995" b="18726"/>
            <a:stretch>
              <a:fillRect/>
            </a:stretch>
          </p:blipFill>
          <p:spPr bwMode="auto">
            <a:xfrm>
              <a:off x="8389057" y="4385815"/>
              <a:ext cx="2152305" cy="14348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23AF98C8-1329-6594-839D-CFD7B68B4B99}"/>
              </a:ext>
            </a:extLst>
          </p:cNvPr>
          <p:cNvGrpSpPr>
            <a:grpSpLocks noGrp="1" noUngrp="1" noRot="1" noMove="1" noResize="1"/>
          </p:cNvGrpSpPr>
          <p:nvPr/>
        </p:nvGrpSpPr>
        <p:grpSpPr>
          <a:xfrm>
            <a:off x="1876868" y="4410946"/>
            <a:ext cx="2245695" cy="1523542"/>
            <a:chOff x="1876868" y="4410946"/>
            <a:chExt cx="2245695" cy="1523542"/>
          </a:xfrm>
        </p:grpSpPr>
        <p:sp>
          <p:nvSpPr>
            <p:cNvPr id="80" name="Shape 3">
              <a:extLst>
                <a:ext uri="{FF2B5EF4-FFF2-40B4-BE49-F238E27FC236}">
                  <a16:creationId xmlns:a16="http://schemas.microsoft.com/office/drawing/2014/main" id="{E5C740C3-9E43-AB51-2294-C1EE546543A7}"/>
                </a:ext>
              </a:extLst>
            </p:cNvPr>
            <p:cNvSpPr>
              <a:spLocks noGrp="1" noRot="1" noMove="1" noResize="1" noEditPoints="1" noAdjustHandles="1" noChangeArrowheads="1" noChangeShapeType="1"/>
            </p:cNvSpPr>
            <p:nvPr/>
          </p:nvSpPr>
          <p:spPr>
            <a:xfrm>
              <a:off x="1947734" y="4455811"/>
              <a:ext cx="2174829" cy="1478677"/>
            </a:xfrm>
            <a:prstGeom prst="roundRect">
              <a:avLst>
                <a:gd name="adj" fmla="val 340"/>
              </a:avLst>
            </a:prstGeom>
            <a:solidFill>
              <a:srgbClr val="AFCA0B"/>
            </a:solidFill>
            <a:ln w="12700">
              <a:solidFill>
                <a:srgbClr val="FFFFFF">
                  <a:alpha val="0"/>
                </a:srgbClr>
              </a:solidFill>
              <a:prstDash val="solid"/>
            </a:ln>
          </p:spPr>
          <p:txBody>
            <a:bodyPr/>
            <a:lstStyle/>
            <a:p>
              <a:endParaRPr lang="en-GB"/>
            </a:p>
          </p:txBody>
        </p:sp>
        <p:pic>
          <p:nvPicPr>
            <p:cNvPr id="1030" name="Picture 6">
              <a:extLst>
                <a:ext uri="{FF2B5EF4-FFF2-40B4-BE49-F238E27FC236}">
                  <a16:creationId xmlns:a16="http://schemas.microsoft.com/office/drawing/2014/main" id="{420AAA51-CB07-8F2B-7079-6E5F7D4DF828}"/>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76868" y="4410946"/>
              <a:ext cx="2174829" cy="144988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70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15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B829C-6749-8F4E-3568-7272E265F7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368499-D090-5787-FB70-058263BD331E}"/>
              </a:ext>
            </a:extLst>
          </p:cNvPr>
          <p:cNvSpPr>
            <a:spLocks noGrp="1"/>
          </p:cNvSpPr>
          <p:nvPr>
            <p:ph type="title"/>
          </p:nvPr>
        </p:nvSpPr>
        <p:spPr/>
        <p:txBody>
          <a:bodyPr/>
          <a:lstStyle/>
          <a:p>
            <a:r>
              <a:rPr lang="en-GB" b="1"/>
              <a:t>SDT340 LUBExpert Mode</a:t>
            </a:r>
            <a:endParaRPr lang="en-US"/>
          </a:p>
        </p:txBody>
      </p:sp>
      <p:sp>
        <p:nvSpPr>
          <p:cNvPr id="3" name="Content Placeholder 2">
            <a:extLst>
              <a:ext uri="{FF2B5EF4-FFF2-40B4-BE49-F238E27FC236}">
                <a16:creationId xmlns:a16="http://schemas.microsoft.com/office/drawing/2014/main" id="{E35D749F-7062-397C-76D9-2DF440598497}"/>
              </a:ext>
            </a:extLst>
          </p:cNvPr>
          <p:cNvSpPr>
            <a:spLocks noGrp="1"/>
          </p:cNvSpPr>
          <p:nvPr>
            <p:ph sz="quarter" idx="10"/>
          </p:nvPr>
        </p:nvSpPr>
        <p:spPr/>
        <p:txBody>
          <a:bodyPr/>
          <a:lstStyle/>
          <a:p>
            <a:r>
              <a:rPr lang="en-GB" dirty="0"/>
              <a:t>Use Tree Mode or Work Order/Survey Mode</a:t>
            </a:r>
          </a:p>
          <a:p>
            <a:endParaRPr lang="en-GB" dirty="0"/>
          </a:p>
          <a:p>
            <a:endParaRPr lang="en-GB" dirty="0"/>
          </a:p>
          <a:p>
            <a:endParaRPr lang="en-GB" dirty="0"/>
          </a:p>
          <a:p>
            <a:endParaRPr lang="en-GB" dirty="0"/>
          </a:p>
        </p:txBody>
      </p:sp>
      <p:pic>
        <p:nvPicPr>
          <p:cNvPr id="6" name="Picture 5">
            <a:extLst>
              <a:ext uri="{FF2B5EF4-FFF2-40B4-BE49-F238E27FC236}">
                <a16:creationId xmlns:a16="http://schemas.microsoft.com/office/drawing/2014/main" id="{4D177BB2-5E3C-0195-6236-DFBBDE3E3EB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273610" y="2133707"/>
            <a:ext cx="2377646" cy="3604572"/>
          </a:xfrm>
          <a:prstGeom prst="rect">
            <a:avLst/>
          </a:prstGeom>
        </p:spPr>
      </p:pic>
      <p:pic>
        <p:nvPicPr>
          <p:cNvPr id="10" name="Picture 9">
            <a:extLst>
              <a:ext uri="{FF2B5EF4-FFF2-40B4-BE49-F238E27FC236}">
                <a16:creationId xmlns:a16="http://schemas.microsoft.com/office/drawing/2014/main" id="{4A00322E-5EB0-5E94-31B5-E915C96D74F5}"/>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3126000" y="2133707"/>
            <a:ext cx="2423370" cy="3635055"/>
          </a:xfrm>
          <a:prstGeom prst="rect">
            <a:avLst/>
          </a:prstGeom>
        </p:spPr>
      </p:pic>
    </p:spTree>
    <p:extLst>
      <p:ext uri="{BB962C8B-B14F-4D97-AF65-F5344CB8AC3E}">
        <p14:creationId xmlns:p14="http://schemas.microsoft.com/office/powerpoint/2010/main" val="240494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95239-47FC-A84B-42CD-1DDEB56ADF4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CBD7FEB-378B-0E17-F586-6DCB28F832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6128" y="2211163"/>
            <a:ext cx="2415749" cy="3612193"/>
          </a:xfrm>
          <a:prstGeom prst="rect">
            <a:avLst/>
          </a:prstGeom>
        </p:spPr>
      </p:pic>
      <p:pic>
        <p:nvPicPr>
          <p:cNvPr id="8" name="Picture 7">
            <a:extLst>
              <a:ext uri="{FF2B5EF4-FFF2-40B4-BE49-F238E27FC236}">
                <a16:creationId xmlns:a16="http://schemas.microsoft.com/office/drawing/2014/main" id="{9B541C06-FFD0-39DF-3F9B-59245217E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7407" y="2211163"/>
            <a:ext cx="2446232" cy="3627434"/>
          </a:xfrm>
          <a:prstGeom prst="rect">
            <a:avLst/>
          </a:prstGeom>
        </p:spPr>
      </p:pic>
      <p:pic>
        <p:nvPicPr>
          <p:cNvPr id="11" name="Picture 10">
            <a:extLst>
              <a:ext uri="{FF2B5EF4-FFF2-40B4-BE49-F238E27FC236}">
                <a16:creationId xmlns:a16="http://schemas.microsoft.com/office/drawing/2014/main" id="{D322410B-C0E3-C97B-0C2D-CB0AB71BA8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3257" y="2211163"/>
            <a:ext cx="2408129" cy="3589331"/>
          </a:xfrm>
          <a:prstGeom prst="rect">
            <a:avLst/>
          </a:prstGeom>
        </p:spPr>
      </p:pic>
      <p:sp>
        <p:nvSpPr>
          <p:cNvPr id="12" name="Speech Bubble: Rectangle 11">
            <a:extLst>
              <a:ext uri="{FF2B5EF4-FFF2-40B4-BE49-F238E27FC236}">
                <a16:creationId xmlns:a16="http://schemas.microsoft.com/office/drawing/2014/main" id="{BE94B75D-B520-4BFC-7C9B-2788729BE021}"/>
              </a:ext>
            </a:extLst>
          </p:cNvPr>
          <p:cNvSpPr/>
          <p:nvPr/>
        </p:nvSpPr>
        <p:spPr>
          <a:xfrm>
            <a:off x="33923" y="2551661"/>
            <a:ext cx="1224915" cy="275590"/>
          </a:xfrm>
          <a:prstGeom prst="wedgeRectCallout">
            <a:avLst>
              <a:gd name="adj1" fmla="val 77738"/>
              <a:gd name="adj2" fmla="val 29201"/>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buNone/>
            </a:pPr>
            <a:r>
              <a:rPr lang="en-BE" sz="1200" b="1" kern="100">
                <a:solidFill>
                  <a:schemeClr val="bg1"/>
                </a:solidFill>
                <a:effectLst/>
                <a:ea typeface="Aptos" panose="020B0004020202020204" pitchFamily="34" charset="0"/>
                <a:cs typeface="Times New Roman" panose="02020603050405020304" pitchFamily="18" charset="0"/>
              </a:rPr>
              <a:t>Location</a:t>
            </a:r>
          </a:p>
        </p:txBody>
      </p:sp>
      <p:sp>
        <p:nvSpPr>
          <p:cNvPr id="13" name="Speech Bubble: Rectangle 12">
            <a:extLst>
              <a:ext uri="{FF2B5EF4-FFF2-40B4-BE49-F238E27FC236}">
                <a16:creationId xmlns:a16="http://schemas.microsoft.com/office/drawing/2014/main" id="{A4E975BC-40FE-9BD8-CF77-488768EB43A0}"/>
              </a:ext>
            </a:extLst>
          </p:cNvPr>
          <p:cNvSpPr/>
          <p:nvPr/>
        </p:nvSpPr>
        <p:spPr>
          <a:xfrm>
            <a:off x="39003" y="2935206"/>
            <a:ext cx="1224915" cy="275590"/>
          </a:xfrm>
          <a:prstGeom prst="wedgeRectCallout">
            <a:avLst>
              <a:gd name="adj1" fmla="val 77738"/>
              <a:gd name="adj2" fmla="val 29201"/>
            </a:avLst>
          </a:prstGeom>
          <a:noFill/>
          <a:ln w="19050"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buNone/>
            </a:pPr>
            <a:r>
              <a:rPr lang="en-BE"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Grease type</a:t>
            </a:r>
          </a:p>
        </p:txBody>
      </p:sp>
      <p:sp>
        <p:nvSpPr>
          <p:cNvPr id="14" name="Speech Bubble: Rectangle 13">
            <a:extLst>
              <a:ext uri="{FF2B5EF4-FFF2-40B4-BE49-F238E27FC236}">
                <a16:creationId xmlns:a16="http://schemas.microsoft.com/office/drawing/2014/main" id="{B7754D30-0100-10E9-1B6A-4AA84905A9CE}"/>
              </a:ext>
            </a:extLst>
          </p:cNvPr>
          <p:cNvSpPr/>
          <p:nvPr/>
        </p:nvSpPr>
        <p:spPr>
          <a:xfrm>
            <a:off x="44718" y="3329703"/>
            <a:ext cx="1224915" cy="275590"/>
          </a:xfrm>
          <a:prstGeom prst="wedgeRectCallout">
            <a:avLst>
              <a:gd name="adj1" fmla="val 77738"/>
              <a:gd name="adj2" fmla="val 29201"/>
            </a:avLst>
          </a:prstGeom>
          <a:noFill/>
          <a:ln w="19050"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buNone/>
            </a:pPr>
            <a:r>
              <a:rPr lang="en-BE"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Grease gun</a:t>
            </a:r>
          </a:p>
        </p:txBody>
      </p:sp>
      <p:sp>
        <p:nvSpPr>
          <p:cNvPr id="15" name="Speech Bubble: Rectangle 14">
            <a:extLst>
              <a:ext uri="{FF2B5EF4-FFF2-40B4-BE49-F238E27FC236}">
                <a16:creationId xmlns:a16="http://schemas.microsoft.com/office/drawing/2014/main" id="{E9D2ABBE-051C-59A6-D5FD-3D10F5C21D97}"/>
              </a:ext>
            </a:extLst>
          </p:cNvPr>
          <p:cNvSpPr/>
          <p:nvPr/>
        </p:nvSpPr>
        <p:spPr>
          <a:xfrm>
            <a:off x="4572268" y="3632453"/>
            <a:ext cx="1868805" cy="275590"/>
          </a:xfrm>
          <a:prstGeom prst="wedgeRectCallout">
            <a:avLst>
              <a:gd name="adj1" fmla="val -64925"/>
              <a:gd name="adj2" fmla="val 16680"/>
            </a:avLst>
          </a:prstGeom>
          <a:noFill/>
          <a:ln w="19050"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buNone/>
            </a:pPr>
            <a:r>
              <a:rPr lang="en-BE"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Calculated quantity</a:t>
            </a:r>
          </a:p>
        </p:txBody>
      </p:sp>
      <p:sp>
        <p:nvSpPr>
          <p:cNvPr id="16" name="Speech Bubble: Rectangle 15">
            <a:extLst>
              <a:ext uri="{FF2B5EF4-FFF2-40B4-BE49-F238E27FC236}">
                <a16:creationId xmlns:a16="http://schemas.microsoft.com/office/drawing/2014/main" id="{85997879-F270-0C74-5532-7FD5372BB03E}"/>
              </a:ext>
            </a:extLst>
          </p:cNvPr>
          <p:cNvSpPr/>
          <p:nvPr/>
        </p:nvSpPr>
        <p:spPr>
          <a:xfrm>
            <a:off x="51068" y="3997410"/>
            <a:ext cx="1224915" cy="275590"/>
          </a:xfrm>
          <a:prstGeom prst="wedgeRectCallout">
            <a:avLst>
              <a:gd name="adj1" fmla="val 77738"/>
              <a:gd name="adj2" fmla="val 29201"/>
            </a:avLst>
          </a:prstGeom>
          <a:noFill/>
          <a:ln w="19050"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buNone/>
            </a:pPr>
            <a:r>
              <a:rPr lang="en-BE"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Alarm</a:t>
            </a:r>
          </a:p>
        </p:txBody>
      </p:sp>
      <p:sp>
        <p:nvSpPr>
          <p:cNvPr id="17" name="Speech Bubble: Rectangle 16">
            <a:extLst>
              <a:ext uri="{FF2B5EF4-FFF2-40B4-BE49-F238E27FC236}">
                <a16:creationId xmlns:a16="http://schemas.microsoft.com/office/drawing/2014/main" id="{4C420102-D7BD-E905-060B-CCE1CCBC8582}"/>
              </a:ext>
            </a:extLst>
          </p:cNvPr>
          <p:cNvSpPr/>
          <p:nvPr/>
        </p:nvSpPr>
        <p:spPr>
          <a:xfrm>
            <a:off x="4572268" y="4165377"/>
            <a:ext cx="1882140" cy="494030"/>
          </a:xfrm>
          <a:prstGeom prst="wedgeRectCallout">
            <a:avLst>
              <a:gd name="adj1" fmla="val -64925"/>
              <a:gd name="adj2" fmla="val 16680"/>
            </a:avLst>
          </a:prstGeom>
          <a:noFill/>
          <a:ln w="19050"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buNone/>
            </a:pPr>
            <a:r>
              <a:rPr lang="en-BE"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Selected measurements saving option</a:t>
            </a:r>
          </a:p>
        </p:txBody>
      </p:sp>
      <p:sp>
        <p:nvSpPr>
          <p:cNvPr id="9" name="Title 1">
            <a:extLst>
              <a:ext uri="{FF2B5EF4-FFF2-40B4-BE49-F238E27FC236}">
                <a16:creationId xmlns:a16="http://schemas.microsoft.com/office/drawing/2014/main" id="{1A5A0F71-BE8F-8872-BE22-4F54BAC1A533}"/>
              </a:ext>
            </a:extLst>
          </p:cNvPr>
          <p:cNvSpPr>
            <a:spLocks noGrp="1"/>
          </p:cNvSpPr>
          <p:nvPr>
            <p:ph type="title"/>
          </p:nvPr>
        </p:nvSpPr>
        <p:spPr/>
        <p:txBody>
          <a:bodyPr/>
          <a:lstStyle/>
          <a:p>
            <a:r>
              <a:rPr lang="en-GB" b="1"/>
              <a:t>SDT340 L</a:t>
            </a:r>
          </a:p>
        </p:txBody>
      </p:sp>
      <p:sp>
        <p:nvSpPr>
          <p:cNvPr id="10" name="Content Placeholder 9">
            <a:extLst>
              <a:ext uri="{FF2B5EF4-FFF2-40B4-BE49-F238E27FC236}">
                <a16:creationId xmlns:a16="http://schemas.microsoft.com/office/drawing/2014/main" id="{ED7CAEDF-067E-6E0D-FBFD-20B75DB51EF5}"/>
              </a:ext>
            </a:extLst>
          </p:cNvPr>
          <p:cNvSpPr>
            <a:spLocks noGrp="1"/>
          </p:cNvSpPr>
          <p:nvPr>
            <p:ph sz="quarter" idx="10"/>
          </p:nvPr>
        </p:nvSpPr>
        <p:spPr/>
        <p:txBody>
          <a:bodyPr/>
          <a:lstStyle/>
          <a:p>
            <a:r>
              <a:rPr lang="en-GB" dirty="0"/>
              <a:t>Once LUBEsense1/RS2T is selected:</a:t>
            </a:r>
          </a:p>
          <a:p>
            <a:endParaRPr lang="en-GB" dirty="0"/>
          </a:p>
        </p:txBody>
      </p:sp>
    </p:spTree>
    <p:extLst>
      <p:ext uri="{BB962C8B-B14F-4D97-AF65-F5344CB8AC3E}">
        <p14:creationId xmlns:p14="http://schemas.microsoft.com/office/powerpoint/2010/main" val="285959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B30D2-67FC-0E3B-79DD-ED5ADB379038}"/>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EAFDE71E-DE48-8333-69FC-B269804AAB5C}"/>
              </a:ext>
            </a:extLst>
          </p:cNvPr>
          <p:cNvPicPr>
            <a:picLocks noGrp="1" noRot="1" noChangeAspect="1" noMove="1" noResize="1" noEditPoints="1" noAdjustHandles="1" noChangeArrowheads="1" noChangeShapeType="1" noCrop="1"/>
          </p:cNvPicPr>
          <p:nvPr/>
        </p:nvPicPr>
        <p:blipFill>
          <a:blip r:embed="rId3"/>
          <a:stretch>
            <a:fillRect/>
          </a:stretch>
        </p:blipFill>
        <p:spPr>
          <a:xfrm>
            <a:off x="4684345" y="2211163"/>
            <a:ext cx="2454290" cy="3635127"/>
          </a:xfrm>
          <a:prstGeom prst="rect">
            <a:avLst/>
          </a:prstGeom>
        </p:spPr>
      </p:pic>
      <p:sp>
        <p:nvSpPr>
          <p:cNvPr id="8" name="Title 7">
            <a:extLst>
              <a:ext uri="{FF2B5EF4-FFF2-40B4-BE49-F238E27FC236}">
                <a16:creationId xmlns:a16="http://schemas.microsoft.com/office/drawing/2014/main" id="{EE5C773A-ABC7-94B7-1957-6F4AA10994CA}"/>
              </a:ext>
            </a:extLst>
          </p:cNvPr>
          <p:cNvSpPr>
            <a:spLocks noGrp="1"/>
          </p:cNvSpPr>
          <p:nvPr>
            <p:ph type="title"/>
          </p:nvPr>
        </p:nvSpPr>
        <p:spPr/>
        <p:txBody>
          <a:bodyPr/>
          <a:lstStyle/>
          <a:p>
            <a:r>
              <a:rPr lang="en-GB" b="1"/>
              <a:t>SDT340 LUBExpert Mode</a:t>
            </a:r>
            <a:endParaRPr lang="en-US"/>
          </a:p>
        </p:txBody>
      </p:sp>
      <p:sp>
        <p:nvSpPr>
          <p:cNvPr id="3" name="Content Placeholder 2">
            <a:extLst>
              <a:ext uri="{FF2B5EF4-FFF2-40B4-BE49-F238E27FC236}">
                <a16:creationId xmlns:a16="http://schemas.microsoft.com/office/drawing/2014/main" id="{03BED6B0-3FFB-D104-96B6-9401215DD87A}"/>
              </a:ext>
            </a:extLst>
          </p:cNvPr>
          <p:cNvSpPr>
            <a:spLocks noGrp="1"/>
          </p:cNvSpPr>
          <p:nvPr>
            <p:ph sz="quarter" idx="10"/>
          </p:nvPr>
        </p:nvSpPr>
        <p:spPr>
          <a:prstGeom prst="rect">
            <a:avLst/>
          </a:prstGeom>
        </p:spPr>
        <p:txBody>
          <a:bodyPr/>
          <a:lstStyle/>
          <a:p>
            <a:r>
              <a:rPr lang="en-GB" dirty="0"/>
              <a:t>After the initial measurement is saved:</a:t>
            </a:r>
          </a:p>
          <a:p>
            <a:endParaRPr lang="en-GB" dirty="0"/>
          </a:p>
        </p:txBody>
      </p:sp>
      <p:pic>
        <p:nvPicPr>
          <p:cNvPr id="7" name="Picture 6">
            <a:extLst>
              <a:ext uri="{FF2B5EF4-FFF2-40B4-BE49-F238E27FC236}">
                <a16:creationId xmlns:a16="http://schemas.microsoft.com/office/drawing/2014/main" id="{B8210751-78ED-5587-FEA4-B4E7E025296E}"/>
              </a:ext>
            </a:extLst>
          </p:cNvPr>
          <p:cNvPicPr>
            <a:picLocks noGrp="1" noRot="1" noChangeAspect="1" noMove="1" noResize="1" noEditPoints="1" noAdjustHandles="1" noChangeArrowheads="1" noChangeShapeType="1" noCrop="1"/>
          </p:cNvPicPr>
          <p:nvPr/>
        </p:nvPicPr>
        <p:blipFill>
          <a:blip r:embed="rId4"/>
          <a:stretch>
            <a:fillRect/>
          </a:stretch>
        </p:blipFill>
        <p:spPr>
          <a:xfrm>
            <a:off x="1131893" y="2211163"/>
            <a:ext cx="2415749" cy="3635127"/>
          </a:xfrm>
          <a:prstGeom prst="rect">
            <a:avLst/>
          </a:prstGeom>
        </p:spPr>
      </p:pic>
      <p:pic>
        <p:nvPicPr>
          <p:cNvPr id="13" name="Picture 12">
            <a:extLst>
              <a:ext uri="{FF2B5EF4-FFF2-40B4-BE49-F238E27FC236}">
                <a16:creationId xmlns:a16="http://schemas.microsoft.com/office/drawing/2014/main" id="{1E1C4DA4-5878-B8F9-2572-DFB5D445488A}"/>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8275338" y="2211163"/>
            <a:ext cx="2423370" cy="3604572"/>
          </a:xfrm>
          <a:prstGeom prst="rect">
            <a:avLst/>
          </a:prstGeom>
        </p:spPr>
      </p:pic>
    </p:spTree>
    <p:extLst>
      <p:ext uri="{BB962C8B-B14F-4D97-AF65-F5344CB8AC3E}">
        <p14:creationId xmlns:p14="http://schemas.microsoft.com/office/powerpoint/2010/main" val="345026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307B1-7D13-E9A1-8E74-71ADD3CB99D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C866147-B49E-47B8-615D-71F2C06E05E4}"/>
              </a:ext>
            </a:extLst>
          </p:cNvPr>
          <p:cNvSpPr/>
          <p:nvPr/>
        </p:nvSpPr>
        <p:spPr>
          <a:xfrm>
            <a:off x="1131893" y="1487420"/>
            <a:ext cx="12261343" cy="571631"/>
          </a:xfrm>
          <a:prstGeom prst="rect">
            <a:avLst/>
          </a:prstGeom>
        </p:spPr>
        <p:txBody>
          <a:bodyPr wrap="square">
            <a:spAutoFit/>
          </a:bodyPr>
          <a:lstStyle/>
          <a:p>
            <a:pPr marL="342900" lvl="0" indent="-342900">
              <a:lnSpc>
                <a:spcPct val="150000"/>
              </a:lnSpc>
              <a:buFont typeface="Arial" panose="020B0604020202020204" pitchFamily="34" charset="0"/>
              <a:buChar char="•"/>
              <a:defRPr/>
            </a:pPr>
            <a:r>
              <a:rPr lang="en-US" sz="2400" b="1" dirty="0">
                <a:solidFill>
                  <a:schemeClr val="bg2"/>
                </a:solidFill>
                <a:latin typeface="Verdana" panose="020B0604030504040204" pitchFamily="34" charset="0"/>
                <a:ea typeface="Verdana" panose="020B0604030504040204" pitchFamily="34" charset="0"/>
                <a:cs typeface="Verdana" panose="020B0604030504040204" pitchFamily="34" charset="0"/>
              </a:rPr>
              <a:t>A</a:t>
            </a:r>
            <a:r>
              <a:rPr lang="en-BE" sz="2400" b="1" dirty="0" err="1">
                <a:solidFill>
                  <a:schemeClr val="bg2"/>
                </a:solidFill>
                <a:latin typeface="Verdana" panose="020B0604030504040204" pitchFamily="34" charset="0"/>
                <a:ea typeface="Verdana" panose="020B0604030504040204" pitchFamily="34" charset="0"/>
                <a:cs typeface="Verdana" panose="020B0604030504040204" pitchFamily="34" charset="0"/>
              </a:rPr>
              <a:t>larm</a:t>
            </a:r>
            <a:r>
              <a:rPr lang="en-BE" sz="2400" b="1" dirty="0">
                <a:solidFill>
                  <a:schemeClr val="bg2"/>
                </a:solidFill>
                <a:latin typeface="Verdana" panose="020B0604030504040204" pitchFamily="34" charset="0"/>
                <a:ea typeface="Verdana" panose="020B0604030504040204" pitchFamily="34" charset="0"/>
                <a:cs typeface="Verdana" panose="020B0604030504040204" pitchFamily="34" charset="0"/>
              </a:rPr>
              <a:t> not assigned</a:t>
            </a:r>
          </a:p>
        </p:txBody>
      </p:sp>
      <p:pic>
        <p:nvPicPr>
          <p:cNvPr id="7" name="Picture 6">
            <a:extLst>
              <a:ext uri="{FF2B5EF4-FFF2-40B4-BE49-F238E27FC236}">
                <a16:creationId xmlns:a16="http://schemas.microsoft.com/office/drawing/2014/main" id="{201A144E-B344-3636-EFF9-177133AF75B7}"/>
              </a:ext>
            </a:extLst>
          </p:cNvPr>
          <p:cNvPicPr>
            <a:picLocks noGrp="1" noRot="1" noChangeAspect="1" noMove="1" noResize="1" noEditPoints="1" noAdjustHandles="1" noChangeArrowheads="1" noChangeShapeType="1" noCrop="1"/>
          </p:cNvPicPr>
          <p:nvPr/>
        </p:nvPicPr>
        <p:blipFill>
          <a:blip r:embed="rId3"/>
          <a:stretch>
            <a:fillRect/>
          </a:stretch>
        </p:blipFill>
        <p:spPr>
          <a:xfrm>
            <a:off x="1131893" y="2211163"/>
            <a:ext cx="2415749" cy="3635127"/>
          </a:xfrm>
          <a:prstGeom prst="rect">
            <a:avLst/>
          </a:prstGeom>
        </p:spPr>
      </p:pic>
      <p:sp>
        <p:nvSpPr>
          <p:cNvPr id="2" name="Rectangle 1">
            <a:extLst>
              <a:ext uri="{FF2B5EF4-FFF2-40B4-BE49-F238E27FC236}">
                <a16:creationId xmlns:a16="http://schemas.microsoft.com/office/drawing/2014/main" id="{B78D7614-ECBE-8D27-08F9-CD301E48CB30}"/>
              </a:ext>
            </a:extLst>
          </p:cNvPr>
          <p:cNvSpPr/>
          <p:nvPr/>
        </p:nvSpPr>
        <p:spPr>
          <a:xfrm>
            <a:off x="4404577" y="2751600"/>
            <a:ext cx="7871921" cy="2233625"/>
          </a:xfrm>
          <a:prstGeom prst="rect">
            <a:avLst/>
          </a:prstGeom>
        </p:spPr>
        <p:txBody>
          <a:bodyPr wrap="square">
            <a:spAutoFit/>
          </a:bodyPr>
          <a:lstStyle/>
          <a:p>
            <a:pPr marL="342900" lvl="0" indent="-342900">
              <a:lnSpc>
                <a:spcPct val="150000"/>
              </a:lnSpc>
              <a:buFont typeface="Arial" panose="020B0604020202020204" pitchFamily="34" charset="0"/>
              <a:buChar char="•"/>
              <a:defRPr/>
            </a:pPr>
            <a:r>
              <a:rPr lang="en-US" sz="2400" b="1" dirty="0">
                <a:solidFill>
                  <a:schemeClr val="bg2"/>
                </a:solidFill>
                <a:latin typeface="Verdana" panose="020B0604030504040204" pitchFamily="34" charset="0"/>
                <a:ea typeface="Verdana" panose="020B0604030504040204" pitchFamily="34" charset="0"/>
                <a:cs typeface="Verdana" panose="020B0604030504040204" pitchFamily="34" charset="0"/>
              </a:rPr>
              <a:t>A</a:t>
            </a:r>
            <a:r>
              <a:rPr lang="en-BE" sz="2400" b="1" dirty="0" err="1">
                <a:solidFill>
                  <a:schemeClr val="bg2"/>
                </a:solidFill>
                <a:latin typeface="Verdana" panose="020B0604030504040204" pitchFamily="34" charset="0"/>
                <a:ea typeface="Verdana" panose="020B0604030504040204" pitchFamily="34" charset="0"/>
                <a:cs typeface="Verdana" panose="020B0604030504040204" pitchFamily="34" charset="0"/>
              </a:rPr>
              <a:t>ll</a:t>
            </a:r>
            <a:r>
              <a:rPr lang="en-BE" sz="2400" b="1" dirty="0">
                <a:solidFill>
                  <a:schemeClr val="bg2"/>
                </a:solidFill>
                <a:latin typeface="Verdana" panose="020B0604030504040204" pitchFamily="34" charset="0"/>
                <a:ea typeface="Verdana" panose="020B0604030504040204" pitchFamily="34" charset="0"/>
                <a:cs typeface="Verdana" panose="020B0604030504040204" pitchFamily="34" charset="0"/>
              </a:rPr>
              <a:t> options available</a:t>
            </a:r>
          </a:p>
          <a:p>
            <a:pPr marL="800100" lvl="1" indent="-342900">
              <a:lnSpc>
                <a:spcPct val="150000"/>
              </a:lnSpc>
              <a:buFont typeface="Arial" panose="020B0604020202020204" pitchFamily="34" charset="0"/>
              <a:buChar char="•"/>
              <a:defRPr/>
            </a:pPr>
            <a:r>
              <a:rPr lang="en-BE" sz="2400" b="1" dirty="0">
                <a:solidFill>
                  <a:schemeClr val="bg2"/>
                </a:solidFill>
                <a:latin typeface="Verdana" panose="020B0604030504040204" pitchFamily="34" charset="0"/>
                <a:ea typeface="Verdana" panose="020B0604030504040204" pitchFamily="34" charset="0"/>
                <a:cs typeface="Verdana" panose="020B0604030504040204" pitchFamily="34" charset="0"/>
              </a:rPr>
              <a:t>Add grease</a:t>
            </a:r>
          </a:p>
          <a:p>
            <a:pPr marL="800100" lvl="1" indent="-342900">
              <a:lnSpc>
                <a:spcPct val="150000"/>
              </a:lnSpc>
              <a:buFont typeface="Arial" panose="020B0604020202020204" pitchFamily="34" charset="0"/>
              <a:buChar char="•"/>
              <a:defRPr/>
            </a:pPr>
            <a:r>
              <a:rPr lang="en-BE" sz="2400" b="1" dirty="0">
                <a:solidFill>
                  <a:schemeClr val="bg2"/>
                </a:solidFill>
                <a:latin typeface="Verdana" panose="020B0604030504040204" pitchFamily="34" charset="0"/>
                <a:ea typeface="Verdana" panose="020B0604030504040204" pitchFamily="34" charset="0"/>
                <a:cs typeface="Verdana" panose="020B0604030504040204" pitchFamily="34" charset="0"/>
              </a:rPr>
              <a:t>Assign a message</a:t>
            </a:r>
          </a:p>
          <a:p>
            <a:pPr marL="800100" lvl="1" indent="-342900">
              <a:lnSpc>
                <a:spcPct val="150000"/>
              </a:lnSpc>
              <a:buFont typeface="Arial" panose="020B0604020202020204" pitchFamily="34" charset="0"/>
              <a:buChar char="•"/>
              <a:defRPr/>
            </a:pPr>
            <a:r>
              <a:rPr lang="en-BE" sz="2400" b="1" dirty="0">
                <a:solidFill>
                  <a:schemeClr val="bg2"/>
                </a:solidFill>
                <a:latin typeface="Verdana" panose="020B0604030504040204" pitchFamily="34" charset="0"/>
                <a:ea typeface="Verdana" panose="020B0604030504040204" pitchFamily="34" charset="0"/>
                <a:cs typeface="Verdana" panose="020B0604030504040204" pitchFamily="34" charset="0"/>
              </a:rPr>
              <a:t>Exit</a:t>
            </a:r>
          </a:p>
        </p:txBody>
      </p:sp>
      <p:sp>
        <p:nvSpPr>
          <p:cNvPr id="8" name="Title 7">
            <a:extLst>
              <a:ext uri="{FF2B5EF4-FFF2-40B4-BE49-F238E27FC236}">
                <a16:creationId xmlns:a16="http://schemas.microsoft.com/office/drawing/2014/main" id="{77406D53-8F2F-8589-CF48-B8E87FD07BEF}"/>
              </a:ext>
            </a:extLst>
          </p:cNvPr>
          <p:cNvSpPr>
            <a:spLocks noGrp="1"/>
          </p:cNvSpPr>
          <p:nvPr>
            <p:ph type="title"/>
          </p:nvPr>
        </p:nvSpPr>
        <p:spPr>
          <a:xfrm>
            <a:off x="203200" y="53788"/>
            <a:ext cx="10726271" cy="741083"/>
          </a:xfrm>
        </p:spPr>
        <p:txBody>
          <a:bodyPr/>
          <a:lstStyle/>
          <a:p>
            <a:r>
              <a:rPr lang="en-GB" b="1"/>
              <a:t>SDT340 LUBExpert Mode</a:t>
            </a:r>
            <a:endParaRPr lang="en-US"/>
          </a:p>
        </p:txBody>
      </p:sp>
    </p:spTree>
    <p:extLst>
      <p:ext uri="{BB962C8B-B14F-4D97-AF65-F5344CB8AC3E}">
        <p14:creationId xmlns:p14="http://schemas.microsoft.com/office/powerpoint/2010/main" val="746418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49AFE-F8CA-3CDB-DCF2-A99D1321395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4F36154C-3AA5-50AA-7079-7FF6C3F356D4}"/>
              </a:ext>
            </a:extLst>
          </p:cNvPr>
          <p:cNvPicPr>
            <a:picLocks noGrp="1" noRot="1" noChangeAspect="1" noMove="1" noResize="1" noEditPoints="1" noAdjustHandles="1" noChangeArrowheads="1" noChangeShapeType="1" noCrop="1"/>
          </p:cNvPicPr>
          <p:nvPr/>
        </p:nvPicPr>
        <p:blipFill>
          <a:blip r:embed="rId3"/>
          <a:stretch>
            <a:fillRect/>
          </a:stretch>
        </p:blipFill>
        <p:spPr>
          <a:xfrm>
            <a:off x="1131893" y="2211163"/>
            <a:ext cx="2454290" cy="3635127"/>
          </a:xfrm>
          <a:prstGeom prst="rect">
            <a:avLst/>
          </a:prstGeom>
        </p:spPr>
      </p:pic>
      <p:sp>
        <p:nvSpPr>
          <p:cNvPr id="5" name="Rectangle 4">
            <a:extLst>
              <a:ext uri="{FF2B5EF4-FFF2-40B4-BE49-F238E27FC236}">
                <a16:creationId xmlns:a16="http://schemas.microsoft.com/office/drawing/2014/main" id="{F8CCF54B-6C75-9BCF-F567-61DC000A9980}"/>
              </a:ext>
            </a:extLst>
          </p:cNvPr>
          <p:cNvSpPr/>
          <p:nvPr/>
        </p:nvSpPr>
        <p:spPr>
          <a:xfrm>
            <a:off x="1131893" y="1487420"/>
            <a:ext cx="12261343" cy="571631"/>
          </a:xfrm>
          <a:prstGeom prst="rect">
            <a:avLst/>
          </a:prstGeom>
        </p:spPr>
        <p:txBody>
          <a:bodyPr wrap="square">
            <a:spAutoFit/>
          </a:bodyPr>
          <a:lstStyle/>
          <a:p>
            <a:pPr marL="342900" lvl="0" indent="-342900">
              <a:lnSpc>
                <a:spcPct val="150000"/>
              </a:lnSpc>
              <a:buFont typeface="Arial" panose="020B0604020202020204" pitchFamily="34" charset="0"/>
              <a:buChar char="•"/>
              <a:defRPr/>
            </a:pPr>
            <a:r>
              <a:rPr lang="en-US" sz="2400" b="1" dirty="0">
                <a:solidFill>
                  <a:schemeClr val="bg2"/>
                </a:solidFill>
                <a:latin typeface="Verdana" panose="020B0604030504040204" pitchFamily="34" charset="0"/>
                <a:ea typeface="Verdana" panose="020B0604030504040204" pitchFamily="34" charset="0"/>
                <a:cs typeface="Verdana" panose="020B0604030504040204" pitchFamily="34" charset="0"/>
              </a:rPr>
              <a:t>A</a:t>
            </a:r>
            <a:r>
              <a:rPr lang="en-BE" sz="2400" b="1" dirty="0" err="1">
                <a:solidFill>
                  <a:schemeClr val="bg2"/>
                </a:solidFill>
                <a:latin typeface="Verdana" panose="020B0604030504040204" pitchFamily="34" charset="0"/>
                <a:ea typeface="Verdana" panose="020B0604030504040204" pitchFamily="34" charset="0"/>
                <a:cs typeface="Verdana" panose="020B0604030504040204" pitchFamily="34" charset="0"/>
              </a:rPr>
              <a:t>larm</a:t>
            </a:r>
            <a:r>
              <a:rPr lang="en-BE" sz="2400" b="1" dirty="0">
                <a:solidFill>
                  <a:schemeClr val="bg2"/>
                </a:solidFill>
                <a:latin typeface="Verdana" panose="020B0604030504040204" pitchFamily="34" charset="0"/>
                <a:ea typeface="Verdana" panose="020B0604030504040204" pitchFamily="34" charset="0"/>
                <a:cs typeface="Verdana" panose="020B0604030504040204" pitchFamily="34" charset="0"/>
              </a:rPr>
              <a:t> assigned and not triggered:</a:t>
            </a:r>
          </a:p>
        </p:txBody>
      </p:sp>
      <p:sp>
        <p:nvSpPr>
          <p:cNvPr id="2" name="Rectangle 1">
            <a:extLst>
              <a:ext uri="{FF2B5EF4-FFF2-40B4-BE49-F238E27FC236}">
                <a16:creationId xmlns:a16="http://schemas.microsoft.com/office/drawing/2014/main" id="{20ED7A22-772F-BD80-4088-62768C037A77}"/>
              </a:ext>
            </a:extLst>
          </p:cNvPr>
          <p:cNvSpPr/>
          <p:nvPr/>
        </p:nvSpPr>
        <p:spPr>
          <a:xfrm>
            <a:off x="4404577" y="2751600"/>
            <a:ext cx="7871921" cy="1125629"/>
          </a:xfrm>
          <a:prstGeom prst="rect">
            <a:avLst/>
          </a:prstGeom>
        </p:spPr>
        <p:txBody>
          <a:bodyPr wrap="square">
            <a:spAutoFit/>
          </a:bodyPr>
          <a:lstStyle/>
          <a:p>
            <a:pPr marL="342900" lvl="0" indent="-342900">
              <a:lnSpc>
                <a:spcPct val="150000"/>
              </a:lnSpc>
              <a:buFont typeface="Arial" panose="020B0604020202020204" pitchFamily="34" charset="0"/>
              <a:buChar char="•"/>
              <a:defRPr/>
            </a:pPr>
            <a:r>
              <a:rPr lang="en-US" sz="2400" b="1" dirty="0">
                <a:solidFill>
                  <a:srgbClr val="AFFF00"/>
                </a:solidFill>
                <a:latin typeface="Verdana" panose="020B0604030504040204" pitchFamily="34" charset="0"/>
                <a:ea typeface="Verdana" panose="020B0604030504040204" pitchFamily="34" charset="0"/>
                <a:cs typeface="Verdana" panose="020B0604030504040204" pitchFamily="34" charset="0"/>
              </a:rPr>
              <a:t>E</a:t>
            </a:r>
            <a:r>
              <a:rPr lang="en-BE" sz="2400" b="1" dirty="0" err="1">
                <a:solidFill>
                  <a:srgbClr val="AFFF00"/>
                </a:solidFill>
                <a:latin typeface="Verdana" panose="020B0604030504040204" pitchFamily="34" charset="0"/>
                <a:ea typeface="Verdana" panose="020B0604030504040204" pitchFamily="34" charset="0"/>
                <a:cs typeface="Verdana" panose="020B0604030504040204" pitchFamily="34" charset="0"/>
              </a:rPr>
              <a:t>xit</a:t>
            </a:r>
            <a:r>
              <a:rPr lang="en-BE" sz="2400" b="1" dirty="0">
                <a:solidFill>
                  <a:srgbClr val="AFFF00"/>
                </a:solidFill>
                <a:latin typeface="Verdana" panose="020B0604030504040204" pitchFamily="34" charset="0"/>
                <a:ea typeface="Verdana" panose="020B0604030504040204" pitchFamily="34" charset="0"/>
                <a:cs typeface="Verdana" panose="020B0604030504040204" pitchFamily="34" charset="0"/>
              </a:rPr>
              <a:t> – done</a:t>
            </a:r>
          </a:p>
          <a:p>
            <a:pPr marL="342900" lvl="0" indent="-342900">
              <a:lnSpc>
                <a:spcPct val="150000"/>
              </a:lnSpc>
              <a:buFont typeface="Arial" panose="020B0604020202020204" pitchFamily="34" charset="0"/>
              <a:buChar char="•"/>
              <a:defRPr/>
            </a:pPr>
            <a:r>
              <a:rPr lang="en-BE" sz="2400" b="1" dirty="0">
                <a:solidFill>
                  <a:srgbClr val="AFFF00"/>
                </a:solidFill>
                <a:latin typeface="Verdana" panose="020B0604030504040204" pitchFamily="34" charset="0"/>
                <a:ea typeface="Verdana" panose="020B0604030504040204" pitchFamily="34" charset="0"/>
                <a:cs typeface="Verdana" panose="020B0604030504040204" pitchFamily="34" charset="0"/>
              </a:rPr>
              <a:t>Add grease only after adding a message</a:t>
            </a:r>
          </a:p>
        </p:txBody>
      </p:sp>
      <p:sp>
        <p:nvSpPr>
          <p:cNvPr id="6" name="Title 5">
            <a:extLst>
              <a:ext uri="{FF2B5EF4-FFF2-40B4-BE49-F238E27FC236}">
                <a16:creationId xmlns:a16="http://schemas.microsoft.com/office/drawing/2014/main" id="{DD02E02B-AF0E-5998-8362-04F01DA056A6}"/>
              </a:ext>
            </a:extLst>
          </p:cNvPr>
          <p:cNvSpPr>
            <a:spLocks noGrp="1"/>
          </p:cNvSpPr>
          <p:nvPr>
            <p:ph type="title"/>
          </p:nvPr>
        </p:nvSpPr>
        <p:spPr/>
        <p:txBody>
          <a:bodyPr/>
          <a:lstStyle/>
          <a:p>
            <a:r>
              <a:rPr lang="en-GB" b="1"/>
              <a:t>SDT340 LUBExpert Mode</a:t>
            </a:r>
            <a:endParaRPr lang="en-US"/>
          </a:p>
        </p:txBody>
      </p:sp>
    </p:spTree>
    <p:extLst>
      <p:ext uri="{BB962C8B-B14F-4D97-AF65-F5344CB8AC3E}">
        <p14:creationId xmlns:p14="http://schemas.microsoft.com/office/powerpoint/2010/main" val="481406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C2B6C-3342-6390-987E-3E457CE8E64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FFE69EC6-0DB9-9291-0ED4-6D1B03D0B89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131893" y="2211163"/>
            <a:ext cx="2423370" cy="3604572"/>
          </a:xfrm>
          <a:prstGeom prst="rect">
            <a:avLst/>
          </a:prstGeom>
        </p:spPr>
      </p:pic>
      <p:sp>
        <p:nvSpPr>
          <p:cNvPr id="5" name="Rectangle 4">
            <a:extLst>
              <a:ext uri="{FF2B5EF4-FFF2-40B4-BE49-F238E27FC236}">
                <a16:creationId xmlns:a16="http://schemas.microsoft.com/office/drawing/2014/main" id="{CB3B5CFA-22AB-00F1-C107-FE6082C27818}"/>
              </a:ext>
            </a:extLst>
          </p:cNvPr>
          <p:cNvSpPr/>
          <p:nvPr/>
        </p:nvSpPr>
        <p:spPr>
          <a:xfrm>
            <a:off x="1131893" y="1487420"/>
            <a:ext cx="12261343" cy="571631"/>
          </a:xfrm>
          <a:prstGeom prst="rect">
            <a:avLst/>
          </a:prstGeom>
        </p:spPr>
        <p:txBody>
          <a:bodyPr wrap="square">
            <a:spAutoFit/>
          </a:bodyPr>
          <a:lstStyle/>
          <a:p>
            <a:pPr marL="342900" lvl="0" indent="-342900">
              <a:lnSpc>
                <a:spcPct val="150000"/>
              </a:lnSpc>
              <a:buFont typeface="Arial" panose="020B0604020202020204" pitchFamily="34" charset="0"/>
              <a:buChar char="•"/>
              <a:defRPr/>
            </a:pPr>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A</a:t>
            </a:r>
            <a:r>
              <a:rPr lang="en-BE" sz="2400" b="1" dirty="0" err="1">
                <a:solidFill>
                  <a:schemeClr val="bg1"/>
                </a:solidFill>
                <a:latin typeface="Verdana" panose="020B0604030504040204" pitchFamily="34" charset="0"/>
                <a:ea typeface="Verdana" panose="020B0604030504040204" pitchFamily="34" charset="0"/>
                <a:cs typeface="Verdana" panose="020B0604030504040204" pitchFamily="34" charset="0"/>
              </a:rPr>
              <a:t>larm</a:t>
            </a:r>
            <a:r>
              <a:rPr lang="en-BE"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assigned and triggered:</a:t>
            </a:r>
          </a:p>
        </p:txBody>
      </p:sp>
      <p:sp>
        <p:nvSpPr>
          <p:cNvPr id="2" name="Rectangle 1">
            <a:extLst>
              <a:ext uri="{FF2B5EF4-FFF2-40B4-BE49-F238E27FC236}">
                <a16:creationId xmlns:a16="http://schemas.microsoft.com/office/drawing/2014/main" id="{6D81FAB3-372B-DB4A-0CEB-F9C9906BEA36}"/>
              </a:ext>
            </a:extLst>
          </p:cNvPr>
          <p:cNvSpPr/>
          <p:nvPr/>
        </p:nvSpPr>
        <p:spPr>
          <a:xfrm>
            <a:off x="4404577" y="2751600"/>
            <a:ext cx="7871921" cy="1125629"/>
          </a:xfrm>
          <a:prstGeom prst="rect">
            <a:avLst/>
          </a:prstGeom>
        </p:spPr>
        <p:txBody>
          <a:bodyPr wrap="square">
            <a:spAutoFit/>
          </a:bodyPr>
          <a:lstStyle/>
          <a:p>
            <a:pPr marL="342900" lvl="0" indent="-342900">
              <a:lnSpc>
                <a:spcPct val="150000"/>
              </a:lnSpc>
              <a:buFont typeface="Arial" panose="020B0604020202020204" pitchFamily="34" charset="0"/>
              <a:buChar char="•"/>
              <a:defRPr/>
            </a:pPr>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A</a:t>
            </a:r>
            <a:r>
              <a:rPr lang="en-BE" sz="2400" b="1" dirty="0">
                <a:solidFill>
                  <a:schemeClr val="bg1"/>
                </a:solidFill>
                <a:latin typeface="Verdana" panose="020B0604030504040204" pitchFamily="34" charset="0"/>
                <a:ea typeface="Verdana" panose="020B0604030504040204" pitchFamily="34" charset="0"/>
                <a:cs typeface="Verdana" panose="020B0604030504040204" pitchFamily="34" charset="0"/>
              </a:rPr>
              <a:t>dd grease – Guided of Free mode</a:t>
            </a:r>
          </a:p>
          <a:p>
            <a:pPr marL="342900" lvl="0" indent="-342900">
              <a:lnSpc>
                <a:spcPct val="150000"/>
              </a:lnSpc>
              <a:buFont typeface="Arial" panose="020B0604020202020204" pitchFamily="34" charset="0"/>
              <a:buChar char="•"/>
              <a:defRPr/>
            </a:pPr>
            <a:r>
              <a:rPr lang="en-BE" sz="2400" b="1" dirty="0">
                <a:solidFill>
                  <a:schemeClr val="bg1"/>
                </a:solidFill>
                <a:latin typeface="Verdana" panose="020B0604030504040204" pitchFamily="34" charset="0"/>
                <a:ea typeface="Verdana" panose="020B0604030504040204" pitchFamily="34" charset="0"/>
                <a:cs typeface="Verdana" panose="020B0604030504040204" pitchFamily="34" charset="0"/>
              </a:rPr>
              <a:t>Exit only after adding a message</a:t>
            </a:r>
          </a:p>
        </p:txBody>
      </p:sp>
      <p:sp>
        <p:nvSpPr>
          <p:cNvPr id="6" name="Title 5">
            <a:extLst>
              <a:ext uri="{FF2B5EF4-FFF2-40B4-BE49-F238E27FC236}">
                <a16:creationId xmlns:a16="http://schemas.microsoft.com/office/drawing/2014/main" id="{8CDF0064-E4B7-DC96-0ED4-86E1D3AC5DE0}"/>
              </a:ext>
            </a:extLst>
          </p:cNvPr>
          <p:cNvSpPr>
            <a:spLocks noGrp="1"/>
          </p:cNvSpPr>
          <p:nvPr>
            <p:ph type="title"/>
          </p:nvPr>
        </p:nvSpPr>
        <p:spPr/>
        <p:txBody>
          <a:bodyPr/>
          <a:lstStyle/>
          <a:p>
            <a:r>
              <a:rPr lang="en-GB" b="1"/>
              <a:t>SDT340 LUBExpert Mode</a:t>
            </a:r>
            <a:endParaRPr lang="en-US"/>
          </a:p>
        </p:txBody>
      </p:sp>
    </p:spTree>
    <p:extLst>
      <p:ext uri="{BB962C8B-B14F-4D97-AF65-F5344CB8AC3E}">
        <p14:creationId xmlns:p14="http://schemas.microsoft.com/office/powerpoint/2010/main" val="1009346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DAD30-B309-9C6A-F059-C1CB8D40E0C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9FFB4B6-8846-915A-FBD8-E640C257178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888125" y="2211163"/>
            <a:ext cx="2415749" cy="3589331"/>
          </a:xfrm>
          <a:prstGeom prst="rect">
            <a:avLst/>
          </a:prstGeom>
        </p:spPr>
      </p:pic>
      <p:sp>
        <p:nvSpPr>
          <p:cNvPr id="5" name="Rectangle 4">
            <a:extLst>
              <a:ext uri="{FF2B5EF4-FFF2-40B4-BE49-F238E27FC236}">
                <a16:creationId xmlns:a16="http://schemas.microsoft.com/office/drawing/2014/main" id="{ADF35A45-082B-7CCC-BD41-EB85326DBA4B}"/>
              </a:ext>
            </a:extLst>
          </p:cNvPr>
          <p:cNvSpPr/>
          <p:nvPr/>
        </p:nvSpPr>
        <p:spPr>
          <a:xfrm>
            <a:off x="15155" y="1340768"/>
            <a:ext cx="12261343" cy="571631"/>
          </a:xfrm>
          <a:prstGeom prst="rect">
            <a:avLst/>
          </a:prstGeom>
        </p:spPr>
        <p:txBody>
          <a:bodyPr wrap="square">
            <a:spAutoFit/>
          </a:bodyPr>
          <a:lstStyle/>
          <a:p>
            <a:pPr marL="342900" lvl="0" indent="-342900">
              <a:lnSpc>
                <a:spcPct val="150000"/>
              </a:lnSpc>
              <a:buFont typeface="Arial" panose="020B0604020202020204" pitchFamily="34" charset="0"/>
              <a:buChar char="•"/>
              <a:defRPr/>
            </a:pPr>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S</a:t>
            </a:r>
            <a:r>
              <a:rPr lang="en-BE" sz="2400" b="1" dirty="0" err="1">
                <a:solidFill>
                  <a:schemeClr val="bg1"/>
                </a:solidFill>
                <a:latin typeface="Verdana" panose="020B0604030504040204" pitchFamily="34" charset="0"/>
                <a:ea typeface="Verdana" panose="020B0604030504040204" pitchFamily="34" charset="0"/>
                <a:cs typeface="Verdana" panose="020B0604030504040204" pitchFamily="34" charset="0"/>
              </a:rPr>
              <a:t>creen</a:t>
            </a:r>
            <a:r>
              <a:rPr lang="en-BE" sz="2400" b="1" dirty="0">
                <a:solidFill>
                  <a:schemeClr val="bg1"/>
                </a:solidFill>
                <a:latin typeface="Verdana" panose="020B0604030504040204" pitchFamily="34" charset="0"/>
                <a:ea typeface="Verdana" panose="020B0604030504040204" pitchFamily="34" charset="0"/>
                <a:cs typeface="Verdana" panose="020B0604030504040204" pitchFamily="34" charset="0"/>
              </a:rPr>
              <a:t> – follow the instructions:</a:t>
            </a:r>
          </a:p>
        </p:txBody>
      </p:sp>
      <p:sp>
        <p:nvSpPr>
          <p:cNvPr id="7" name="Speech Bubble: Rectangle 6">
            <a:extLst>
              <a:ext uri="{FF2B5EF4-FFF2-40B4-BE49-F238E27FC236}">
                <a16:creationId xmlns:a16="http://schemas.microsoft.com/office/drawing/2014/main" id="{8AE4795E-EFE1-0762-01F2-EA5FD1E485F2}"/>
              </a:ext>
            </a:extLst>
          </p:cNvPr>
          <p:cNvSpPr>
            <a:spLocks noGrp="1" noRot="1" noMove="1" noResize="1" noEditPoints="1" noAdjustHandles="1" noChangeArrowheads="1" noChangeShapeType="1"/>
          </p:cNvSpPr>
          <p:nvPr/>
        </p:nvSpPr>
        <p:spPr>
          <a:xfrm>
            <a:off x="2591083" y="3005186"/>
            <a:ext cx="1655445" cy="275590"/>
          </a:xfrm>
          <a:prstGeom prst="wedgeRectCallout">
            <a:avLst>
              <a:gd name="adj1" fmla="val 80580"/>
              <a:gd name="adj2" fmla="val 16060"/>
            </a:avLst>
          </a:prstGeom>
          <a:noFill/>
          <a:ln w="19050"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buNone/>
            </a:pPr>
            <a:r>
              <a:rPr lang="en-BE"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Calculated quantity</a:t>
            </a:r>
          </a:p>
        </p:txBody>
      </p:sp>
      <p:sp>
        <p:nvSpPr>
          <p:cNvPr id="8" name="Speech Bubble: Rectangle 7">
            <a:extLst>
              <a:ext uri="{FF2B5EF4-FFF2-40B4-BE49-F238E27FC236}">
                <a16:creationId xmlns:a16="http://schemas.microsoft.com/office/drawing/2014/main" id="{B17C4D44-A726-C103-FFED-9C66C78E8592}"/>
              </a:ext>
            </a:extLst>
          </p:cNvPr>
          <p:cNvSpPr>
            <a:spLocks noGrp="1" noRot="1" noMove="1" noResize="1" noEditPoints="1" noAdjustHandles="1" noChangeArrowheads="1" noChangeShapeType="1"/>
          </p:cNvSpPr>
          <p:nvPr/>
        </p:nvSpPr>
        <p:spPr>
          <a:xfrm>
            <a:off x="2591082" y="2163248"/>
            <a:ext cx="1655445" cy="275590"/>
          </a:xfrm>
          <a:prstGeom prst="wedgeRectCallout">
            <a:avLst>
              <a:gd name="adj1" fmla="val 156333"/>
              <a:gd name="adj2" fmla="val 274221"/>
            </a:avLst>
          </a:prstGeom>
          <a:noFill/>
          <a:ln w="19050"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buNone/>
            </a:pPr>
            <a:r>
              <a:rPr lang="en-BE"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Alarm status</a:t>
            </a:r>
          </a:p>
        </p:txBody>
      </p:sp>
      <p:sp>
        <p:nvSpPr>
          <p:cNvPr id="9" name="Speech Bubble: Rectangle 8">
            <a:extLst>
              <a:ext uri="{FF2B5EF4-FFF2-40B4-BE49-F238E27FC236}">
                <a16:creationId xmlns:a16="http://schemas.microsoft.com/office/drawing/2014/main" id="{1E39F77F-52D1-2B0B-1658-0214869D0946}"/>
              </a:ext>
            </a:extLst>
          </p:cNvPr>
          <p:cNvSpPr>
            <a:spLocks noGrp="1" noRot="1" noMove="1" noResize="1" noEditPoints="1" noAdjustHandles="1" noChangeArrowheads="1" noChangeShapeType="1"/>
          </p:cNvSpPr>
          <p:nvPr/>
        </p:nvSpPr>
        <p:spPr>
          <a:xfrm>
            <a:off x="8051427" y="2821791"/>
            <a:ext cx="1655445" cy="275590"/>
          </a:xfrm>
          <a:prstGeom prst="wedgeRectCallout">
            <a:avLst>
              <a:gd name="adj1" fmla="val -90542"/>
              <a:gd name="adj2" fmla="val 66494"/>
            </a:avLst>
          </a:prstGeom>
          <a:noFill/>
          <a:ln w="19050"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buNone/>
            </a:pPr>
            <a:r>
              <a:rPr lang="en-BE"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Added quantity</a:t>
            </a:r>
          </a:p>
        </p:txBody>
      </p:sp>
      <p:sp>
        <p:nvSpPr>
          <p:cNvPr id="10" name="Speech Bubble: Rectangle 9">
            <a:extLst>
              <a:ext uri="{FF2B5EF4-FFF2-40B4-BE49-F238E27FC236}">
                <a16:creationId xmlns:a16="http://schemas.microsoft.com/office/drawing/2014/main" id="{98129722-F9B8-3A3D-097B-678EBF3027B5}"/>
              </a:ext>
            </a:extLst>
          </p:cNvPr>
          <p:cNvSpPr>
            <a:spLocks noGrp="1" noRot="1" noMove="1" noResize="1" noEditPoints="1" noAdjustHandles="1" noChangeArrowheads="1" noChangeShapeType="1"/>
          </p:cNvSpPr>
          <p:nvPr/>
        </p:nvSpPr>
        <p:spPr>
          <a:xfrm>
            <a:off x="8051429" y="3429000"/>
            <a:ext cx="1655445" cy="275590"/>
          </a:xfrm>
          <a:prstGeom prst="wedgeRectCallout">
            <a:avLst>
              <a:gd name="adj1" fmla="val -90123"/>
              <a:gd name="adj2" fmla="val 75152"/>
            </a:avLst>
          </a:prstGeom>
          <a:noFill/>
          <a:ln w="19050"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buNone/>
            </a:pPr>
            <a:r>
              <a:rPr lang="en-BE"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Instructions</a:t>
            </a:r>
          </a:p>
        </p:txBody>
      </p:sp>
      <p:sp>
        <p:nvSpPr>
          <p:cNvPr id="11" name="Speech Bubble: Rectangle 10">
            <a:extLst>
              <a:ext uri="{FF2B5EF4-FFF2-40B4-BE49-F238E27FC236}">
                <a16:creationId xmlns:a16="http://schemas.microsoft.com/office/drawing/2014/main" id="{3BCC8660-0896-C18C-7619-8A555D8FB1E8}"/>
              </a:ext>
            </a:extLst>
          </p:cNvPr>
          <p:cNvSpPr>
            <a:spLocks noGrp="1" noRot="1" noMove="1" noResize="1" noEditPoints="1" noAdjustHandles="1" noChangeArrowheads="1" noChangeShapeType="1"/>
          </p:cNvSpPr>
          <p:nvPr/>
        </p:nvSpPr>
        <p:spPr>
          <a:xfrm>
            <a:off x="2591083" y="4649153"/>
            <a:ext cx="1655445" cy="275590"/>
          </a:xfrm>
          <a:prstGeom prst="wedgeRectCallout">
            <a:avLst>
              <a:gd name="adj1" fmla="val 84374"/>
              <a:gd name="adj2" fmla="val 37548"/>
            </a:avLst>
          </a:prstGeom>
          <a:noFill/>
          <a:ln w="19050"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buNone/>
            </a:pPr>
            <a:r>
              <a:rPr lang="en-BE"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Current status</a:t>
            </a:r>
          </a:p>
        </p:txBody>
      </p:sp>
      <p:sp>
        <p:nvSpPr>
          <p:cNvPr id="12" name="Speech Bubble: Rectangle 11">
            <a:extLst>
              <a:ext uri="{FF2B5EF4-FFF2-40B4-BE49-F238E27FC236}">
                <a16:creationId xmlns:a16="http://schemas.microsoft.com/office/drawing/2014/main" id="{4A317B3E-9722-29F9-3CCD-281DDDAEBB9A}"/>
              </a:ext>
            </a:extLst>
          </p:cNvPr>
          <p:cNvSpPr>
            <a:spLocks noGrp="1" noRot="1" noMove="1" noResize="1" noEditPoints="1" noAdjustHandles="1" noChangeArrowheads="1" noChangeShapeType="1"/>
          </p:cNvSpPr>
          <p:nvPr/>
        </p:nvSpPr>
        <p:spPr>
          <a:xfrm>
            <a:off x="8051428" y="5023055"/>
            <a:ext cx="1655445" cy="517525"/>
          </a:xfrm>
          <a:prstGeom prst="wedgeRectCallout">
            <a:avLst>
              <a:gd name="adj1" fmla="val -91371"/>
              <a:gd name="adj2" fmla="val -4040"/>
            </a:avLst>
          </a:prstGeom>
          <a:noFill/>
          <a:ln w="19050"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buNone/>
            </a:pPr>
            <a:r>
              <a:rPr lang="en-BE"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Emergency exit, abort process</a:t>
            </a:r>
          </a:p>
        </p:txBody>
      </p:sp>
      <p:sp>
        <p:nvSpPr>
          <p:cNvPr id="2" name="Title 1">
            <a:extLst>
              <a:ext uri="{FF2B5EF4-FFF2-40B4-BE49-F238E27FC236}">
                <a16:creationId xmlns:a16="http://schemas.microsoft.com/office/drawing/2014/main" id="{E38D4ED9-11E1-74B3-0F62-6C4F13A70667}"/>
              </a:ext>
            </a:extLst>
          </p:cNvPr>
          <p:cNvSpPr>
            <a:spLocks noGrp="1"/>
          </p:cNvSpPr>
          <p:nvPr>
            <p:ph type="title"/>
          </p:nvPr>
        </p:nvSpPr>
        <p:spPr/>
        <p:txBody>
          <a:bodyPr/>
          <a:lstStyle/>
          <a:p>
            <a:r>
              <a:rPr lang="en-GB" b="1"/>
              <a:t>SDT340 LUBExpert Mode – Guided Mode</a:t>
            </a:r>
            <a:endParaRPr lang="en-US"/>
          </a:p>
        </p:txBody>
      </p:sp>
    </p:spTree>
    <p:extLst>
      <p:ext uri="{BB962C8B-B14F-4D97-AF65-F5344CB8AC3E}">
        <p14:creationId xmlns:p14="http://schemas.microsoft.com/office/powerpoint/2010/main" val="2974247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F711A-9AE3-7C57-416D-3A20538D210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3A04219-4116-C073-A555-03F62E3836E3}"/>
              </a:ext>
            </a:extLst>
          </p:cNvPr>
          <p:cNvSpPr/>
          <p:nvPr/>
        </p:nvSpPr>
        <p:spPr>
          <a:xfrm>
            <a:off x="15155" y="1340768"/>
            <a:ext cx="12261343" cy="571631"/>
          </a:xfrm>
          <a:prstGeom prst="rect">
            <a:avLst/>
          </a:prstGeom>
        </p:spPr>
        <p:txBody>
          <a:bodyPr wrap="square">
            <a:spAutoFit/>
          </a:bodyPr>
          <a:lstStyle/>
          <a:p>
            <a:pPr marL="342900" lvl="0" indent="-342900">
              <a:lnSpc>
                <a:spcPct val="150000"/>
              </a:lnSpc>
              <a:buFont typeface="Arial" panose="020B0604020202020204" pitchFamily="34" charset="0"/>
              <a:buChar char="•"/>
              <a:defRPr/>
            </a:pPr>
            <a:r>
              <a:rPr lang="en-BE" sz="2400" b="1" dirty="0">
                <a:solidFill>
                  <a:schemeClr val="bg1"/>
                </a:solidFill>
                <a:latin typeface="Verdana" panose="020B0604030504040204" pitchFamily="34" charset="0"/>
                <a:ea typeface="Verdana" panose="020B0604030504040204" pitchFamily="34" charset="0"/>
                <a:cs typeface="Verdana" panose="020B0604030504040204" pitchFamily="34" charset="0"/>
              </a:rPr>
              <a:t>Follow the steps, complete the process:</a:t>
            </a:r>
          </a:p>
        </p:txBody>
      </p:sp>
      <p:pic>
        <p:nvPicPr>
          <p:cNvPr id="3" name="Picture 2">
            <a:extLst>
              <a:ext uri="{FF2B5EF4-FFF2-40B4-BE49-F238E27FC236}">
                <a16:creationId xmlns:a16="http://schemas.microsoft.com/office/drawing/2014/main" id="{A87066A9-4945-C6F2-A030-AC7F62E4932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834673" y="2226404"/>
            <a:ext cx="2408129" cy="3604572"/>
          </a:xfrm>
          <a:prstGeom prst="rect">
            <a:avLst/>
          </a:prstGeom>
        </p:spPr>
      </p:pic>
      <p:pic>
        <p:nvPicPr>
          <p:cNvPr id="14" name="Picture 13">
            <a:extLst>
              <a:ext uri="{FF2B5EF4-FFF2-40B4-BE49-F238E27FC236}">
                <a16:creationId xmlns:a16="http://schemas.microsoft.com/office/drawing/2014/main" id="{7E0DBFB8-8897-2433-8CE7-86C43915A68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2949198" y="2226404"/>
            <a:ext cx="2423370" cy="3589331"/>
          </a:xfrm>
          <a:prstGeom prst="rect">
            <a:avLst/>
          </a:prstGeom>
        </p:spPr>
      </p:pic>
      <p:sp>
        <p:nvSpPr>
          <p:cNvPr id="6" name="Title 5">
            <a:extLst>
              <a:ext uri="{FF2B5EF4-FFF2-40B4-BE49-F238E27FC236}">
                <a16:creationId xmlns:a16="http://schemas.microsoft.com/office/drawing/2014/main" id="{4064010F-66EF-1A06-6F2A-957C63E41AA8}"/>
              </a:ext>
            </a:extLst>
          </p:cNvPr>
          <p:cNvSpPr>
            <a:spLocks noGrp="1"/>
          </p:cNvSpPr>
          <p:nvPr>
            <p:ph type="title"/>
          </p:nvPr>
        </p:nvSpPr>
        <p:spPr/>
        <p:txBody>
          <a:bodyPr/>
          <a:lstStyle/>
          <a:p>
            <a:r>
              <a:rPr lang="en-GB" b="1"/>
              <a:t>SDT340 LUBExpert Mode – Guided Mode</a:t>
            </a:r>
            <a:endParaRPr lang="en-GB"/>
          </a:p>
        </p:txBody>
      </p:sp>
    </p:spTree>
    <p:extLst>
      <p:ext uri="{BB962C8B-B14F-4D97-AF65-F5344CB8AC3E}">
        <p14:creationId xmlns:p14="http://schemas.microsoft.com/office/powerpoint/2010/main" val="358754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94AB2-F4D6-CFA8-4140-D7FC824CC7E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72BDA16-432A-4FAD-60D8-EFD07D74AE3A}"/>
              </a:ext>
            </a:extLst>
          </p:cNvPr>
          <p:cNvSpPr/>
          <p:nvPr/>
        </p:nvSpPr>
        <p:spPr>
          <a:xfrm>
            <a:off x="15155" y="1340768"/>
            <a:ext cx="12261343" cy="1125629"/>
          </a:xfrm>
          <a:prstGeom prst="rect">
            <a:avLst/>
          </a:prstGeom>
        </p:spPr>
        <p:txBody>
          <a:bodyPr wrap="square">
            <a:spAutoFit/>
          </a:bodyPr>
          <a:lstStyle/>
          <a:p>
            <a:pPr marL="342900" lvl="0" indent="-342900">
              <a:lnSpc>
                <a:spcPct val="150000"/>
              </a:lnSpc>
              <a:buFont typeface="Arial" panose="020B0604020202020204" pitchFamily="34" charset="0"/>
              <a:buChar char="•"/>
              <a:defRPr/>
            </a:pPr>
            <a:r>
              <a:rPr lang="en-BE" sz="2400" b="1" dirty="0">
                <a:solidFill>
                  <a:schemeClr val="bg1"/>
                </a:solidFill>
                <a:latin typeface="Verdana" panose="020B0604030504040204" pitchFamily="34" charset="0"/>
                <a:ea typeface="Verdana" panose="020B0604030504040204" pitchFamily="34" charset="0"/>
                <a:cs typeface="Verdana" panose="020B0604030504040204" pitchFamily="34" charset="0"/>
              </a:rPr>
              <a:t>Emergency exit/aborting the process – press ESC</a:t>
            </a:r>
          </a:p>
          <a:p>
            <a:pPr marL="342900" lvl="0" indent="-342900">
              <a:lnSpc>
                <a:spcPct val="150000"/>
              </a:lnSpc>
              <a:buFont typeface="Arial" panose="020B0604020202020204" pitchFamily="34" charset="0"/>
              <a:buChar char="•"/>
              <a:defRPr/>
            </a:pPr>
            <a:r>
              <a:rPr lang="en-BE" sz="2400" b="1" dirty="0">
                <a:solidFill>
                  <a:schemeClr val="bg1"/>
                </a:solidFill>
                <a:latin typeface="Verdana" panose="020B0604030504040204" pitchFamily="34" charset="0"/>
                <a:ea typeface="Verdana" panose="020B0604030504040204" pitchFamily="34" charset="0"/>
                <a:cs typeface="Verdana" panose="020B0604030504040204" pitchFamily="34" charset="0"/>
              </a:rPr>
              <a:t>Add message from Default messages</a:t>
            </a:r>
          </a:p>
        </p:txBody>
      </p:sp>
      <p:pic>
        <p:nvPicPr>
          <p:cNvPr id="6" name="Picture 5">
            <a:extLst>
              <a:ext uri="{FF2B5EF4-FFF2-40B4-BE49-F238E27FC236}">
                <a16:creationId xmlns:a16="http://schemas.microsoft.com/office/drawing/2014/main" id="{763CA457-4082-5661-5F99-25659BC54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1247" y="2579477"/>
            <a:ext cx="2400508" cy="3604572"/>
          </a:xfrm>
          <a:prstGeom prst="rect">
            <a:avLst/>
          </a:prstGeom>
        </p:spPr>
      </p:pic>
      <p:pic>
        <p:nvPicPr>
          <p:cNvPr id="8" name="Picture 7">
            <a:extLst>
              <a:ext uri="{FF2B5EF4-FFF2-40B4-BE49-F238E27FC236}">
                <a16:creationId xmlns:a16="http://schemas.microsoft.com/office/drawing/2014/main" id="{A00C2F0D-7B27-F1A9-0126-AFD295B480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897" y="2579477"/>
            <a:ext cx="2400508" cy="3596952"/>
          </a:xfrm>
          <a:prstGeom prst="rect">
            <a:avLst/>
          </a:prstGeom>
        </p:spPr>
      </p:pic>
      <p:pic>
        <p:nvPicPr>
          <p:cNvPr id="10" name="Picture 9">
            <a:extLst>
              <a:ext uri="{FF2B5EF4-FFF2-40B4-BE49-F238E27FC236}">
                <a16:creationId xmlns:a16="http://schemas.microsoft.com/office/drawing/2014/main" id="{0F375575-F551-5021-AEE0-DE6AB00CF7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5572" y="2579477"/>
            <a:ext cx="2400508" cy="3604572"/>
          </a:xfrm>
          <a:prstGeom prst="rect">
            <a:avLst/>
          </a:prstGeom>
        </p:spPr>
      </p:pic>
      <p:sp>
        <p:nvSpPr>
          <p:cNvPr id="2" name="Title 1">
            <a:extLst>
              <a:ext uri="{FF2B5EF4-FFF2-40B4-BE49-F238E27FC236}">
                <a16:creationId xmlns:a16="http://schemas.microsoft.com/office/drawing/2014/main" id="{0DB271B4-C0B9-9594-902C-338DF185124C}"/>
              </a:ext>
            </a:extLst>
          </p:cNvPr>
          <p:cNvSpPr>
            <a:spLocks noGrp="1"/>
          </p:cNvSpPr>
          <p:nvPr>
            <p:ph type="title"/>
          </p:nvPr>
        </p:nvSpPr>
        <p:spPr/>
        <p:txBody>
          <a:bodyPr/>
          <a:lstStyle/>
          <a:p>
            <a:r>
              <a:rPr lang="en-GB" b="1"/>
              <a:t>SDT340 LUBExpert Mode – Guided Mode</a:t>
            </a:r>
            <a:endParaRPr lang="en-GB"/>
          </a:p>
        </p:txBody>
      </p:sp>
    </p:spTree>
    <p:extLst>
      <p:ext uri="{BB962C8B-B14F-4D97-AF65-F5344CB8AC3E}">
        <p14:creationId xmlns:p14="http://schemas.microsoft.com/office/powerpoint/2010/main" val="220256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74448-66FC-5D5B-4F54-45474F9B953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5277076-A7DF-4C5C-B2B6-EDBAF4DA2465}"/>
              </a:ext>
            </a:extLst>
          </p:cNvPr>
          <p:cNvSpPr/>
          <p:nvPr/>
        </p:nvSpPr>
        <p:spPr>
          <a:xfrm>
            <a:off x="15155" y="897155"/>
            <a:ext cx="12261343" cy="1679627"/>
          </a:xfrm>
          <a:prstGeom prst="rect">
            <a:avLst/>
          </a:prstGeom>
        </p:spPr>
        <p:txBody>
          <a:bodyPr wrap="square">
            <a:spAutoFit/>
          </a:bodyPr>
          <a:lstStyle/>
          <a:p>
            <a:pPr marL="342900" lvl="0" indent="-342900">
              <a:lnSpc>
                <a:spcPct val="150000"/>
              </a:lnSpc>
              <a:buFont typeface="Arial" panose="020B0604020202020204" pitchFamily="34" charset="0"/>
              <a:buChar char="•"/>
              <a:defRPr/>
            </a:pPr>
            <a:r>
              <a:rPr lang="en-BE" sz="2400" b="1" dirty="0">
                <a:solidFill>
                  <a:schemeClr val="bg2"/>
                </a:solidFill>
                <a:latin typeface="Verdana" panose="020B0604030504040204" pitchFamily="34" charset="0"/>
                <a:ea typeface="Verdana" panose="020B0604030504040204" pitchFamily="34" charset="0"/>
                <a:cs typeface="Verdana" panose="020B0604030504040204" pitchFamily="34" charset="0"/>
              </a:rPr>
              <a:t>Readings displayed in bar graph/numerically</a:t>
            </a:r>
          </a:p>
          <a:p>
            <a:pPr marL="342900" lvl="0" indent="-342900">
              <a:lnSpc>
                <a:spcPct val="150000"/>
              </a:lnSpc>
              <a:buFont typeface="Arial" panose="020B0604020202020204" pitchFamily="34" charset="0"/>
              <a:buChar char="•"/>
              <a:defRPr/>
            </a:pPr>
            <a:r>
              <a:rPr lang="en-BE" sz="2400" b="1" dirty="0">
                <a:solidFill>
                  <a:schemeClr val="bg2"/>
                </a:solidFill>
                <a:latin typeface="Verdana" panose="020B0604030504040204" pitchFamily="34" charset="0"/>
                <a:ea typeface="Verdana" panose="020B0604030504040204" pitchFamily="34" charset="0"/>
                <a:cs typeface="Verdana" panose="020B0604030504040204" pitchFamily="34" charset="0"/>
              </a:rPr>
              <a:t>Each measurement, new bar</a:t>
            </a:r>
          </a:p>
          <a:p>
            <a:pPr marL="342900" lvl="0" indent="-342900">
              <a:lnSpc>
                <a:spcPct val="150000"/>
              </a:lnSpc>
              <a:buFont typeface="Arial" panose="020B0604020202020204" pitchFamily="34" charset="0"/>
              <a:buChar char="•"/>
              <a:defRPr/>
            </a:pPr>
            <a:r>
              <a:rPr lang="en-BE" sz="2400" b="1" dirty="0">
                <a:solidFill>
                  <a:schemeClr val="bg2"/>
                </a:solidFill>
                <a:latin typeface="Verdana" panose="020B0604030504040204" pitchFamily="34" charset="0"/>
                <a:ea typeface="Verdana" panose="020B0604030504040204" pitchFamily="34" charset="0"/>
                <a:cs typeface="Verdana" panose="020B0604030504040204" pitchFamily="34" charset="0"/>
              </a:rPr>
              <a:t>Between the measurements, </a:t>
            </a:r>
            <a:r>
              <a:rPr lang="en-BE" sz="2400" b="1" dirty="0">
                <a:solidFill>
                  <a:srgbClr val="AFFF00"/>
                </a:solidFill>
                <a:latin typeface="Verdana" panose="020B0604030504040204" pitchFamily="34" charset="0"/>
                <a:ea typeface="Verdana" panose="020B0604030504040204" pitchFamily="34" charset="0"/>
                <a:cs typeface="Verdana" panose="020B0604030504040204" pitchFamily="34" charset="0"/>
              </a:rPr>
              <a:t>temporary bars</a:t>
            </a:r>
          </a:p>
        </p:txBody>
      </p:sp>
      <p:pic>
        <p:nvPicPr>
          <p:cNvPr id="8" name="Picture 7">
            <a:extLst>
              <a:ext uri="{FF2B5EF4-FFF2-40B4-BE49-F238E27FC236}">
                <a16:creationId xmlns:a16="http://schemas.microsoft.com/office/drawing/2014/main" id="{343F4089-8413-882E-8EFB-BFF22C7B2A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7969" y="2585252"/>
            <a:ext cx="2423370" cy="3612193"/>
          </a:xfrm>
          <a:prstGeom prst="rect">
            <a:avLst/>
          </a:prstGeom>
        </p:spPr>
      </p:pic>
      <p:sp>
        <p:nvSpPr>
          <p:cNvPr id="11" name="Speech Bubble: Rectangle 10">
            <a:extLst>
              <a:ext uri="{FF2B5EF4-FFF2-40B4-BE49-F238E27FC236}">
                <a16:creationId xmlns:a16="http://schemas.microsoft.com/office/drawing/2014/main" id="{482886A5-E21E-4825-2E32-BA4E17976F32}"/>
              </a:ext>
            </a:extLst>
          </p:cNvPr>
          <p:cNvSpPr/>
          <p:nvPr/>
        </p:nvSpPr>
        <p:spPr>
          <a:xfrm>
            <a:off x="2662736" y="3484545"/>
            <a:ext cx="1655445" cy="333375"/>
          </a:xfrm>
          <a:prstGeom prst="wedgeRectCallout">
            <a:avLst>
              <a:gd name="adj1" fmla="val 89237"/>
              <a:gd name="adj2" fmla="val 210751"/>
            </a:avLst>
          </a:prstGeom>
          <a:noFill/>
          <a:ln w="19050" cap="flat" cmpd="sng" algn="ctr">
            <a:solidFill>
              <a:srgbClr val="C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buNone/>
            </a:pPr>
            <a:r>
              <a:rPr lang="en-BE"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Initial reading</a:t>
            </a:r>
          </a:p>
        </p:txBody>
      </p:sp>
      <p:sp>
        <p:nvSpPr>
          <p:cNvPr id="12" name="Speech Bubble: Rectangle 11">
            <a:extLst>
              <a:ext uri="{FF2B5EF4-FFF2-40B4-BE49-F238E27FC236}">
                <a16:creationId xmlns:a16="http://schemas.microsoft.com/office/drawing/2014/main" id="{FDABBE60-58E7-FABE-0814-270466BA9D01}"/>
              </a:ext>
            </a:extLst>
          </p:cNvPr>
          <p:cNvSpPr/>
          <p:nvPr/>
        </p:nvSpPr>
        <p:spPr>
          <a:xfrm>
            <a:off x="7432849" y="3058703"/>
            <a:ext cx="2157095" cy="1132840"/>
          </a:xfrm>
          <a:prstGeom prst="wedgeRectCallout">
            <a:avLst>
              <a:gd name="adj1" fmla="val -156879"/>
              <a:gd name="adj2" fmla="val 38711"/>
            </a:avLst>
          </a:prstGeom>
          <a:noFill/>
          <a:ln w="19050" cap="flat" cmpd="sng" algn="ctr">
            <a:solidFill>
              <a:srgbClr val="C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buNone/>
            </a:pPr>
            <a:r>
              <a:rPr lang="en-BE"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“Floating bars” between two readings, during the grease adding, refreshed every 2 seconds.</a:t>
            </a:r>
          </a:p>
        </p:txBody>
      </p:sp>
      <p:sp>
        <p:nvSpPr>
          <p:cNvPr id="13" name="Speech Bubble: Rectangle 12">
            <a:extLst>
              <a:ext uri="{FF2B5EF4-FFF2-40B4-BE49-F238E27FC236}">
                <a16:creationId xmlns:a16="http://schemas.microsoft.com/office/drawing/2014/main" id="{A2BEB29A-AD92-4A98-D543-690A26C6E306}"/>
              </a:ext>
            </a:extLst>
          </p:cNvPr>
          <p:cNvSpPr/>
          <p:nvPr/>
        </p:nvSpPr>
        <p:spPr>
          <a:xfrm>
            <a:off x="7934499" y="5343664"/>
            <a:ext cx="1655445" cy="310515"/>
          </a:xfrm>
          <a:prstGeom prst="wedgeRectCallout">
            <a:avLst>
              <a:gd name="adj1" fmla="val -96619"/>
              <a:gd name="adj2" fmla="val 27548"/>
            </a:avLst>
          </a:prstGeom>
          <a:noFill/>
          <a:ln w="19050" cap="flat" cmpd="sng" algn="ctr">
            <a:solidFill>
              <a:srgbClr val="C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buNone/>
            </a:pPr>
            <a:r>
              <a:rPr lang="en-BE"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Ending the process</a:t>
            </a:r>
          </a:p>
        </p:txBody>
      </p:sp>
      <p:sp>
        <p:nvSpPr>
          <p:cNvPr id="3" name="Title 2">
            <a:extLst>
              <a:ext uri="{FF2B5EF4-FFF2-40B4-BE49-F238E27FC236}">
                <a16:creationId xmlns:a16="http://schemas.microsoft.com/office/drawing/2014/main" id="{DDFE1E1C-E5D7-EDBE-2E7F-358947AAEC99}"/>
              </a:ext>
            </a:extLst>
          </p:cNvPr>
          <p:cNvSpPr>
            <a:spLocks noGrp="1"/>
          </p:cNvSpPr>
          <p:nvPr>
            <p:ph type="title"/>
          </p:nvPr>
        </p:nvSpPr>
        <p:spPr/>
        <p:txBody>
          <a:bodyPr/>
          <a:lstStyle/>
          <a:p>
            <a:r>
              <a:rPr lang="en-GB" b="1"/>
              <a:t>SDT340 LUBExpert Mode – </a:t>
            </a:r>
            <a:r>
              <a:rPr lang="en-BE" b="1" dirty="0"/>
              <a:t>Free</a:t>
            </a:r>
            <a:r>
              <a:rPr lang="en-GB" b="1" dirty="0"/>
              <a:t> Mode</a:t>
            </a:r>
            <a:endParaRPr lang="en-GB"/>
          </a:p>
        </p:txBody>
      </p:sp>
    </p:spTree>
    <p:extLst>
      <p:ext uri="{BB962C8B-B14F-4D97-AF65-F5344CB8AC3E}">
        <p14:creationId xmlns:p14="http://schemas.microsoft.com/office/powerpoint/2010/main" val="393698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C54F9-FFF3-4352-A711-A527933394FF}"/>
            </a:ext>
          </a:extLst>
        </p:cNvPr>
        <p:cNvGrpSpPr/>
        <p:nvPr/>
      </p:nvGrpSpPr>
      <p:grpSpPr>
        <a:xfrm>
          <a:off x="0" y="0"/>
          <a:ext cx="0" cy="0"/>
          <a:chOff x="0" y="0"/>
          <a:chExt cx="0" cy="0"/>
        </a:xfrm>
      </p:grpSpPr>
      <p:pic>
        <p:nvPicPr>
          <p:cNvPr id="5" name="Image 0" descr="preencoded.png">
            <a:extLst>
              <a:ext uri="{FF2B5EF4-FFF2-40B4-BE49-F238E27FC236}">
                <a16:creationId xmlns:a16="http://schemas.microsoft.com/office/drawing/2014/main" id="{316DD912-6C3E-FC44-F8AC-640389C4CC43}"/>
              </a:ext>
            </a:extLst>
          </p:cNvPr>
          <p:cNvPicPr>
            <a:picLocks noChangeAspect="1"/>
          </p:cNvPicPr>
          <p:nvPr/>
        </p:nvPicPr>
        <p:blipFill>
          <a:blip r:embed="rId3"/>
          <a:srcRect t="-384" b="-384"/>
          <a:stretch/>
        </p:blipFill>
        <p:spPr>
          <a:xfrm>
            <a:off x="761695" y="772065"/>
            <a:ext cx="1429207" cy="57607"/>
          </a:xfrm>
          <a:prstGeom prst="rect">
            <a:avLst/>
          </a:prstGeom>
        </p:spPr>
      </p:pic>
      <p:sp>
        <p:nvSpPr>
          <p:cNvPr id="18" name="Text 15">
            <a:extLst>
              <a:ext uri="{FF2B5EF4-FFF2-40B4-BE49-F238E27FC236}">
                <a16:creationId xmlns:a16="http://schemas.microsoft.com/office/drawing/2014/main" id="{000ACD51-393D-FCE6-7ECA-B94EEC60C9F8}"/>
              </a:ext>
            </a:extLst>
          </p:cNvPr>
          <p:cNvSpPr txBox="1"/>
          <p:nvPr/>
        </p:nvSpPr>
        <p:spPr>
          <a:xfrm>
            <a:off x="761695" y="333756"/>
            <a:ext cx="10668305" cy="419710"/>
          </a:xfrm>
          <a:prstGeom prst="rect">
            <a:avLst/>
          </a:prstGeom>
          <a:noFill/>
          <a:ln/>
        </p:spPr>
        <p:txBody>
          <a:bodyPr wrap="square" lIns="0" tIns="0" rIns="0" bIns="0" rtlCol="0" anchor="ctr"/>
          <a:lstStyle/>
          <a:p>
            <a:pPr marL="0" indent="0" algn="l">
              <a:buNone/>
            </a:pPr>
            <a:endParaRPr lang="en-US" sz="2700" dirty="0"/>
          </a:p>
        </p:txBody>
      </p:sp>
      <p:sp>
        <p:nvSpPr>
          <p:cNvPr id="37" name="Title 36">
            <a:extLst>
              <a:ext uri="{FF2B5EF4-FFF2-40B4-BE49-F238E27FC236}">
                <a16:creationId xmlns:a16="http://schemas.microsoft.com/office/drawing/2014/main" id="{53A5FA78-214A-26DD-2753-CC2D7643D518}"/>
              </a:ext>
            </a:extLst>
          </p:cNvPr>
          <p:cNvSpPr>
            <a:spLocks noGrp="1"/>
          </p:cNvSpPr>
          <p:nvPr>
            <p:ph type="title"/>
          </p:nvPr>
        </p:nvSpPr>
        <p:spPr/>
        <p:txBody>
          <a:bodyPr>
            <a:normAutofit/>
          </a:bodyPr>
          <a:lstStyle/>
          <a:p>
            <a:r>
              <a:rPr lang="en-GB" b="1"/>
              <a:t>THE SOLUTION: SDT340 LUBEXPERT CAPABILITIES</a:t>
            </a:r>
          </a:p>
        </p:txBody>
      </p:sp>
      <p:pic>
        <p:nvPicPr>
          <p:cNvPr id="41" name="Image 1" descr="preencoded.png">
            <a:extLst>
              <a:ext uri="{FF2B5EF4-FFF2-40B4-BE49-F238E27FC236}">
                <a16:creationId xmlns:a16="http://schemas.microsoft.com/office/drawing/2014/main" id="{300BD5C4-BDF1-C07F-2F86-08D70846FCD3}"/>
              </a:ext>
            </a:extLst>
          </p:cNvPr>
          <p:cNvPicPr>
            <a:picLocks noChangeAspect="1"/>
          </p:cNvPicPr>
          <p:nvPr/>
        </p:nvPicPr>
        <p:blipFill>
          <a:blip r:embed="rId4"/>
          <a:srcRect l="-2083" r="-2083"/>
          <a:stretch/>
        </p:blipFill>
        <p:spPr>
          <a:xfrm>
            <a:off x="571195" y="5531588"/>
            <a:ext cx="11048695" cy="9144"/>
          </a:xfrm>
          <a:prstGeom prst="rect">
            <a:avLst/>
          </a:prstGeom>
        </p:spPr>
      </p:pic>
      <p:grpSp>
        <p:nvGrpSpPr>
          <p:cNvPr id="6" name="Group 5">
            <a:extLst>
              <a:ext uri="{FF2B5EF4-FFF2-40B4-BE49-F238E27FC236}">
                <a16:creationId xmlns:a16="http://schemas.microsoft.com/office/drawing/2014/main" id="{D7FB4DD8-CCE3-5C6C-B769-DDEFF414B018}"/>
              </a:ext>
            </a:extLst>
          </p:cNvPr>
          <p:cNvGrpSpPr>
            <a:grpSpLocks noGrp="1" noUngrp="1" noRot="1" noMove="1" noResize="1"/>
          </p:cNvGrpSpPr>
          <p:nvPr/>
        </p:nvGrpSpPr>
        <p:grpSpPr>
          <a:xfrm>
            <a:off x="571195" y="1435990"/>
            <a:ext cx="3429000" cy="1762049"/>
            <a:chOff x="571195" y="1435990"/>
            <a:chExt cx="3429000" cy="1762049"/>
          </a:xfrm>
        </p:grpSpPr>
        <p:sp>
          <p:nvSpPr>
            <p:cNvPr id="2" name="Shape 3">
              <a:extLst>
                <a:ext uri="{FF2B5EF4-FFF2-40B4-BE49-F238E27FC236}">
                  <a16:creationId xmlns:a16="http://schemas.microsoft.com/office/drawing/2014/main" id="{6588E29A-DAFD-D20B-BAC2-1A9F347A65BB}"/>
                </a:ext>
              </a:extLst>
            </p:cNvPr>
            <p:cNvSpPr>
              <a:spLocks noGrp="1" noRot="1" noMove="1" noResize="1" noEditPoints="1" noAdjustHandles="1" noChangeArrowheads="1" noChangeShapeType="1"/>
            </p:cNvSpPr>
            <p:nvPr/>
          </p:nvSpPr>
          <p:spPr>
            <a:xfrm>
              <a:off x="571195" y="1435990"/>
              <a:ext cx="3429000" cy="1762049"/>
            </a:xfrm>
            <a:prstGeom prst="roundRect">
              <a:avLst>
                <a:gd name="adj" fmla="val 6732"/>
              </a:avLst>
            </a:prstGeom>
            <a:solidFill>
              <a:srgbClr val="002745">
                <a:alpha val="60000"/>
              </a:srgbClr>
            </a:solidFill>
            <a:ln w="12700">
              <a:solidFill>
                <a:srgbClr val="AFFF00"/>
              </a:solidFill>
              <a:prstDash val="solid"/>
            </a:ln>
          </p:spPr>
          <p:txBody>
            <a:bodyPr/>
            <a:lstStyle/>
            <a:p>
              <a:endParaRPr lang="en-GB"/>
            </a:p>
          </p:txBody>
        </p:sp>
        <p:sp>
          <p:nvSpPr>
            <p:cNvPr id="42" name="Shape 15">
              <a:extLst>
                <a:ext uri="{FF2B5EF4-FFF2-40B4-BE49-F238E27FC236}">
                  <a16:creationId xmlns:a16="http://schemas.microsoft.com/office/drawing/2014/main" id="{D9D962E8-A4C2-8BBE-9B28-B7F86C9DEB14}"/>
                </a:ext>
              </a:extLst>
            </p:cNvPr>
            <p:cNvSpPr>
              <a:spLocks noGrp="1" noRot="1" noMove="1" noResize="1" noEditPoints="1" noAdjustHandles="1" noChangeArrowheads="1" noChangeShapeType="1"/>
            </p:cNvSpPr>
            <p:nvPr/>
          </p:nvSpPr>
          <p:spPr>
            <a:xfrm>
              <a:off x="808939" y="1673734"/>
              <a:ext cx="418795" cy="418795"/>
            </a:xfrm>
            <a:prstGeom prst="roundRect">
              <a:avLst>
                <a:gd name="adj" fmla="val 99246"/>
              </a:avLst>
            </a:prstGeom>
            <a:solidFill>
              <a:srgbClr val="AFFF00">
                <a:alpha val="10000"/>
              </a:srgbClr>
            </a:solidFill>
            <a:ln w="12700">
              <a:solidFill>
                <a:srgbClr val="FFFFFF">
                  <a:alpha val="0"/>
                </a:srgbClr>
              </a:solidFill>
              <a:prstDash val="solid"/>
            </a:ln>
          </p:spPr>
          <p:txBody>
            <a:bodyPr/>
            <a:lstStyle/>
            <a:p>
              <a:endParaRPr lang="en-GB"/>
            </a:p>
          </p:txBody>
        </p:sp>
        <p:pic>
          <p:nvPicPr>
            <p:cNvPr id="43" name="Image 5" descr="preencoded.png">
              <a:extLst>
                <a:ext uri="{FF2B5EF4-FFF2-40B4-BE49-F238E27FC236}">
                  <a16:creationId xmlns:a16="http://schemas.microsoft.com/office/drawing/2014/main" id="{B7A2B332-F642-81C7-9A5C-60459369B2AE}"/>
                </a:ext>
              </a:extLst>
            </p:cNvPr>
            <p:cNvPicPr>
              <a:picLocks noGrp="1" noRot="1" noChangeAspect="1" noMove="1" noResize="1" noEditPoints="1" noAdjustHandles="1" noChangeArrowheads="1" noChangeShapeType="1" noCrop="1"/>
            </p:cNvPicPr>
            <p:nvPr/>
          </p:nvPicPr>
          <p:blipFill>
            <a:blip r:embed="rId5"/>
            <a:srcRect/>
            <a:stretch/>
          </p:blipFill>
          <p:spPr>
            <a:xfrm>
              <a:off x="914095" y="1778890"/>
              <a:ext cx="209398" cy="209398"/>
            </a:xfrm>
            <a:prstGeom prst="rect">
              <a:avLst/>
            </a:prstGeom>
          </p:spPr>
        </p:pic>
        <p:sp>
          <p:nvSpPr>
            <p:cNvPr id="44" name="Text 16">
              <a:extLst>
                <a:ext uri="{FF2B5EF4-FFF2-40B4-BE49-F238E27FC236}">
                  <a16:creationId xmlns:a16="http://schemas.microsoft.com/office/drawing/2014/main" id="{F7B3ABA5-0F73-B154-738B-3F64D43EF08B}"/>
                </a:ext>
              </a:extLst>
            </p:cNvPr>
            <p:cNvSpPr txBox="1">
              <a:spLocks noGrp="1" noRot="1" noMove="1" noResize="1" noEditPoints="1" noAdjustHandles="1" noChangeArrowheads="1" noChangeShapeType="1"/>
            </p:cNvSpPr>
            <p:nvPr/>
          </p:nvSpPr>
          <p:spPr>
            <a:xfrm>
              <a:off x="808939" y="2245234"/>
              <a:ext cx="2953512" cy="210312"/>
            </a:xfrm>
            <a:prstGeom prst="rect">
              <a:avLst/>
            </a:prstGeom>
            <a:noFill/>
            <a:ln/>
          </p:spPr>
          <p:txBody>
            <a:bodyPr wrap="square" lIns="0" tIns="0" rIns="0" bIns="0" rtlCol="0" anchor="ctr"/>
            <a:lstStyle/>
            <a:p>
              <a:pPr marL="0" indent="0" algn="l">
                <a:buNone/>
              </a:pPr>
              <a:r>
                <a:rPr lang="en-US" sz="1300" b="1" dirty="0">
                  <a:solidFill>
                    <a:srgbClr val="FFFFFF"/>
                  </a:solidFill>
                  <a:latin typeface="Montserrat" pitchFamily="34" charset="0"/>
                  <a:ea typeface="Montserrat" pitchFamily="34" charset="-122"/>
                  <a:cs typeface="Montserrat" pitchFamily="34" charset="-120"/>
                </a:rPr>
                <a:t>Guided Lubrication</a:t>
              </a:r>
              <a:endParaRPr lang="en-US" sz="1300" dirty="0"/>
            </a:p>
          </p:txBody>
        </p:sp>
        <p:sp>
          <p:nvSpPr>
            <p:cNvPr id="45" name="Text 17">
              <a:extLst>
                <a:ext uri="{FF2B5EF4-FFF2-40B4-BE49-F238E27FC236}">
                  <a16:creationId xmlns:a16="http://schemas.microsoft.com/office/drawing/2014/main" id="{12170F8C-438E-C3F2-932D-FBDFF95CA967}"/>
                </a:ext>
              </a:extLst>
            </p:cNvPr>
            <p:cNvSpPr txBox="1">
              <a:spLocks noGrp="1" noRot="1" noMove="1" noResize="1" noEditPoints="1" noAdjustHandles="1" noChangeArrowheads="1" noChangeShapeType="1"/>
            </p:cNvSpPr>
            <p:nvPr/>
          </p:nvSpPr>
          <p:spPr>
            <a:xfrm>
              <a:off x="808939" y="2531442"/>
              <a:ext cx="2953512" cy="400507"/>
            </a:xfrm>
            <a:prstGeom prst="rect">
              <a:avLst/>
            </a:prstGeom>
            <a:noFill/>
            <a:ln/>
          </p:spPr>
          <p:txBody>
            <a:bodyPr wrap="square" lIns="0" tIns="0" rIns="0" bIns="0" rtlCol="0" anchor="ctr"/>
            <a:lstStyle/>
            <a:p>
              <a:pPr marL="0" indent="0" algn="l">
                <a:buNone/>
              </a:pPr>
              <a:r>
                <a:rPr lang="en-US" sz="1100" dirty="0">
                  <a:solidFill>
                    <a:srgbClr val="E0E0E0"/>
                  </a:solidFill>
                  <a:latin typeface="Calibri" pitchFamily="34" charset="0"/>
                  <a:ea typeface="Calibri" pitchFamily="34" charset="-122"/>
                  <a:cs typeface="Calibri" pitchFamily="34" charset="-120"/>
                </a:rPr>
                <a:t>Ultrasound-guided lubrication with live trend and instant OK/STOP guidance.</a:t>
              </a:r>
              <a:endParaRPr lang="en-US" sz="1100" dirty="0"/>
            </a:p>
          </p:txBody>
        </p:sp>
      </p:grpSp>
      <p:grpSp>
        <p:nvGrpSpPr>
          <p:cNvPr id="7" name="Group 6">
            <a:extLst>
              <a:ext uri="{FF2B5EF4-FFF2-40B4-BE49-F238E27FC236}">
                <a16:creationId xmlns:a16="http://schemas.microsoft.com/office/drawing/2014/main" id="{31E2371C-C6BF-F516-43D0-094E1CBAB641}"/>
              </a:ext>
            </a:extLst>
          </p:cNvPr>
          <p:cNvGrpSpPr>
            <a:grpSpLocks noGrp="1" noUngrp="1" noRot="1" noMove="1" noResize="1"/>
          </p:cNvGrpSpPr>
          <p:nvPr/>
        </p:nvGrpSpPr>
        <p:grpSpPr>
          <a:xfrm>
            <a:off x="4381500" y="1435990"/>
            <a:ext cx="3429000" cy="1762049"/>
            <a:chOff x="4381500" y="1435990"/>
            <a:chExt cx="3429000" cy="1762049"/>
          </a:xfrm>
        </p:grpSpPr>
        <p:sp>
          <p:nvSpPr>
            <p:cNvPr id="3" name="Shape 4">
              <a:extLst>
                <a:ext uri="{FF2B5EF4-FFF2-40B4-BE49-F238E27FC236}">
                  <a16:creationId xmlns:a16="http://schemas.microsoft.com/office/drawing/2014/main" id="{C0E4A2C4-FFC8-0767-9535-1F3AEEC6AF23}"/>
                </a:ext>
              </a:extLst>
            </p:cNvPr>
            <p:cNvSpPr>
              <a:spLocks noGrp="1" noRot="1" noMove="1" noResize="1" noEditPoints="1" noAdjustHandles="1" noChangeArrowheads="1" noChangeShapeType="1"/>
            </p:cNvSpPr>
            <p:nvPr/>
          </p:nvSpPr>
          <p:spPr>
            <a:xfrm>
              <a:off x="4381500" y="1435990"/>
              <a:ext cx="3429000" cy="1762049"/>
            </a:xfrm>
            <a:prstGeom prst="roundRect">
              <a:avLst>
                <a:gd name="adj" fmla="val 6732"/>
              </a:avLst>
            </a:prstGeom>
            <a:solidFill>
              <a:srgbClr val="002745">
                <a:alpha val="60000"/>
              </a:srgbClr>
            </a:solidFill>
            <a:ln w="12700">
              <a:solidFill>
                <a:srgbClr val="AFFF00"/>
              </a:solidFill>
              <a:prstDash val="solid"/>
            </a:ln>
          </p:spPr>
          <p:txBody>
            <a:bodyPr/>
            <a:lstStyle/>
            <a:p>
              <a:endParaRPr lang="en-GB"/>
            </a:p>
          </p:txBody>
        </p:sp>
        <p:sp>
          <p:nvSpPr>
            <p:cNvPr id="46" name="Shape 18">
              <a:extLst>
                <a:ext uri="{FF2B5EF4-FFF2-40B4-BE49-F238E27FC236}">
                  <a16:creationId xmlns:a16="http://schemas.microsoft.com/office/drawing/2014/main" id="{E583975E-F6CB-24E1-D7D7-9F1E68DF48CA}"/>
                </a:ext>
              </a:extLst>
            </p:cNvPr>
            <p:cNvSpPr>
              <a:spLocks noGrp="1" noRot="1" noMove="1" noResize="1" noEditPoints="1" noAdjustHandles="1" noChangeArrowheads="1" noChangeShapeType="1"/>
            </p:cNvSpPr>
            <p:nvPr/>
          </p:nvSpPr>
          <p:spPr>
            <a:xfrm>
              <a:off x="4619244" y="1673734"/>
              <a:ext cx="418795" cy="418795"/>
            </a:xfrm>
            <a:prstGeom prst="roundRect">
              <a:avLst>
                <a:gd name="adj" fmla="val 99246"/>
              </a:avLst>
            </a:prstGeom>
            <a:solidFill>
              <a:srgbClr val="AFFF00">
                <a:alpha val="10000"/>
              </a:srgbClr>
            </a:solidFill>
            <a:ln w="12700">
              <a:solidFill>
                <a:srgbClr val="FFFFFF">
                  <a:alpha val="0"/>
                </a:srgbClr>
              </a:solidFill>
              <a:prstDash val="solid"/>
            </a:ln>
          </p:spPr>
          <p:txBody>
            <a:bodyPr/>
            <a:lstStyle/>
            <a:p>
              <a:endParaRPr lang="en-GB"/>
            </a:p>
          </p:txBody>
        </p:sp>
        <p:pic>
          <p:nvPicPr>
            <p:cNvPr id="47" name="Image 6" descr="preencoded.png">
              <a:extLst>
                <a:ext uri="{FF2B5EF4-FFF2-40B4-BE49-F238E27FC236}">
                  <a16:creationId xmlns:a16="http://schemas.microsoft.com/office/drawing/2014/main" id="{AE2B7648-426C-FBDA-00D7-8C32F4843ACE}"/>
                </a:ext>
              </a:extLst>
            </p:cNvPr>
            <p:cNvPicPr>
              <a:picLocks noGrp="1" noRot="1" noChangeAspect="1" noMove="1" noResize="1" noEditPoints="1" noAdjustHandles="1" noChangeArrowheads="1" noChangeShapeType="1" noCrop="1"/>
            </p:cNvPicPr>
            <p:nvPr/>
          </p:nvPicPr>
          <p:blipFill>
            <a:blip r:embed="rId6"/>
            <a:srcRect l="-1528" r="-1528"/>
            <a:stretch/>
          </p:blipFill>
          <p:spPr>
            <a:xfrm>
              <a:off x="4748174" y="1778890"/>
              <a:ext cx="161849" cy="209398"/>
            </a:xfrm>
            <a:prstGeom prst="rect">
              <a:avLst/>
            </a:prstGeom>
          </p:spPr>
        </p:pic>
        <p:sp>
          <p:nvSpPr>
            <p:cNvPr id="48" name="Text 19">
              <a:extLst>
                <a:ext uri="{FF2B5EF4-FFF2-40B4-BE49-F238E27FC236}">
                  <a16:creationId xmlns:a16="http://schemas.microsoft.com/office/drawing/2014/main" id="{E5FF2E16-FF36-5999-6EE9-5F5EC8D8A342}"/>
                </a:ext>
              </a:extLst>
            </p:cNvPr>
            <p:cNvSpPr txBox="1">
              <a:spLocks noGrp="1" noRot="1" noMove="1" noResize="1" noEditPoints="1" noAdjustHandles="1" noChangeArrowheads="1" noChangeShapeType="1"/>
            </p:cNvSpPr>
            <p:nvPr/>
          </p:nvSpPr>
          <p:spPr>
            <a:xfrm>
              <a:off x="4619244" y="2245234"/>
              <a:ext cx="2953512" cy="210312"/>
            </a:xfrm>
            <a:prstGeom prst="rect">
              <a:avLst/>
            </a:prstGeom>
            <a:noFill/>
            <a:ln/>
          </p:spPr>
          <p:txBody>
            <a:bodyPr wrap="square" lIns="0" tIns="0" rIns="0" bIns="0" rtlCol="0" anchor="ctr"/>
            <a:lstStyle/>
            <a:p>
              <a:pPr marL="0" indent="0" algn="l">
                <a:buNone/>
              </a:pPr>
              <a:r>
                <a:rPr lang="en-US" sz="1300" b="1" dirty="0">
                  <a:solidFill>
                    <a:srgbClr val="FFFFFF"/>
                  </a:solidFill>
                  <a:latin typeface="Montserrat" pitchFamily="34" charset="0"/>
                  <a:ea typeface="Montserrat" pitchFamily="34" charset="-122"/>
                  <a:cs typeface="Montserrat" pitchFamily="34" charset="-120"/>
                </a:rPr>
                <a:t>Condition Check</a:t>
              </a:r>
              <a:endParaRPr lang="en-US" sz="1300" dirty="0"/>
            </a:p>
          </p:txBody>
        </p:sp>
        <p:sp>
          <p:nvSpPr>
            <p:cNvPr id="49" name="Text 20">
              <a:extLst>
                <a:ext uri="{FF2B5EF4-FFF2-40B4-BE49-F238E27FC236}">
                  <a16:creationId xmlns:a16="http://schemas.microsoft.com/office/drawing/2014/main" id="{F0189EA7-4347-A0E2-6D88-C0E2D87D5347}"/>
                </a:ext>
              </a:extLst>
            </p:cNvPr>
            <p:cNvSpPr txBox="1">
              <a:spLocks noGrp="1" noRot="1" noMove="1" noResize="1" noEditPoints="1" noAdjustHandles="1" noChangeArrowheads="1" noChangeShapeType="1"/>
            </p:cNvSpPr>
            <p:nvPr/>
          </p:nvSpPr>
          <p:spPr>
            <a:xfrm>
              <a:off x="4619244" y="2531442"/>
              <a:ext cx="2953512" cy="400507"/>
            </a:xfrm>
            <a:prstGeom prst="rect">
              <a:avLst/>
            </a:prstGeom>
            <a:noFill/>
            <a:ln/>
          </p:spPr>
          <p:txBody>
            <a:bodyPr wrap="square" lIns="0" tIns="0" rIns="0" bIns="0" rtlCol="0" anchor="ctr"/>
            <a:lstStyle/>
            <a:p>
              <a:pPr marL="0" indent="0" algn="l">
                <a:buNone/>
              </a:pPr>
              <a:r>
                <a:rPr lang="en-US" sz="1100" dirty="0">
                  <a:solidFill>
                    <a:srgbClr val="E0E0E0"/>
                  </a:solidFill>
                  <a:latin typeface="Calibri" pitchFamily="34" charset="0"/>
                  <a:ea typeface="Calibri" pitchFamily="34" charset="-122"/>
                  <a:cs typeface="Calibri" pitchFamily="34" charset="-120"/>
                </a:rPr>
                <a:t>Perform Before &amp; After bearing condition checks within one seamless workflow.</a:t>
              </a:r>
              <a:endParaRPr lang="en-US" sz="1100" dirty="0"/>
            </a:p>
          </p:txBody>
        </p:sp>
      </p:grpSp>
      <p:grpSp>
        <p:nvGrpSpPr>
          <p:cNvPr id="8" name="Group 7">
            <a:extLst>
              <a:ext uri="{FF2B5EF4-FFF2-40B4-BE49-F238E27FC236}">
                <a16:creationId xmlns:a16="http://schemas.microsoft.com/office/drawing/2014/main" id="{6ECFAC69-F04A-E535-DAB3-C22E8272E0AF}"/>
              </a:ext>
            </a:extLst>
          </p:cNvPr>
          <p:cNvGrpSpPr>
            <a:grpSpLocks noGrp="1" noUngrp="1" noRot="1" noMove="1" noResize="1"/>
          </p:cNvGrpSpPr>
          <p:nvPr/>
        </p:nvGrpSpPr>
        <p:grpSpPr>
          <a:xfrm>
            <a:off x="8190890" y="1435990"/>
            <a:ext cx="3429000" cy="1762049"/>
            <a:chOff x="8190890" y="1435990"/>
            <a:chExt cx="3429000" cy="1762049"/>
          </a:xfrm>
        </p:grpSpPr>
        <p:sp>
          <p:nvSpPr>
            <p:cNvPr id="4" name="Shape 5">
              <a:extLst>
                <a:ext uri="{FF2B5EF4-FFF2-40B4-BE49-F238E27FC236}">
                  <a16:creationId xmlns:a16="http://schemas.microsoft.com/office/drawing/2014/main" id="{5279BC29-98A1-B13C-7532-0AFC7C17174C}"/>
                </a:ext>
              </a:extLst>
            </p:cNvPr>
            <p:cNvSpPr>
              <a:spLocks noGrp="1" noRot="1" noMove="1" noResize="1" noEditPoints="1" noAdjustHandles="1" noChangeArrowheads="1" noChangeShapeType="1"/>
            </p:cNvSpPr>
            <p:nvPr/>
          </p:nvSpPr>
          <p:spPr>
            <a:xfrm>
              <a:off x="8190890" y="1435990"/>
              <a:ext cx="3429000" cy="1762049"/>
            </a:xfrm>
            <a:prstGeom prst="roundRect">
              <a:avLst>
                <a:gd name="adj" fmla="val 6732"/>
              </a:avLst>
            </a:prstGeom>
            <a:solidFill>
              <a:srgbClr val="002745">
                <a:alpha val="60000"/>
              </a:srgbClr>
            </a:solidFill>
            <a:ln w="12700">
              <a:solidFill>
                <a:srgbClr val="AFFF00"/>
              </a:solidFill>
              <a:prstDash val="solid"/>
            </a:ln>
          </p:spPr>
          <p:txBody>
            <a:bodyPr/>
            <a:lstStyle/>
            <a:p>
              <a:endParaRPr lang="en-GB"/>
            </a:p>
          </p:txBody>
        </p:sp>
        <p:sp>
          <p:nvSpPr>
            <p:cNvPr id="50" name="Shape 21">
              <a:extLst>
                <a:ext uri="{FF2B5EF4-FFF2-40B4-BE49-F238E27FC236}">
                  <a16:creationId xmlns:a16="http://schemas.microsoft.com/office/drawing/2014/main" id="{735046FE-64C9-7C44-745A-C4FF9C8A6927}"/>
                </a:ext>
              </a:extLst>
            </p:cNvPr>
            <p:cNvSpPr>
              <a:spLocks noGrp="1" noRot="1" noMove="1" noResize="1" noEditPoints="1" noAdjustHandles="1" noChangeArrowheads="1" noChangeShapeType="1"/>
            </p:cNvSpPr>
            <p:nvPr/>
          </p:nvSpPr>
          <p:spPr>
            <a:xfrm>
              <a:off x="8429549" y="1673734"/>
              <a:ext cx="418795" cy="418795"/>
            </a:xfrm>
            <a:prstGeom prst="roundRect">
              <a:avLst>
                <a:gd name="adj" fmla="val 99246"/>
              </a:avLst>
            </a:prstGeom>
            <a:solidFill>
              <a:srgbClr val="AFFF00">
                <a:alpha val="10000"/>
              </a:srgbClr>
            </a:solidFill>
            <a:ln w="12700">
              <a:solidFill>
                <a:srgbClr val="FFFFFF">
                  <a:alpha val="0"/>
                </a:srgbClr>
              </a:solidFill>
              <a:prstDash val="solid"/>
            </a:ln>
          </p:spPr>
          <p:txBody>
            <a:bodyPr/>
            <a:lstStyle/>
            <a:p>
              <a:endParaRPr lang="en-GB"/>
            </a:p>
          </p:txBody>
        </p:sp>
        <p:pic>
          <p:nvPicPr>
            <p:cNvPr id="51" name="Image 7" descr="preencoded.png">
              <a:extLst>
                <a:ext uri="{FF2B5EF4-FFF2-40B4-BE49-F238E27FC236}">
                  <a16:creationId xmlns:a16="http://schemas.microsoft.com/office/drawing/2014/main" id="{A50B857A-8AAB-9596-0C7E-12A6DFAB0C30}"/>
                </a:ext>
              </a:extLst>
            </p:cNvPr>
            <p:cNvPicPr>
              <a:picLocks noGrp="1" noRot="1" noChangeAspect="1" noMove="1" noResize="1" noEditPoints="1" noAdjustHandles="1" noChangeArrowheads="1" noChangeShapeType="1" noCrop="1"/>
            </p:cNvPicPr>
            <p:nvPr/>
          </p:nvPicPr>
          <p:blipFill>
            <a:blip r:embed="rId7"/>
            <a:srcRect/>
            <a:stretch/>
          </p:blipFill>
          <p:spPr>
            <a:xfrm>
              <a:off x="8533790" y="1778890"/>
              <a:ext cx="209398" cy="209398"/>
            </a:xfrm>
            <a:prstGeom prst="rect">
              <a:avLst/>
            </a:prstGeom>
          </p:spPr>
        </p:pic>
        <p:sp>
          <p:nvSpPr>
            <p:cNvPr id="52" name="Text 22">
              <a:extLst>
                <a:ext uri="{FF2B5EF4-FFF2-40B4-BE49-F238E27FC236}">
                  <a16:creationId xmlns:a16="http://schemas.microsoft.com/office/drawing/2014/main" id="{78EBA070-06E7-09E6-D90A-ABB1789B14AC}"/>
                </a:ext>
              </a:extLst>
            </p:cNvPr>
            <p:cNvSpPr txBox="1">
              <a:spLocks noGrp="1" noRot="1" noMove="1" noResize="1" noEditPoints="1" noAdjustHandles="1" noChangeArrowheads="1" noChangeShapeType="1"/>
            </p:cNvSpPr>
            <p:nvPr/>
          </p:nvSpPr>
          <p:spPr>
            <a:xfrm>
              <a:off x="8429549" y="2245234"/>
              <a:ext cx="2953512" cy="210312"/>
            </a:xfrm>
            <a:prstGeom prst="rect">
              <a:avLst/>
            </a:prstGeom>
            <a:noFill/>
            <a:ln/>
          </p:spPr>
          <p:txBody>
            <a:bodyPr wrap="square" lIns="0" tIns="0" rIns="0" bIns="0" rtlCol="0" anchor="ctr"/>
            <a:lstStyle/>
            <a:p>
              <a:pPr marL="0" indent="0" algn="l">
                <a:buNone/>
              </a:pPr>
              <a:r>
                <a:rPr lang="en-US" sz="1300" b="1" dirty="0">
                  <a:solidFill>
                    <a:srgbClr val="FFFFFF"/>
                  </a:solidFill>
                  <a:latin typeface="Montserrat" pitchFamily="34" charset="0"/>
                  <a:ea typeface="Montserrat" pitchFamily="34" charset="-122"/>
                  <a:cs typeface="Montserrat" pitchFamily="34" charset="-120"/>
                </a:rPr>
                <a:t>Smart Routes</a:t>
              </a:r>
              <a:endParaRPr lang="en-US" sz="1300" dirty="0"/>
            </a:p>
          </p:txBody>
        </p:sp>
        <p:sp>
          <p:nvSpPr>
            <p:cNvPr id="53" name="Text 23">
              <a:extLst>
                <a:ext uri="{FF2B5EF4-FFF2-40B4-BE49-F238E27FC236}">
                  <a16:creationId xmlns:a16="http://schemas.microsoft.com/office/drawing/2014/main" id="{A85248B1-FDA0-89FC-F31A-69F5011EF0B5}"/>
                </a:ext>
              </a:extLst>
            </p:cNvPr>
            <p:cNvSpPr txBox="1">
              <a:spLocks noGrp="1" noRot="1" noMove="1" noResize="1" noEditPoints="1" noAdjustHandles="1" noChangeArrowheads="1" noChangeShapeType="1"/>
            </p:cNvSpPr>
            <p:nvPr/>
          </p:nvSpPr>
          <p:spPr>
            <a:xfrm>
              <a:off x="8429549" y="2531442"/>
              <a:ext cx="2953512" cy="400507"/>
            </a:xfrm>
            <a:prstGeom prst="rect">
              <a:avLst/>
            </a:prstGeom>
            <a:noFill/>
            <a:ln/>
          </p:spPr>
          <p:txBody>
            <a:bodyPr wrap="square" lIns="0" tIns="0" rIns="0" bIns="0" rtlCol="0" anchor="ctr"/>
            <a:lstStyle/>
            <a:p>
              <a:pPr marL="0" indent="0" algn="l">
                <a:buNone/>
              </a:pPr>
              <a:r>
                <a:rPr lang="en-US" sz="1100" dirty="0">
                  <a:solidFill>
                    <a:srgbClr val="E0E0E0"/>
                  </a:solidFill>
                  <a:latin typeface="Calibri" pitchFamily="34" charset="0"/>
                  <a:ea typeface="Calibri" pitchFamily="34" charset="-122"/>
                  <a:cs typeface="Calibri" pitchFamily="34" charset="-120"/>
                </a:rPr>
                <a:t>Efficient route-based data collection mapping to specific asset IDs.</a:t>
              </a:r>
              <a:endParaRPr lang="en-US" sz="1100" dirty="0"/>
            </a:p>
          </p:txBody>
        </p:sp>
      </p:grpSp>
      <p:grpSp>
        <p:nvGrpSpPr>
          <p:cNvPr id="9" name="Group 8">
            <a:extLst>
              <a:ext uri="{FF2B5EF4-FFF2-40B4-BE49-F238E27FC236}">
                <a16:creationId xmlns:a16="http://schemas.microsoft.com/office/drawing/2014/main" id="{47D474F4-3861-7EC0-4502-6EED08B49B6C}"/>
              </a:ext>
            </a:extLst>
          </p:cNvPr>
          <p:cNvGrpSpPr>
            <a:grpSpLocks noGrp="1" noUngrp="1" noRot="1" noMove="1" noResize="1"/>
          </p:cNvGrpSpPr>
          <p:nvPr/>
        </p:nvGrpSpPr>
        <p:grpSpPr>
          <a:xfrm>
            <a:off x="571195" y="3435783"/>
            <a:ext cx="3429000" cy="1762049"/>
            <a:chOff x="571195" y="3435783"/>
            <a:chExt cx="3429000" cy="1762049"/>
          </a:xfrm>
        </p:grpSpPr>
        <p:sp>
          <p:nvSpPr>
            <p:cNvPr id="38" name="Shape 6">
              <a:extLst>
                <a:ext uri="{FF2B5EF4-FFF2-40B4-BE49-F238E27FC236}">
                  <a16:creationId xmlns:a16="http://schemas.microsoft.com/office/drawing/2014/main" id="{DB386F08-0E51-1400-A63F-D7784DFA987B}"/>
                </a:ext>
              </a:extLst>
            </p:cNvPr>
            <p:cNvSpPr>
              <a:spLocks noGrp="1" noRot="1" noMove="1" noResize="1" noEditPoints="1" noAdjustHandles="1" noChangeArrowheads="1" noChangeShapeType="1"/>
            </p:cNvSpPr>
            <p:nvPr/>
          </p:nvSpPr>
          <p:spPr>
            <a:xfrm>
              <a:off x="571195" y="3435783"/>
              <a:ext cx="3429000" cy="1762049"/>
            </a:xfrm>
            <a:prstGeom prst="roundRect">
              <a:avLst>
                <a:gd name="adj" fmla="val 6732"/>
              </a:avLst>
            </a:prstGeom>
            <a:solidFill>
              <a:srgbClr val="002745">
                <a:alpha val="60000"/>
              </a:srgbClr>
            </a:solidFill>
            <a:ln w="12700">
              <a:solidFill>
                <a:srgbClr val="AFFF00"/>
              </a:solidFill>
              <a:prstDash val="solid"/>
            </a:ln>
          </p:spPr>
          <p:txBody>
            <a:bodyPr/>
            <a:lstStyle/>
            <a:p>
              <a:endParaRPr lang="en-GB"/>
            </a:p>
          </p:txBody>
        </p:sp>
        <p:sp>
          <p:nvSpPr>
            <p:cNvPr id="54" name="Shape 24">
              <a:extLst>
                <a:ext uri="{FF2B5EF4-FFF2-40B4-BE49-F238E27FC236}">
                  <a16:creationId xmlns:a16="http://schemas.microsoft.com/office/drawing/2014/main" id="{754BCC5A-34D0-F90D-A33B-D8504BDBE532}"/>
                </a:ext>
              </a:extLst>
            </p:cNvPr>
            <p:cNvSpPr>
              <a:spLocks noGrp="1" noRot="1" noMove="1" noResize="1" noEditPoints="1" noAdjustHandles="1" noChangeArrowheads="1" noChangeShapeType="1"/>
            </p:cNvSpPr>
            <p:nvPr/>
          </p:nvSpPr>
          <p:spPr>
            <a:xfrm>
              <a:off x="808939" y="3674442"/>
              <a:ext cx="418795" cy="418795"/>
            </a:xfrm>
            <a:prstGeom prst="roundRect">
              <a:avLst>
                <a:gd name="adj" fmla="val 99246"/>
              </a:avLst>
            </a:prstGeom>
            <a:solidFill>
              <a:srgbClr val="AFFF00">
                <a:alpha val="10000"/>
              </a:srgbClr>
            </a:solidFill>
            <a:ln w="12700">
              <a:solidFill>
                <a:srgbClr val="FFFFFF">
                  <a:alpha val="0"/>
                </a:srgbClr>
              </a:solidFill>
              <a:prstDash val="solid"/>
            </a:ln>
          </p:spPr>
          <p:txBody>
            <a:bodyPr/>
            <a:lstStyle/>
            <a:p>
              <a:endParaRPr lang="en-GB"/>
            </a:p>
          </p:txBody>
        </p:sp>
        <p:pic>
          <p:nvPicPr>
            <p:cNvPr id="55" name="Image 8" descr="preencoded.png">
              <a:extLst>
                <a:ext uri="{FF2B5EF4-FFF2-40B4-BE49-F238E27FC236}">
                  <a16:creationId xmlns:a16="http://schemas.microsoft.com/office/drawing/2014/main" id="{8174BAAF-B40E-7BC5-D2C7-528E78E56EB7}"/>
                </a:ext>
              </a:extLst>
            </p:cNvPr>
            <p:cNvPicPr>
              <a:picLocks noGrp="1" noRot="1" noChangeAspect="1" noMove="1" noResize="1" noEditPoints="1" noAdjustHandles="1" noChangeArrowheads="1" noChangeShapeType="1" noCrop="1"/>
            </p:cNvPicPr>
            <p:nvPr/>
          </p:nvPicPr>
          <p:blipFill>
            <a:blip r:embed="rId8"/>
            <a:srcRect l="-461" r="-461"/>
            <a:stretch/>
          </p:blipFill>
          <p:spPr>
            <a:xfrm>
              <a:off x="899465" y="3778683"/>
              <a:ext cx="237744" cy="209398"/>
            </a:xfrm>
            <a:prstGeom prst="rect">
              <a:avLst/>
            </a:prstGeom>
          </p:spPr>
        </p:pic>
        <p:sp>
          <p:nvSpPr>
            <p:cNvPr id="56" name="Text 25">
              <a:extLst>
                <a:ext uri="{FF2B5EF4-FFF2-40B4-BE49-F238E27FC236}">
                  <a16:creationId xmlns:a16="http://schemas.microsoft.com/office/drawing/2014/main" id="{B97FA4AA-6F9F-577B-DA19-EDEF73FBD6D3}"/>
                </a:ext>
              </a:extLst>
            </p:cNvPr>
            <p:cNvSpPr txBox="1">
              <a:spLocks noGrp="1" noRot="1" noMove="1" noResize="1" noEditPoints="1" noAdjustHandles="1" noChangeArrowheads="1" noChangeShapeType="1"/>
            </p:cNvSpPr>
            <p:nvPr/>
          </p:nvSpPr>
          <p:spPr>
            <a:xfrm>
              <a:off x="808939" y="4245942"/>
              <a:ext cx="2953512" cy="210312"/>
            </a:xfrm>
            <a:prstGeom prst="rect">
              <a:avLst/>
            </a:prstGeom>
            <a:noFill/>
            <a:ln/>
          </p:spPr>
          <p:txBody>
            <a:bodyPr wrap="square" lIns="0" tIns="0" rIns="0" bIns="0" rtlCol="0" anchor="ctr"/>
            <a:lstStyle/>
            <a:p>
              <a:pPr marL="0" indent="0" algn="l">
                <a:buNone/>
              </a:pPr>
              <a:r>
                <a:rPr lang="en-US" sz="1300" b="1" dirty="0">
                  <a:solidFill>
                    <a:srgbClr val="FFFFFF"/>
                  </a:solidFill>
                  <a:latin typeface="Montserrat" pitchFamily="34" charset="0"/>
                  <a:ea typeface="Montserrat" pitchFamily="34" charset="-122"/>
                  <a:cs typeface="Montserrat" pitchFamily="34" charset="-120"/>
                </a:rPr>
                <a:t>Quantity Control</a:t>
              </a:r>
              <a:endParaRPr lang="en-US" sz="1300" dirty="0"/>
            </a:p>
          </p:txBody>
        </p:sp>
        <p:sp>
          <p:nvSpPr>
            <p:cNvPr id="57" name="Text 26">
              <a:extLst>
                <a:ext uri="{FF2B5EF4-FFF2-40B4-BE49-F238E27FC236}">
                  <a16:creationId xmlns:a16="http://schemas.microsoft.com/office/drawing/2014/main" id="{B597209A-AB08-F2B9-4123-102E2A280F76}"/>
                </a:ext>
              </a:extLst>
            </p:cNvPr>
            <p:cNvSpPr txBox="1">
              <a:spLocks noGrp="1" noRot="1" noMove="1" noResize="1" noEditPoints="1" noAdjustHandles="1" noChangeArrowheads="1" noChangeShapeType="1"/>
            </p:cNvSpPr>
            <p:nvPr/>
          </p:nvSpPr>
          <p:spPr>
            <a:xfrm>
              <a:off x="808939" y="4531234"/>
              <a:ext cx="2953512" cy="400507"/>
            </a:xfrm>
            <a:prstGeom prst="rect">
              <a:avLst/>
            </a:prstGeom>
            <a:noFill/>
            <a:ln/>
          </p:spPr>
          <p:txBody>
            <a:bodyPr wrap="square" lIns="0" tIns="0" rIns="0" bIns="0" rtlCol="0" anchor="ctr"/>
            <a:lstStyle/>
            <a:p>
              <a:pPr marL="0" indent="0" algn="l">
                <a:buNone/>
              </a:pPr>
              <a:r>
                <a:rPr lang="en-US" sz="1100" dirty="0">
                  <a:solidFill>
                    <a:srgbClr val="E0E0E0"/>
                  </a:solidFill>
                  <a:latin typeface="Calibri" pitchFamily="34" charset="0"/>
                  <a:ea typeface="Calibri" pitchFamily="34" charset="-122"/>
                  <a:cs typeface="Calibri" pitchFamily="34" charset="-120"/>
                </a:rPr>
                <a:t>Precise grease quantity control ensuring active over-lubrication protection.</a:t>
              </a:r>
              <a:endParaRPr lang="en-US" sz="1100" dirty="0"/>
            </a:p>
          </p:txBody>
        </p:sp>
      </p:grpSp>
      <p:grpSp>
        <p:nvGrpSpPr>
          <p:cNvPr id="10" name="Group 9">
            <a:extLst>
              <a:ext uri="{FF2B5EF4-FFF2-40B4-BE49-F238E27FC236}">
                <a16:creationId xmlns:a16="http://schemas.microsoft.com/office/drawing/2014/main" id="{348F4D91-203C-9F2F-5C02-2549B65FEC64}"/>
              </a:ext>
            </a:extLst>
          </p:cNvPr>
          <p:cNvGrpSpPr>
            <a:grpSpLocks noGrp="1" noUngrp="1" noRot="1" noMove="1" noResize="1"/>
          </p:cNvGrpSpPr>
          <p:nvPr/>
        </p:nvGrpSpPr>
        <p:grpSpPr>
          <a:xfrm>
            <a:off x="4381500" y="3435783"/>
            <a:ext cx="3429000" cy="1762049"/>
            <a:chOff x="4381500" y="3435783"/>
            <a:chExt cx="3429000" cy="1762049"/>
          </a:xfrm>
        </p:grpSpPr>
        <p:sp>
          <p:nvSpPr>
            <p:cNvPr id="39" name="Shape 7">
              <a:extLst>
                <a:ext uri="{FF2B5EF4-FFF2-40B4-BE49-F238E27FC236}">
                  <a16:creationId xmlns:a16="http://schemas.microsoft.com/office/drawing/2014/main" id="{D4EAC621-2E3E-E483-32BC-D8CBF85994B5}"/>
                </a:ext>
              </a:extLst>
            </p:cNvPr>
            <p:cNvSpPr>
              <a:spLocks noGrp="1" noRot="1" noMove="1" noResize="1" noEditPoints="1" noAdjustHandles="1" noChangeArrowheads="1" noChangeShapeType="1"/>
            </p:cNvSpPr>
            <p:nvPr/>
          </p:nvSpPr>
          <p:spPr>
            <a:xfrm>
              <a:off x="4381500" y="3435783"/>
              <a:ext cx="3429000" cy="1762049"/>
            </a:xfrm>
            <a:prstGeom prst="roundRect">
              <a:avLst>
                <a:gd name="adj" fmla="val 6732"/>
              </a:avLst>
            </a:prstGeom>
            <a:solidFill>
              <a:srgbClr val="002745">
                <a:alpha val="60000"/>
              </a:srgbClr>
            </a:solidFill>
            <a:ln w="12700">
              <a:solidFill>
                <a:srgbClr val="AFFF00"/>
              </a:solidFill>
              <a:prstDash val="solid"/>
            </a:ln>
          </p:spPr>
          <p:txBody>
            <a:bodyPr/>
            <a:lstStyle/>
            <a:p>
              <a:endParaRPr lang="en-GB"/>
            </a:p>
          </p:txBody>
        </p:sp>
        <p:sp>
          <p:nvSpPr>
            <p:cNvPr id="58" name="Shape 27">
              <a:extLst>
                <a:ext uri="{FF2B5EF4-FFF2-40B4-BE49-F238E27FC236}">
                  <a16:creationId xmlns:a16="http://schemas.microsoft.com/office/drawing/2014/main" id="{0FD153DC-04E9-07BF-F051-2AC0D62831A6}"/>
                </a:ext>
              </a:extLst>
            </p:cNvPr>
            <p:cNvSpPr>
              <a:spLocks noGrp="1" noRot="1" noMove="1" noResize="1" noEditPoints="1" noAdjustHandles="1" noChangeArrowheads="1" noChangeShapeType="1"/>
            </p:cNvSpPr>
            <p:nvPr/>
          </p:nvSpPr>
          <p:spPr>
            <a:xfrm>
              <a:off x="4619244" y="3674442"/>
              <a:ext cx="418795" cy="418795"/>
            </a:xfrm>
            <a:prstGeom prst="roundRect">
              <a:avLst>
                <a:gd name="adj" fmla="val 99246"/>
              </a:avLst>
            </a:prstGeom>
            <a:solidFill>
              <a:srgbClr val="AFFF00">
                <a:alpha val="10000"/>
              </a:srgbClr>
            </a:solidFill>
            <a:ln w="12700">
              <a:solidFill>
                <a:srgbClr val="FFFFFF">
                  <a:alpha val="0"/>
                </a:srgbClr>
              </a:solidFill>
              <a:prstDash val="solid"/>
            </a:ln>
          </p:spPr>
          <p:txBody>
            <a:bodyPr/>
            <a:lstStyle/>
            <a:p>
              <a:endParaRPr lang="en-GB"/>
            </a:p>
          </p:txBody>
        </p:sp>
        <p:pic>
          <p:nvPicPr>
            <p:cNvPr id="59" name="Image 9" descr="preencoded.png">
              <a:extLst>
                <a:ext uri="{FF2B5EF4-FFF2-40B4-BE49-F238E27FC236}">
                  <a16:creationId xmlns:a16="http://schemas.microsoft.com/office/drawing/2014/main" id="{932D3D14-44AE-8CD2-BA07-105CE970F349}"/>
                </a:ext>
              </a:extLst>
            </p:cNvPr>
            <p:cNvPicPr>
              <a:picLocks noGrp="1" noRot="1" noChangeAspect="1" noMove="1" noResize="1" noEditPoints="1" noAdjustHandles="1" noChangeArrowheads="1" noChangeShapeType="1" noCrop="1"/>
            </p:cNvPicPr>
            <p:nvPr/>
          </p:nvPicPr>
          <p:blipFill>
            <a:blip r:embed="rId9"/>
            <a:srcRect l="-1528" r="-1528"/>
            <a:stretch/>
          </p:blipFill>
          <p:spPr>
            <a:xfrm>
              <a:off x="4748174" y="3778683"/>
              <a:ext cx="161849" cy="209398"/>
            </a:xfrm>
            <a:prstGeom prst="rect">
              <a:avLst/>
            </a:prstGeom>
          </p:spPr>
        </p:pic>
        <p:sp>
          <p:nvSpPr>
            <p:cNvPr id="60" name="Text 28">
              <a:extLst>
                <a:ext uri="{FF2B5EF4-FFF2-40B4-BE49-F238E27FC236}">
                  <a16:creationId xmlns:a16="http://schemas.microsoft.com/office/drawing/2014/main" id="{60161FA2-1377-7C06-5928-F6F9DDB61B14}"/>
                </a:ext>
              </a:extLst>
            </p:cNvPr>
            <p:cNvSpPr txBox="1">
              <a:spLocks noGrp="1" noRot="1" noMove="1" noResize="1" noEditPoints="1" noAdjustHandles="1" noChangeArrowheads="1" noChangeShapeType="1"/>
            </p:cNvSpPr>
            <p:nvPr/>
          </p:nvSpPr>
          <p:spPr>
            <a:xfrm>
              <a:off x="4619244" y="4245942"/>
              <a:ext cx="2953512" cy="210312"/>
            </a:xfrm>
            <a:prstGeom prst="rect">
              <a:avLst/>
            </a:prstGeom>
            <a:noFill/>
            <a:ln/>
          </p:spPr>
          <p:txBody>
            <a:bodyPr wrap="square" lIns="0" tIns="0" rIns="0" bIns="0" rtlCol="0" anchor="ctr"/>
            <a:lstStyle/>
            <a:p>
              <a:pPr marL="0" indent="0" algn="l">
                <a:buNone/>
              </a:pPr>
              <a:r>
                <a:rPr lang="en-US" sz="1300" b="1" dirty="0">
                  <a:solidFill>
                    <a:srgbClr val="FFFFFF"/>
                  </a:solidFill>
                  <a:latin typeface="Montserrat" pitchFamily="34" charset="0"/>
                  <a:ea typeface="Montserrat" pitchFamily="34" charset="-122"/>
                  <a:cs typeface="Montserrat" pitchFamily="34" charset="-120"/>
                </a:rPr>
                <a:t>Full Compatibility</a:t>
              </a:r>
              <a:endParaRPr lang="en-US" sz="1300" dirty="0"/>
            </a:p>
          </p:txBody>
        </p:sp>
        <p:sp>
          <p:nvSpPr>
            <p:cNvPr id="61" name="Text 29">
              <a:extLst>
                <a:ext uri="{FF2B5EF4-FFF2-40B4-BE49-F238E27FC236}">
                  <a16:creationId xmlns:a16="http://schemas.microsoft.com/office/drawing/2014/main" id="{7028B424-0571-FBFE-77D0-49DC2EF83D74}"/>
                </a:ext>
              </a:extLst>
            </p:cNvPr>
            <p:cNvSpPr txBox="1">
              <a:spLocks noGrp="1" noRot="1" noMove="1" noResize="1" noEditPoints="1" noAdjustHandles="1" noChangeArrowheads="1" noChangeShapeType="1"/>
            </p:cNvSpPr>
            <p:nvPr/>
          </p:nvSpPr>
          <p:spPr>
            <a:xfrm>
              <a:off x="4619244" y="4531234"/>
              <a:ext cx="2953512" cy="400507"/>
            </a:xfrm>
            <a:prstGeom prst="rect">
              <a:avLst/>
            </a:prstGeom>
            <a:noFill/>
            <a:ln/>
          </p:spPr>
          <p:txBody>
            <a:bodyPr wrap="square" lIns="0" tIns="0" rIns="0" bIns="0" rtlCol="0" anchor="ctr"/>
            <a:lstStyle/>
            <a:p>
              <a:pPr marL="0" indent="0" algn="l">
                <a:buNone/>
              </a:pPr>
              <a:r>
                <a:rPr lang="en-US" sz="1100" dirty="0">
                  <a:solidFill>
                    <a:srgbClr val="E0E0E0"/>
                  </a:solidFill>
                  <a:latin typeface="Calibri" pitchFamily="34" charset="0"/>
                  <a:ea typeface="Calibri" pitchFamily="34" charset="-122"/>
                  <a:cs typeface="Calibri" pitchFamily="34" charset="-120"/>
                </a:rPr>
                <a:t>Works seamlessly with all SDT sensors and common industry grease guns.</a:t>
              </a:r>
              <a:endParaRPr lang="en-US" sz="1100" dirty="0"/>
            </a:p>
          </p:txBody>
        </p:sp>
      </p:grpSp>
      <p:grpSp>
        <p:nvGrpSpPr>
          <p:cNvPr id="11" name="Group 10">
            <a:extLst>
              <a:ext uri="{FF2B5EF4-FFF2-40B4-BE49-F238E27FC236}">
                <a16:creationId xmlns:a16="http://schemas.microsoft.com/office/drawing/2014/main" id="{C0AB4E78-23E1-B873-CE94-A97B263B4806}"/>
              </a:ext>
            </a:extLst>
          </p:cNvPr>
          <p:cNvGrpSpPr>
            <a:grpSpLocks noGrp="1" noUngrp="1" noRot="1" noMove="1" noResize="1"/>
          </p:cNvGrpSpPr>
          <p:nvPr/>
        </p:nvGrpSpPr>
        <p:grpSpPr>
          <a:xfrm>
            <a:off x="8190890" y="3435783"/>
            <a:ext cx="3429000" cy="1762049"/>
            <a:chOff x="8190890" y="3435783"/>
            <a:chExt cx="3429000" cy="1762049"/>
          </a:xfrm>
        </p:grpSpPr>
        <p:sp>
          <p:nvSpPr>
            <p:cNvPr id="40" name="Shape 8">
              <a:extLst>
                <a:ext uri="{FF2B5EF4-FFF2-40B4-BE49-F238E27FC236}">
                  <a16:creationId xmlns:a16="http://schemas.microsoft.com/office/drawing/2014/main" id="{514D48F1-60A3-B0ED-53E2-A716F8096C96}"/>
                </a:ext>
              </a:extLst>
            </p:cNvPr>
            <p:cNvSpPr>
              <a:spLocks noGrp="1" noRot="1" noMove="1" noResize="1" noEditPoints="1" noAdjustHandles="1" noChangeArrowheads="1" noChangeShapeType="1"/>
            </p:cNvSpPr>
            <p:nvPr/>
          </p:nvSpPr>
          <p:spPr>
            <a:xfrm>
              <a:off x="8190890" y="3435783"/>
              <a:ext cx="3429000" cy="1762049"/>
            </a:xfrm>
            <a:prstGeom prst="roundRect">
              <a:avLst>
                <a:gd name="adj" fmla="val 6732"/>
              </a:avLst>
            </a:prstGeom>
            <a:solidFill>
              <a:srgbClr val="002745">
                <a:alpha val="60000"/>
              </a:srgbClr>
            </a:solidFill>
            <a:ln w="12700">
              <a:solidFill>
                <a:srgbClr val="AFFF00"/>
              </a:solidFill>
              <a:prstDash val="solid"/>
            </a:ln>
          </p:spPr>
          <p:txBody>
            <a:bodyPr/>
            <a:lstStyle/>
            <a:p>
              <a:endParaRPr lang="en-GB" dirty="0"/>
            </a:p>
          </p:txBody>
        </p:sp>
        <p:sp>
          <p:nvSpPr>
            <p:cNvPr id="62" name="Shape 30">
              <a:extLst>
                <a:ext uri="{FF2B5EF4-FFF2-40B4-BE49-F238E27FC236}">
                  <a16:creationId xmlns:a16="http://schemas.microsoft.com/office/drawing/2014/main" id="{96051945-87B4-1358-109D-5C8137D5290F}"/>
                </a:ext>
              </a:extLst>
            </p:cNvPr>
            <p:cNvSpPr>
              <a:spLocks noGrp="1" noRot="1" noMove="1" noResize="1" noEditPoints="1" noAdjustHandles="1" noChangeArrowheads="1" noChangeShapeType="1"/>
            </p:cNvSpPr>
            <p:nvPr/>
          </p:nvSpPr>
          <p:spPr>
            <a:xfrm>
              <a:off x="8429549" y="3674442"/>
              <a:ext cx="418795" cy="418795"/>
            </a:xfrm>
            <a:prstGeom prst="roundRect">
              <a:avLst>
                <a:gd name="adj" fmla="val 99246"/>
              </a:avLst>
            </a:prstGeom>
            <a:solidFill>
              <a:srgbClr val="AFFF00">
                <a:alpha val="10000"/>
              </a:srgbClr>
            </a:solidFill>
            <a:ln w="12700">
              <a:solidFill>
                <a:srgbClr val="FFFFFF">
                  <a:alpha val="0"/>
                </a:srgbClr>
              </a:solidFill>
              <a:prstDash val="solid"/>
            </a:ln>
          </p:spPr>
          <p:txBody>
            <a:bodyPr/>
            <a:lstStyle/>
            <a:p>
              <a:endParaRPr lang="en-GB"/>
            </a:p>
          </p:txBody>
        </p:sp>
        <p:pic>
          <p:nvPicPr>
            <p:cNvPr id="63" name="Image 10" descr="preencoded.png">
              <a:extLst>
                <a:ext uri="{FF2B5EF4-FFF2-40B4-BE49-F238E27FC236}">
                  <a16:creationId xmlns:a16="http://schemas.microsoft.com/office/drawing/2014/main" id="{D602F6E4-C80B-4B0E-2286-B58AB84D5A91}"/>
                </a:ext>
              </a:extLst>
            </p:cNvPr>
            <p:cNvPicPr>
              <a:picLocks noGrp="1" noRot="1" noChangeAspect="1" noMove="1" noResize="1" noEditPoints="1" noAdjustHandles="1" noChangeArrowheads="1" noChangeShapeType="1" noCrop="1"/>
            </p:cNvPicPr>
            <p:nvPr/>
          </p:nvPicPr>
          <p:blipFill>
            <a:blip r:embed="rId10"/>
            <a:srcRect/>
            <a:stretch/>
          </p:blipFill>
          <p:spPr>
            <a:xfrm>
              <a:off x="8533790" y="3778683"/>
              <a:ext cx="209398" cy="209398"/>
            </a:xfrm>
            <a:prstGeom prst="rect">
              <a:avLst/>
            </a:prstGeom>
          </p:spPr>
        </p:pic>
        <p:sp>
          <p:nvSpPr>
            <p:cNvPr id="64" name="Text 31">
              <a:extLst>
                <a:ext uri="{FF2B5EF4-FFF2-40B4-BE49-F238E27FC236}">
                  <a16:creationId xmlns:a16="http://schemas.microsoft.com/office/drawing/2014/main" id="{1B30ED3E-2805-16F4-B4B9-CE05B01F162E}"/>
                </a:ext>
              </a:extLst>
            </p:cNvPr>
            <p:cNvSpPr txBox="1">
              <a:spLocks noGrp="1" noRot="1" noMove="1" noResize="1" noEditPoints="1" noAdjustHandles="1" noChangeArrowheads="1" noChangeShapeType="1"/>
            </p:cNvSpPr>
            <p:nvPr/>
          </p:nvSpPr>
          <p:spPr>
            <a:xfrm>
              <a:off x="8429549" y="4245942"/>
              <a:ext cx="2953512" cy="210312"/>
            </a:xfrm>
            <a:prstGeom prst="rect">
              <a:avLst/>
            </a:prstGeom>
            <a:noFill/>
            <a:ln/>
          </p:spPr>
          <p:txBody>
            <a:bodyPr wrap="square" lIns="0" tIns="0" rIns="0" bIns="0" rtlCol="0" anchor="ctr"/>
            <a:lstStyle/>
            <a:p>
              <a:pPr marL="0" indent="0" algn="l">
                <a:buNone/>
              </a:pPr>
              <a:r>
                <a:rPr lang="en-US" sz="1300" b="1" dirty="0">
                  <a:solidFill>
                    <a:srgbClr val="FFFFFF"/>
                  </a:solidFill>
                  <a:latin typeface="Montserrat" pitchFamily="34" charset="0"/>
                  <a:ea typeface="Montserrat" pitchFamily="34" charset="-122"/>
                  <a:cs typeface="Montserrat" pitchFamily="34" charset="-120"/>
                </a:rPr>
                <a:t>Data &amp; Reports</a:t>
              </a:r>
              <a:endParaRPr lang="en-US" sz="1300" dirty="0"/>
            </a:p>
          </p:txBody>
        </p:sp>
        <p:sp>
          <p:nvSpPr>
            <p:cNvPr id="65" name="Text 32">
              <a:extLst>
                <a:ext uri="{FF2B5EF4-FFF2-40B4-BE49-F238E27FC236}">
                  <a16:creationId xmlns:a16="http://schemas.microsoft.com/office/drawing/2014/main" id="{286F6438-DE46-7751-BBB6-9DD6DFF7D710}"/>
                </a:ext>
              </a:extLst>
            </p:cNvPr>
            <p:cNvSpPr txBox="1">
              <a:spLocks noGrp="1" noRot="1" noMove="1" noResize="1" noEditPoints="1" noAdjustHandles="1" noChangeArrowheads="1" noChangeShapeType="1"/>
            </p:cNvSpPr>
            <p:nvPr/>
          </p:nvSpPr>
          <p:spPr>
            <a:xfrm>
              <a:off x="8429549" y="4531234"/>
              <a:ext cx="2953512" cy="400507"/>
            </a:xfrm>
            <a:prstGeom prst="rect">
              <a:avLst/>
            </a:prstGeom>
            <a:noFill/>
            <a:ln/>
          </p:spPr>
          <p:txBody>
            <a:bodyPr wrap="square" lIns="0" tIns="0" rIns="0" bIns="0" rtlCol="0" anchor="ctr"/>
            <a:lstStyle/>
            <a:p>
              <a:pPr marL="0" indent="0" algn="l">
                <a:buNone/>
              </a:pPr>
              <a:r>
                <a:rPr lang="en-US" sz="1100" dirty="0">
                  <a:solidFill>
                    <a:srgbClr val="E0E0E0"/>
                  </a:solidFill>
                  <a:latin typeface="Calibri" pitchFamily="34" charset="0"/>
                  <a:ea typeface="Calibri" pitchFamily="34" charset="-122"/>
                  <a:cs typeface="Calibri" pitchFamily="34" charset="-120"/>
                </a:rPr>
                <a:t>Comprehensive data logging capabilities for advanced analysis and reporting.</a:t>
              </a:r>
              <a:endParaRPr lang="en-US" sz="1100" dirty="0"/>
            </a:p>
          </p:txBody>
        </p:sp>
      </p:grpSp>
      <p:pic>
        <p:nvPicPr>
          <p:cNvPr id="66" name="Image 11" descr="preencoded.png">
            <a:extLst>
              <a:ext uri="{FF2B5EF4-FFF2-40B4-BE49-F238E27FC236}">
                <a16:creationId xmlns:a16="http://schemas.microsoft.com/office/drawing/2014/main" id="{68AF16A0-EDF4-864D-6275-80D5A058A5EC}"/>
              </a:ext>
            </a:extLst>
          </p:cNvPr>
          <p:cNvPicPr>
            <a:picLocks noChangeAspect="1"/>
          </p:cNvPicPr>
          <p:nvPr/>
        </p:nvPicPr>
        <p:blipFill>
          <a:blip r:embed="rId11"/>
          <a:srcRect/>
          <a:stretch/>
        </p:blipFill>
        <p:spPr>
          <a:xfrm>
            <a:off x="571195" y="5703495"/>
            <a:ext cx="152705" cy="152705"/>
          </a:xfrm>
          <a:prstGeom prst="rect">
            <a:avLst/>
          </a:prstGeom>
        </p:spPr>
      </p:pic>
      <p:sp>
        <p:nvSpPr>
          <p:cNvPr id="67" name="Text 33">
            <a:extLst>
              <a:ext uri="{FF2B5EF4-FFF2-40B4-BE49-F238E27FC236}">
                <a16:creationId xmlns:a16="http://schemas.microsoft.com/office/drawing/2014/main" id="{80C96FD2-50EE-49CB-0EB9-9DC4D5F8AAA2}"/>
              </a:ext>
            </a:extLst>
          </p:cNvPr>
          <p:cNvSpPr txBox="1"/>
          <p:nvPr/>
        </p:nvSpPr>
        <p:spPr>
          <a:xfrm>
            <a:off x="808939" y="5703495"/>
            <a:ext cx="1840687" cy="171907"/>
          </a:xfrm>
          <a:prstGeom prst="rect">
            <a:avLst/>
          </a:prstGeom>
          <a:noFill/>
          <a:ln/>
        </p:spPr>
        <p:txBody>
          <a:bodyPr wrap="square" lIns="0" tIns="0" rIns="0" bIns="0" rtlCol="0" anchor="ctr"/>
          <a:lstStyle/>
          <a:p>
            <a:pPr marL="0" indent="0" algn="l">
              <a:buNone/>
            </a:pPr>
            <a:r>
              <a:rPr lang="en-US" sz="1100" b="1" dirty="0">
                <a:solidFill>
                  <a:srgbClr val="FFFFFF"/>
                </a:solidFill>
                <a:latin typeface="Calibri" pitchFamily="34" charset="0"/>
                <a:ea typeface="Calibri" pitchFamily="34" charset="-122"/>
                <a:cs typeface="Calibri" pitchFamily="34" charset="-120"/>
              </a:rPr>
              <a:t>Condition Monitoring</a:t>
            </a:r>
            <a:endParaRPr lang="en-US" sz="1100" dirty="0"/>
          </a:p>
        </p:txBody>
      </p:sp>
      <p:pic>
        <p:nvPicPr>
          <p:cNvPr id="68" name="Image 12" descr="preencoded.png">
            <a:extLst>
              <a:ext uri="{FF2B5EF4-FFF2-40B4-BE49-F238E27FC236}">
                <a16:creationId xmlns:a16="http://schemas.microsoft.com/office/drawing/2014/main" id="{09878A5A-CEB9-3CA7-34DC-1EA3D1355DFD}"/>
              </a:ext>
            </a:extLst>
          </p:cNvPr>
          <p:cNvPicPr>
            <a:picLocks noChangeAspect="1"/>
          </p:cNvPicPr>
          <p:nvPr/>
        </p:nvPicPr>
        <p:blipFill>
          <a:blip r:embed="rId12"/>
          <a:srcRect/>
          <a:stretch/>
        </p:blipFill>
        <p:spPr>
          <a:xfrm>
            <a:off x="2667000" y="5703495"/>
            <a:ext cx="152705" cy="152705"/>
          </a:xfrm>
          <a:prstGeom prst="rect">
            <a:avLst/>
          </a:prstGeom>
        </p:spPr>
      </p:pic>
      <p:sp>
        <p:nvSpPr>
          <p:cNvPr id="69" name="Text 34">
            <a:extLst>
              <a:ext uri="{FF2B5EF4-FFF2-40B4-BE49-F238E27FC236}">
                <a16:creationId xmlns:a16="http://schemas.microsoft.com/office/drawing/2014/main" id="{AD9198F4-0B8B-921F-22FD-4FA1C4B2D5CD}"/>
              </a:ext>
            </a:extLst>
          </p:cNvPr>
          <p:cNvSpPr txBox="1"/>
          <p:nvPr/>
        </p:nvSpPr>
        <p:spPr>
          <a:xfrm>
            <a:off x="2904744" y="5703495"/>
            <a:ext cx="2025396" cy="171907"/>
          </a:xfrm>
          <a:prstGeom prst="rect">
            <a:avLst/>
          </a:prstGeom>
          <a:noFill/>
          <a:ln/>
        </p:spPr>
        <p:txBody>
          <a:bodyPr wrap="square" lIns="0" tIns="0" rIns="0" bIns="0" rtlCol="0" anchor="ctr"/>
          <a:lstStyle/>
          <a:p>
            <a:pPr marL="0" indent="0" algn="l">
              <a:buNone/>
            </a:pPr>
            <a:r>
              <a:rPr lang="en-US" sz="1100" b="1" dirty="0">
                <a:solidFill>
                  <a:srgbClr val="FFFFFF"/>
                </a:solidFill>
                <a:latin typeface="Calibri" pitchFamily="34" charset="0"/>
                <a:ea typeface="Calibri" pitchFamily="34" charset="-122"/>
                <a:cs typeface="Calibri" pitchFamily="34" charset="-120"/>
              </a:rPr>
              <a:t>Lubrication Management</a:t>
            </a:r>
            <a:endParaRPr lang="en-US" sz="1100" dirty="0"/>
          </a:p>
        </p:txBody>
      </p:sp>
      <p:sp>
        <p:nvSpPr>
          <p:cNvPr id="70" name="Text 35">
            <a:extLst>
              <a:ext uri="{FF2B5EF4-FFF2-40B4-BE49-F238E27FC236}">
                <a16:creationId xmlns:a16="http://schemas.microsoft.com/office/drawing/2014/main" id="{F6BA2E1A-2BAA-C594-5E9C-D00E40D7B4EF}"/>
              </a:ext>
            </a:extLst>
          </p:cNvPr>
          <p:cNvSpPr txBox="1"/>
          <p:nvPr/>
        </p:nvSpPr>
        <p:spPr>
          <a:xfrm>
            <a:off x="7810500" y="5703495"/>
            <a:ext cx="3810305" cy="171907"/>
          </a:xfrm>
          <a:prstGeom prst="rect">
            <a:avLst/>
          </a:prstGeom>
          <a:noFill/>
          <a:ln/>
        </p:spPr>
        <p:txBody>
          <a:bodyPr wrap="square" lIns="0" tIns="0" rIns="0" bIns="0" rtlCol="0" anchor="ctr"/>
          <a:lstStyle/>
          <a:p>
            <a:pPr marL="0" indent="0" algn="r">
              <a:buNone/>
            </a:pPr>
            <a:r>
              <a:rPr lang="en-US" sz="1000" b="1" dirty="0">
                <a:solidFill>
                  <a:srgbClr val="FFFFFF">
                    <a:alpha val="70000"/>
                  </a:srgbClr>
                </a:solidFill>
                <a:latin typeface="Calibri"/>
                <a:ea typeface="Calibri"/>
                <a:cs typeface="Calibri"/>
              </a:rPr>
              <a:t>SDT340 + </a:t>
            </a:r>
            <a:r>
              <a:rPr lang="en-US" sz="1000" b="1" dirty="0" err="1">
                <a:solidFill>
                  <a:srgbClr val="FFFFFF">
                    <a:alpha val="70000"/>
                  </a:srgbClr>
                </a:solidFill>
                <a:latin typeface="Calibri"/>
                <a:ea typeface="Calibri"/>
                <a:cs typeface="Calibri"/>
              </a:rPr>
              <a:t>LUBExpert</a:t>
            </a:r>
            <a:r>
              <a:rPr lang="en-US" sz="1000" b="1" dirty="0">
                <a:solidFill>
                  <a:srgbClr val="FFFFFF">
                    <a:alpha val="70000"/>
                  </a:srgbClr>
                </a:solidFill>
                <a:latin typeface="Calibri"/>
                <a:ea typeface="Calibri"/>
                <a:cs typeface="Calibri"/>
              </a:rPr>
              <a:t> Mode Upgrade</a:t>
            </a:r>
            <a:endParaRPr lang="en-US" sz="1000" dirty="0">
              <a:latin typeface="Calibri"/>
              <a:ea typeface="Calibri"/>
              <a:cs typeface="Calibri"/>
            </a:endParaRPr>
          </a:p>
        </p:txBody>
      </p:sp>
    </p:spTree>
    <p:extLst>
      <p:ext uri="{BB962C8B-B14F-4D97-AF65-F5344CB8AC3E}">
        <p14:creationId xmlns:p14="http://schemas.microsoft.com/office/powerpoint/2010/main" val="239280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DC275-59A6-2050-96A7-8C2BEAC7951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CAFA4CA-E330-625A-DAF6-FFFE570377B7}"/>
              </a:ext>
            </a:extLst>
          </p:cNvPr>
          <p:cNvSpPr/>
          <p:nvPr/>
        </p:nvSpPr>
        <p:spPr>
          <a:xfrm>
            <a:off x="15155" y="897155"/>
            <a:ext cx="12261343" cy="1679627"/>
          </a:xfrm>
          <a:prstGeom prst="rect">
            <a:avLst/>
          </a:prstGeom>
        </p:spPr>
        <p:txBody>
          <a:bodyPr wrap="square">
            <a:spAutoFit/>
          </a:bodyPr>
          <a:lstStyle/>
          <a:p>
            <a:pPr marL="342900" lvl="0" indent="-342900">
              <a:lnSpc>
                <a:spcPct val="150000"/>
              </a:lnSpc>
              <a:buFont typeface="Arial" panose="020B0604020202020204" pitchFamily="34" charset="0"/>
              <a:buChar char="•"/>
              <a:defRPr/>
            </a:pPr>
            <a:r>
              <a:rPr lang="en-BE" sz="2400" b="1" dirty="0">
                <a:solidFill>
                  <a:schemeClr val="bg2"/>
                </a:solidFill>
                <a:latin typeface="Verdana" panose="020B0604030504040204" pitchFamily="34" charset="0"/>
                <a:ea typeface="Verdana" panose="020B0604030504040204" pitchFamily="34" charset="0"/>
                <a:cs typeface="Verdana" panose="020B0604030504040204" pitchFamily="34" charset="0"/>
              </a:rPr>
              <a:t>Add grease (watch development) and press enter for measurement</a:t>
            </a:r>
          </a:p>
          <a:p>
            <a:pPr marL="342900" lvl="0" indent="-342900">
              <a:lnSpc>
                <a:spcPct val="150000"/>
              </a:lnSpc>
              <a:buFont typeface="Arial" panose="020B0604020202020204" pitchFamily="34" charset="0"/>
              <a:buChar char="•"/>
              <a:defRPr/>
            </a:pPr>
            <a:r>
              <a:rPr lang="en-BE" sz="2400" b="1" dirty="0">
                <a:solidFill>
                  <a:schemeClr val="bg2"/>
                </a:solidFill>
                <a:latin typeface="Verdana" panose="020B0604030504040204" pitchFamily="34" charset="0"/>
                <a:ea typeface="Verdana" panose="020B0604030504040204" pitchFamily="34" charset="0"/>
                <a:cs typeface="Verdana" panose="020B0604030504040204" pitchFamily="34" charset="0"/>
              </a:rPr>
              <a:t>Once measurement saved – enter the number of shots</a:t>
            </a:r>
          </a:p>
          <a:p>
            <a:pPr marL="800100" lvl="1" indent="-342900">
              <a:lnSpc>
                <a:spcPct val="150000"/>
              </a:lnSpc>
              <a:buFont typeface="Arial" panose="020B0604020202020204" pitchFamily="34" charset="0"/>
              <a:buChar char="•"/>
              <a:defRPr/>
            </a:pPr>
            <a:r>
              <a:rPr lang="en-BE" sz="2400" b="1" dirty="0">
                <a:solidFill>
                  <a:schemeClr val="bg2"/>
                </a:solidFill>
                <a:latin typeface="Verdana" panose="020B0604030504040204" pitchFamily="34" charset="0"/>
                <a:ea typeface="Verdana" panose="020B0604030504040204" pitchFamily="34" charset="0"/>
                <a:cs typeface="Verdana" panose="020B0604030504040204" pitchFamily="34" charset="0"/>
              </a:rPr>
              <a:t>No forgetting</a:t>
            </a:r>
          </a:p>
        </p:txBody>
      </p:sp>
      <p:pic>
        <p:nvPicPr>
          <p:cNvPr id="3" name="Picture 2">
            <a:extLst>
              <a:ext uri="{FF2B5EF4-FFF2-40B4-BE49-F238E27FC236}">
                <a16:creationId xmlns:a16="http://schemas.microsoft.com/office/drawing/2014/main" id="{12637F33-C3AC-102D-AC29-E8DD73A370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679066"/>
            <a:ext cx="2423370" cy="3627434"/>
          </a:xfrm>
          <a:prstGeom prst="rect">
            <a:avLst/>
          </a:prstGeom>
        </p:spPr>
      </p:pic>
      <p:pic>
        <p:nvPicPr>
          <p:cNvPr id="7" name="Picture 6">
            <a:extLst>
              <a:ext uri="{FF2B5EF4-FFF2-40B4-BE49-F238E27FC236}">
                <a16:creationId xmlns:a16="http://schemas.microsoft.com/office/drawing/2014/main" id="{F275C03C-6BAB-3166-8F21-FB6C759F3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8176" y="2679066"/>
            <a:ext cx="2415749" cy="3604572"/>
          </a:xfrm>
          <a:prstGeom prst="rect">
            <a:avLst/>
          </a:prstGeom>
        </p:spPr>
      </p:pic>
      <p:sp>
        <p:nvSpPr>
          <p:cNvPr id="8" name="Title 7">
            <a:extLst>
              <a:ext uri="{FF2B5EF4-FFF2-40B4-BE49-F238E27FC236}">
                <a16:creationId xmlns:a16="http://schemas.microsoft.com/office/drawing/2014/main" id="{993775D8-37B5-F016-98AA-CBFC9D0163F9}"/>
              </a:ext>
            </a:extLst>
          </p:cNvPr>
          <p:cNvSpPr>
            <a:spLocks noGrp="1"/>
          </p:cNvSpPr>
          <p:nvPr>
            <p:ph type="title"/>
          </p:nvPr>
        </p:nvSpPr>
        <p:spPr/>
        <p:txBody>
          <a:bodyPr/>
          <a:lstStyle/>
          <a:p>
            <a:r>
              <a:rPr lang="en-GB" b="1"/>
              <a:t>SDT340 </a:t>
            </a:r>
            <a:r>
              <a:rPr lang="en-GB" b="1" err="1"/>
              <a:t>LUBExpert</a:t>
            </a:r>
            <a:r>
              <a:rPr lang="en-GB" b="1"/>
              <a:t> Mode – Free Mode</a:t>
            </a:r>
            <a:endParaRPr lang="en-US"/>
          </a:p>
        </p:txBody>
      </p:sp>
    </p:spTree>
    <p:extLst>
      <p:ext uri="{BB962C8B-B14F-4D97-AF65-F5344CB8AC3E}">
        <p14:creationId xmlns:p14="http://schemas.microsoft.com/office/powerpoint/2010/main" val="155738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C357C-1C59-48A5-57CA-D8B89C36F43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4313EFA-75F0-84ED-5BC4-7DDB802B8036}"/>
              </a:ext>
            </a:extLst>
          </p:cNvPr>
          <p:cNvSpPr/>
          <p:nvPr/>
        </p:nvSpPr>
        <p:spPr>
          <a:xfrm>
            <a:off x="15155" y="897155"/>
            <a:ext cx="12261343" cy="1125629"/>
          </a:xfrm>
          <a:prstGeom prst="rect">
            <a:avLst/>
          </a:prstGeom>
        </p:spPr>
        <p:txBody>
          <a:bodyPr wrap="square">
            <a:spAutoFit/>
          </a:bodyPr>
          <a:lstStyle/>
          <a:p>
            <a:pPr marL="342900" lvl="0" indent="-342900">
              <a:lnSpc>
                <a:spcPct val="150000"/>
              </a:lnSpc>
              <a:buFont typeface="Arial" panose="020B0604020202020204" pitchFamily="34" charset="0"/>
              <a:buChar char="•"/>
              <a:defRPr/>
            </a:pPr>
            <a:r>
              <a:rPr lang="en-BE" sz="2400" b="1" dirty="0">
                <a:solidFill>
                  <a:schemeClr val="bg2"/>
                </a:solidFill>
                <a:latin typeface="Verdana" panose="020B0604030504040204" pitchFamily="34" charset="0"/>
                <a:ea typeface="Verdana" panose="020B0604030504040204" pitchFamily="34" charset="0"/>
                <a:cs typeface="Verdana" panose="020B0604030504040204" pitchFamily="34" charset="0"/>
              </a:rPr>
              <a:t>Step 1 is shown as a next bar, new floating bars continue</a:t>
            </a:r>
          </a:p>
          <a:p>
            <a:pPr marL="342900" lvl="0" indent="-342900">
              <a:lnSpc>
                <a:spcPct val="150000"/>
              </a:lnSpc>
              <a:buFont typeface="Arial" panose="020B0604020202020204" pitchFamily="34" charset="0"/>
              <a:buChar char="•"/>
              <a:defRPr/>
            </a:pPr>
            <a:r>
              <a:rPr lang="en-BE" sz="2400" b="1" dirty="0">
                <a:solidFill>
                  <a:schemeClr val="bg2"/>
                </a:solidFill>
                <a:latin typeface="Verdana" panose="020B0604030504040204" pitchFamily="34" charset="0"/>
                <a:ea typeface="Verdana" panose="020B0604030504040204" pitchFamily="34" charset="0"/>
                <a:cs typeface="Verdana" panose="020B0604030504040204" pitchFamily="34" charset="0"/>
              </a:rPr>
              <a:t>Continue steps</a:t>
            </a:r>
          </a:p>
        </p:txBody>
      </p:sp>
      <p:pic>
        <p:nvPicPr>
          <p:cNvPr id="6" name="Picture 5">
            <a:extLst>
              <a:ext uri="{FF2B5EF4-FFF2-40B4-BE49-F238E27FC236}">
                <a16:creationId xmlns:a16="http://schemas.microsoft.com/office/drawing/2014/main" id="{7F991773-0195-716E-DF2A-3053400D5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278" y="2679066"/>
            <a:ext cx="2400508" cy="3619814"/>
          </a:xfrm>
          <a:prstGeom prst="rect">
            <a:avLst/>
          </a:prstGeom>
        </p:spPr>
      </p:pic>
      <p:sp>
        <p:nvSpPr>
          <p:cNvPr id="8" name="Speech Bubble: Rectangle 7">
            <a:extLst>
              <a:ext uri="{FF2B5EF4-FFF2-40B4-BE49-F238E27FC236}">
                <a16:creationId xmlns:a16="http://schemas.microsoft.com/office/drawing/2014/main" id="{8E67261C-6DCC-7A30-E542-64914CECD750}"/>
              </a:ext>
            </a:extLst>
          </p:cNvPr>
          <p:cNvSpPr/>
          <p:nvPr/>
        </p:nvSpPr>
        <p:spPr>
          <a:xfrm>
            <a:off x="127780" y="3484545"/>
            <a:ext cx="1655445" cy="333375"/>
          </a:xfrm>
          <a:prstGeom prst="wedgeRectCallout">
            <a:avLst>
              <a:gd name="adj1" fmla="val 89237"/>
              <a:gd name="adj2" fmla="val 210751"/>
            </a:avLst>
          </a:prstGeom>
          <a:noFill/>
          <a:ln w="19050" cap="flat" cmpd="sng" algn="ctr">
            <a:solidFill>
              <a:srgbClr val="C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buNone/>
            </a:pPr>
            <a:r>
              <a:rPr lang="en-BE"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Initial reading</a:t>
            </a:r>
          </a:p>
        </p:txBody>
      </p:sp>
      <p:sp>
        <p:nvSpPr>
          <p:cNvPr id="9" name="Speech Bubble: Rectangle 8">
            <a:extLst>
              <a:ext uri="{FF2B5EF4-FFF2-40B4-BE49-F238E27FC236}">
                <a16:creationId xmlns:a16="http://schemas.microsoft.com/office/drawing/2014/main" id="{2A548136-CA44-982D-481A-9B019034BB9A}"/>
              </a:ext>
            </a:extLst>
          </p:cNvPr>
          <p:cNvSpPr/>
          <p:nvPr/>
        </p:nvSpPr>
        <p:spPr>
          <a:xfrm>
            <a:off x="4897893" y="3058703"/>
            <a:ext cx="2157095" cy="1132840"/>
          </a:xfrm>
          <a:prstGeom prst="wedgeRectCallout">
            <a:avLst>
              <a:gd name="adj1" fmla="val -148485"/>
              <a:gd name="adj2" fmla="val 71478"/>
            </a:avLst>
          </a:prstGeom>
          <a:noFill/>
          <a:ln w="19050" cap="flat" cmpd="sng" algn="ctr">
            <a:solidFill>
              <a:srgbClr val="C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buNone/>
            </a:pPr>
            <a:r>
              <a:rPr lang="en-BE"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“Floating bars” between two readings, during the grease adding, refreshed every 2 seconds.</a:t>
            </a:r>
          </a:p>
        </p:txBody>
      </p:sp>
      <p:sp>
        <p:nvSpPr>
          <p:cNvPr id="10" name="Speech Bubble: Rectangle 9">
            <a:extLst>
              <a:ext uri="{FF2B5EF4-FFF2-40B4-BE49-F238E27FC236}">
                <a16:creationId xmlns:a16="http://schemas.microsoft.com/office/drawing/2014/main" id="{B37EA690-6034-A6A0-E754-3C7839A28C01}"/>
              </a:ext>
            </a:extLst>
          </p:cNvPr>
          <p:cNvSpPr/>
          <p:nvPr/>
        </p:nvSpPr>
        <p:spPr>
          <a:xfrm>
            <a:off x="127780" y="4191543"/>
            <a:ext cx="1655445" cy="333375"/>
          </a:xfrm>
          <a:prstGeom prst="wedgeRectCallout">
            <a:avLst>
              <a:gd name="adj1" fmla="val 101269"/>
              <a:gd name="adj2" fmla="val 199888"/>
            </a:avLst>
          </a:prstGeom>
          <a:noFill/>
          <a:ln w="19050" cap="flat" cmpd="sng" algn="ctr">
            <a:solidFill>
              <a:srgbClr val="C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buNone/>
            </a:pPr>
            <a:r>
              <a:rPr lang="en-BE" sz="12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Step 1</a:t>
            </a:r>
            <a:endParaRPr lang="en-BE" sz="1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DE714363-DC65-3291-BEDE-F487EC53CB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8148" y="2679066"/>
            <a:ext cx="2430991" cy="3581710"/>
          </a:xfrm>
          <a:prstGeom prst="rect">
            <a:avLst/>
          </a:prstGeom>
        </p:spPr>
      </p:pic>
      <p:sp>
        <p:nvSpPr>
          <p:cNvPr id="3" name="Title 2">
            <a:extLst>
              <a:ext uri="{FF2B5EF4-FFF2-40B4-BE49-F238E27FC236}">
                <a16:creationId xmlns:a16="http://schemas.microsoft.com/office/drawing/2014/main" id="{4EE99FC3-DE25-2028-FEBC-E9EB373DFAD0}"/>
              </a:ext>
            </a:extLst>
          </p:cNvPr>
          <p:cNvSpPr>
            <a:spLocks noGrp="1"/>
          </p:cNvSpPr>
          <p:nvPr>
            <p:ph type="title"/>
          </p:nvPr>
        </p:nvSpPr>
        <p:spPr/>
        <p:txBody>
          <a:bodyPr/>
          <a:lstStyle/>
          <a:p>
            <a:r>
              <a:rPr lang="en-GB" b="1"/>
              <a:t>SDT340 </a:t>
            </a:r>
            <a:r>
              <a:rPr lang="en-GB" b="1" err="1"/>
              <a:t>LUBExpert</a:t>
            </a:r>
            <a:r>
              <a:rPr lang="en-GB" b="1"/>
              <a:t> Mode – Free Mode</a:t>
            </a:r>
            <a:endParaRPr lang="en-US"/>
          </a:p>
        </p:txBody>
      </p:sp>
    </p:spTree>
    <p:extLst>
      <p:ext uri="{BB962C8B-B14F-4D97-AF65-F5344CB8AC3E}">
        <p14:creationId xmlns:p14="http://schemas.microsoft.com/office/powerpoint/2010/main" val="43916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04FDA-DFB9-1367-3D34-61960D3B5C7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866829E-F842-EE4B-592B-AAEAF7386C95}"/>
              </a:ext>
            </a:extLst>
          </p:cNvPr>
          <p:cNvSpPr/>
          <p:nvPr/>
        </p:nvSpPr>
        <p:spPr>
          <a:xfrm>
            <a:off x="15155" y="897155"/>
            <a:ext cx="12261343" cy="1125629"/>
          </a:xfrm>
          <a:prstGeom prst="rect">
            <a:avLst/>
          </a:prstGeom>
        </p:spPr>
        <p:txBody>
          <a:bodyPr wrap="square">
            <a:spAutoFit/>
          </a:bodyPr>
          <a:lstStyle/>
          <a:p>
            <a:pPr marL="342900" lvl="0" indent="-342900">
              <a:lnSpc>
                <a:spcPct val="150000"/>
              </a:lnSpc>
              <a:buFont typeface="Arial" panose="020B0604020202020204" pitchFamily="34" charset="0"/>
              <a:buChar char="•"/>
              <a:defRPr/>
            </a:pPr>
            <a:r>
              <a:rPr lang="en-BE" sz="2400" b="1" dirty="0">
                <a:solidFill>
                  <a:schemeClr val="bg2"/>
                </a:solidFill>
                <a:latin typeface="Verdana" panose="020B0604030504040204" pitchFamily="34" charset="0"/>
                <a:ea typeface="Verdana" panose="020B0604030504040204" pitchFamily="34" charset="0"/>
                <a:cs typeface="Verdana" panose="020B0604030504040204" pitchFamily="34" charset="0"/>
              </a:rPr>
              <a:t>Once it deflects, complete the process by pressing F4</a:t>
            </a:r>
          </a:p>
          <a:p>
            <a:pPr marL="342900" lvl="0" indent="-342900">
              <a:lnSpc>
                <a:spcPct val="150000"/>
              </a:lnSpc>
              <a:buFont typeface="Arial" panose="020B0604020202020204" pitchFamily="34" charset="0"/>
              <a:buChar char="•"/>
              <a:defRPr/>
            </a:pPr>
            <a:r>
              <a:rPr lang="en-BE" sz="2400" b="1" dirty="0">
                <a:solidFill>
                  <a:schemeClr val="bg2"/>
                </a:solidFill>
                <a:latin typeface="Verdana" panose="020B0604030504040204" pitchFamily="34" charset="0"/>
                <a:ea typeface="Verdana" panose="020B0604030504040204" pitchFamily="34" charset="0"/>
                <a:cs typeface="Verdana" panose="020B0604030504040204" pitchFamily="34" charset="0"/>
              </a:rPr>
              <a:t>Confirm the completion summary screen</a:t>
            </a:r>
          </a:p>
        </p:txBody>
      </p:sp>
      <p:pic>
        <p:nvPicPr>
          <p:cNvPr id="3" name="Picture 2">
            <a:extLst>
              <a:ext uri="{FF2B5EF4-FFF2-40B4-BE49-F238E27FC236}">
                <a16:creationId xmlns:a16="http://schemas.microsoft.com/office/drawing/2014/main" id="{BD3AD37C-0F31-EB08-D89B-1191B4246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5826" y="2679066"/>
            <a:ext cx="2423370" cy="3612193"/>
          </a:xfrm>
          <a:prstGeom prst="rect">
            <a:avLst/>
          </a:prstGeom>
        </p:spPr>
      </p:pic>
      <p:pic>
        <p:nvPicPr>
          <p:cNvPr id="13" name="Picture 12">
            <a:extLst>
              <a:ext uri="{FF2B5EF4-FFF2-40B4-BE49-F238E27FC236}">
                <a16:creationId xmlns:a16="http://schemas.microsoft.com/office/drawing/2014/main" id="{26FFCC70-95DA-40F1-3580-1A3C76A0D8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7278" y="2679066"/>
            <a:ext cx="2408129" cy="3612193"/>
          </a:xfrm>
          <a:prstGeom prst="rect">
            <a:avLst/>
          </a:prstGeom>
        </p:spPr>
      </p:pic>
      <p:sp>
        <p:nvSpPr>
          <p:cNvPr id="6" name="Title 5">
            <a:extLst>
              <a:ext uri="{FF2B5EF4-FFF2-40B4-BE49-F238E27FC236}">
                <a16:creationId xmlns:a16="http://schemas.microsoft.com/office/drawing/2014/main" id="{ADD0CE17-1B8D-107A-0729-5E81DAF76557}"/>
              </a:ext>
            </a:extLst>
          </p:cNvPr>
          <p:cNvSpPr>
            <a:spLocks noGrp="1"/>
          </p:cNvSpPr>
          <p:nvPr>
            <p:ph type="title"/>
          </p:nvPr>
        </p:nvSpPr>
        <p:spPr/>
        <p:txBody>
          <a:bodyPr/>
          <a:lstStyle/>
          <a:p>
            <a:r>
              <a:rPr lang="en-GB" b="1"/>
              <a:t>SDT340 </a:t>
            </a:r>
            <a:r>
              <a:rPr lang="en-GB" b="1" err="1"/>
              <a:t>LUBExpert</a:t>
            </a:r>
            <a:r>
              <a:rPr lang="en-GB" b="1"/>
              <a:t> Mode – Free Mode</a:t>
            </a:r>
            <a:endParaRPr lang="en-GB"/>
          </a:p>
        </p:txBody>
      </p:sp>
    </p:spTree>
    <p:extLst>
      <p:ext uri="{BB962C8B-B14F-4D97-AF65-F5344CB8AC3E}">
        <p14:creationId xmlns:p14="http://schemas.microsoft.com/office/powerpoint/2010/main" val="64510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2372B-3F47-32DB-5AE0-8B42F2223EF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5C27FE4-C06A-6B6F-FA8C-C967A6E5D927}"/>
              </a:ext>
            </a:extLst>
          </p:cNvPr>
          <p:cNvSpPr/>
          <p:nvPr/>
        </p:nvSpPr>
        <p:spPr>
          <a:xfrm>
            <a:off x="15155" y="897155"/>
            <a:ext cx="12261343" cy="571631"/>
          </a:xfrm>
          <a:prstGeom prst="rect">
            <a:avLst/>
          </a:prstGeom>
        </p:spPr>
        <p:txBody>
          <a:bodyPr wrap="square">
            <a:spAutoFit/>
          </a:bodyPr>
          <a:lstStyle/>
          <a:p>
            <a:pPr marL="342900" lvl="0" indent="-342900">
              <a:lnSpc>
                <a:spcPct val="150000"/>
              </a:lnSpc>
              <a:buFont typeface="Arial" panose="020B0604020202020204" pitchFamily="34" charset="0"/>
              <a:buChar char="•"/>
              <a:defRPr/>
            </a:pPr>
            <a:r>
              <a:rPr lang="en-BE" sz="2400" b="1" dirty="0">
                <a:solidFill>
                  <a:schemeClr val="bg2"/>
                </a:solidFill>
                <a:latin typeface="Verdana" panose="020B0604030504040204" pitchFamily="34" charset="0"/>
                <a:ea typeface="Verdana" panose="020B0604030504040204" pitchFamily="34" charset="0"/>
                <a:cs typeface="Verdana" panose="020B0604030504040204" pitchFamily="34" charset="0"/>
              </a:rPr>
              <a:t>Download the data and use UAS3</a:t>
            </a:r>
          </a:p>
        </p:txBody>
      </p:sp>
      <p:sp>
        <p:nvSpPr>
          <p:cNvPr id="6" name="Title 5">
            <a:extLst>
              <a:ext uri="{FF2B5EF4-FFF2-40B4-BE49-F238E27FC236}">
                <a16:creationId xmlns:a16="http://schemas.microsoft.com/office/drawing/2014/main" id="{31479939-E21C-93B3-C1A2-932A323CB5B4}"/>
              </a:ext>
            </a:extLst>
          </p:cNvPr>
          <p:cNvSpPr>
            <a:spLocks noGrp="1"/>
          </p:cNvSpPr>
          <p:nvPr>
            <p:ph type="title"/>
          </p:nvPr>
        </p:nvSpPr>
        <p:spPr/>
        <p:txBody>
          <a:bodyPr/>
          <a:lstStyle/>
          <a:p>
            <a:r>
              <a:rPr lang="en-GB" b="1"/>
              <a:t>SDT340 </a:t>
            </a:r>
            <a:r>
              <a:rPr lang="en-GB" b="1" err="1"/>
              <a:t>LUBExpert</a:t>
            </a:r>
            <a:r>
              <a:rPr lang="en-GB" b="1"/>
              <a:t> Mode – </a:t>
            </a:r>
            <a:r>
              <a:rPr lang="en-BE" b="1" dirty="0"/>
              <a:t>UAS3</a:t>
            </a:r>
            <a:endParaRPr lang="en-GB"/>
          </a:p>
        </p:txBody>
      </p:sp>
      <p:pic>
        <p:nvPicPr>
          <p:cNvPr id="4" name="Picture 3">
            <a:extLst>
              <a:ext uri="{FF2B5EF4-FFF2-40B4-BE49-F238E27FC236}">
                <a16:creationId xmlns:a16="http://schemas.microsoft.com/office/drawing/2014/main" id="{C49295C8-C223-9926-F5C5-9A88679CF79C}"/>
              </a:ext>
            </a:extLst>
          </p:cNvPr>
          <p:cNvPicPr>
            <a:picLocks noChangeAspect="1"/>
          </p:cNvPicPr>
          <p:nvPr/>
        </p:nvPicPr>
        <p:blipFill>
          <a:blip r:embed="rId3"/>
          <a:stretch>
            <a:fillRect/>
          </a:stretch>
        </p:blipFill>
        <p:spPr>
          <a:xfrm>
            <a:off x="1959305" y="1661890"/>
            <a:ext cx="8273390" cy="4425703"/>
          </a:xfrm>
          <a:prstGeom prst="rect">
            <a:avLst/>
          </a:prstGeom>
        </p:spPr>
      </p:pic>
    </p:spTree>
    <p:extLst>
      <p:ext uri="{BB962C8B-B14F-4D97-AF65-F5344CB8AC3E}">
        <p14:creationId xmlns:p14="http://schemas.microsoft.com/office/powerpoint/2010/main" val="3185078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55B40-B5D2-F50C-3143-E24F5929340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64ADAEA-793C-0290-3886-A43C767ED87D}"/>
              </a:ext>
            </a:extLst>
          </p:cNvPr>
          <p:cNvSpPr/>
          <p:nvPr/>
        </p:nvSpPr>
        <p:spPr>
          <a:xfrm>
            <a:off x="15155" y="897155"/>
            <a:ext cx="12261343" cy="3027304"/>
          </a:xfrm>
          <a:prstGeom prst="rect">
            <a:avLst/>
          </a:prstGeom>
        </p:spPr>
        <p:txBody>
          <a:bodyPr wrap="square">
            <a:spAutoFit/>
          </a:bodyPr>
          <a:lstStyle/>
          <a:p>
            <a:pPr lvl="0">
              <a:lnSpc>
                <a:spcPct val="150000"/>
              </a:lnSpc>
              <a:defRPr/>
            </a:pPr>
            <a:endParaRPr lang="en-BE" sz="2400" b="1" dirty="0">
              <a:solidFill>
                <a:schemeClr val="bg2"/>
              </a:solidFill>
              <a:latin typeface="Verdana" panose="020B0604030504040204" pitchFamily="34" charset="0"/>
              <a:ea typeface="Verdana" panose="020B0604030504040204" pitchFamily="34" charset="0"/>
              <a:cs typeface="Verdana" panose="020B0604030504040204" pitchFamily="34" charset="0"/>
            </a:endParaRPr>
          </a:p>
          <a:p>
            <a:pPr lvl="0">
              <a:lnSpc>
                <a:spcPct val="150000"/>
              </a:lnSpc>
              <a:defRPr/>
            </a:pPr>
            <a:endParaRPr lang="en-BE" sz="2400" b="1" dirty="0">
              <a:solidFill>
                <a:schemeClr val="bg2"/>
              </a:solidFill>
              <a:latin typeface="Verdana" panose="020B0604030504040204" pitchFamily="34" charset="0"/>
              <a:ea typeface="Verdana" panose="020B0604030504040204" pitchFamily="34" charset="0"/>
              <a:cs typeface="Verdana" panose="020B0604030504040204" pitchFamily="34" charset="0"/>
            </a:endParaRPr>
          </a:p>
          <a:p>
            <a:pPr lvl="0">
              <a:lnSpc>
                <a:spcPct val="150000"/>
              </a:lnSpc>
              <a:defRPr/>
            </a:pPr>
            <a:endParaRPr lang="en-BE" sz="2400" b="1" dirty="0">
              <a:solidFill>
                <a:schemeClr val="bg2"/>
              </a:solidFill>
              <a:latin typeface="Verdana" panose="020B0604030504040204" pitchFamily="34" charset="0"/>
              <a:ea typeface="Verdana" panose="020B0604030504040204" pitchFamily="34" charset="0"/>
              <a:cs typeface="Verdana" panose="020B0604030504040204" pitchFamily="34" charset="0"/>
            </a:endParaRPr>
          </a:p>
          <a:p>
            <a:pPr lvl="0">
              <a:lnSpc>
                <a:spcPct val="150000"/>
              </a:lnSpc>
              <a:defRPr/>
            </a:pPr>
            <a:endParaRPr lang="en-BE" sz="2400" b="1" dirty="0">
              <a:solidFill>
                <a:schemeClr val="bg2"/>
              </a:solidFill>
              <a:latin typeface="Verdana" panose="020B0604030504040204" pitchFamily="34" charset="0"/>
              <a:ea typeface="Verdana" panose="020B0604030504040204" pitchFamily="34" charset="0"/>
              <a:cs typeface="Verdana" panose="020B0604030504040204" pitchFamily="34" charset="0"/>
            </a:endParaRPr>
          </a:p>
          <a:p>
            <a:pPr lvl="0" algn="ctr">
              <a:lnSpc>
                <a:spcPct val="150000"/>
              </a:lnSpc>
              <a:defRPr/>
            </a:pPr>
            <a:r>
              <a:rPr lang="en-BE" sz="3600" b="1" dirty="0">
                <a:solidFill>
                  <a:schemeClr val="bg2"/>
                </a:solidFill>
                <a:latin typeface="Verdana" panose="020B0604030504040204" pitchFamily="34" charset="0"/>
                <a:ea typeface="Verdana" panose="020B0604030504040204" pitchFamily="34" charset="0"/>
                <a:cs typeface="Verdana" panose="020B0604030504040204" pitchFamily="34" charset="0"/>
              </a:rPr>
              <a:t>Let us see it in practice</a:t>
            </a:r>
          </a:p>
        </p:txBody>
      </p:sp>
      <p:sp>
        <p:nvSpPr>
          <p:cNvPr id="6" name="Title 5">
            <a:extLst>
              <a:ext uri="{FF2B5EF4-FFF2-40B4-BE49-F238E27FC236}">
                <a16:creationId xmlns:a16="http://schemas.microsoft.com/office/drawing/2014/main" id="{6DFDF489-ADAB-9FCA-9160-125E23991B59}"/>
              </a:ext>
            </a:extLst>
          </p:cNvPr>
          <p:cNvSpPr>
            <a:spLocks noGrp="1"/>
          </p:cNvSpPr>
          <p:nvPr>
            <p:ph type="title"/>
          </p:nvPr>
        </p:nvSpPr>
        <p:spPr/>
        <p:txBody>
          <a:bodyPr/>
          <a:lstStyle/>
          <a:p>
            <a:r>
              <a:rPr lang="en-GB" b="1"/>
              <a:t>SDT340 </a:t>
            </a:r>
            <a:r>
              <a:rPr lang="en-GB" b="1" err="1"/>
              <a:t>L</a:t>
            </a:r>
            <a:r>
              <a:rPr lang="en-BE" b="1" err="1"/>
              <a:t>UBExpert</a:t>
            </a:r>
            <a:r>
              <a:rPr lang="en-BE" b="1"/>
              <a:t> Mode</a:t>
            </a:r>
            <a:r>
              <a:rPr lang="en-BE" b="1" dirty="0"/>
              <a:t> &amp; UAS3</a:t>
            </a:r>
            <a:endParaRPr lang="en-GB" dirty="0"/>
          </a:p>
        </p:txBody>
      </p:sp>
    </p:spTree>
    <p:extLst>
      <p:ext uri="{BB962C8B-B14F-4D97-AF65-F5344CB8AC3E}">
        <p14:creationId xmlns:p14="http://schemas.microsoft.com/office/powerpoint/2010/main" val="1339206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19B14-BA2A-7073-664B-B0CCA04D015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587D984-FD84-4485-5306-7D5B05CBD088}"/>
              </a:ext>
            </a:extLst>
          </p:cNvPr>
          <p:cNvPicPr>
            <a:picLocks noChangeAspect="1"/>
          </p:cNvPicPr>
          <p:nvPr/>
        </p:nvPicPr>
        <p:blipFill>
          <a:blip r:embed="rId3"/>
          <a:stretch>
            <a:fillRect/>
          </a:stretch>
        </p:blipFill>
        <p:spPr>
          <a:xfrm>
            <a:off x="11126" y="1370454"/>
            <a:ext cx="2887701" cy="4331552"/>
          </a:xfrm>
          <a:prstGeom prst="rect">
            <a:avLst/>
          </a:prstGeom>
        </p:spPr>
      </p:pic>
      <p:pic>
        <p:nvPicPr>
          <p:cNvPr id="7" name="Picture 6">
            <a:extLst>
              <a:ext uri="{FF2B5EF4-FFF2-40B4-BE49-F238E27FC236}">
                <a16:creationId xmlns:a16="http://schemas.microsoft.com/office/drawing/2014/main" id="{56298A43-35F3-BE48-CF2C-75950F1F5C3D}"/>
              </a:ext>
            </a:extLst>
          </p:cNvPr>
          <p:cNvPicPr>
            <a:picLocks noChangeAspect="1"/>
          </p:cNvPicPr>
          <p:nvPr/>
        </p:nvPicPr>
        <p:blipFill>
          <a:blip r:embed="rId4"/>
          <a:stretch>
            <a:fillRect/>
          </a:stretch>
        </p:blipFill>
        <p:spPr>
          <a:xfrm>
            <a:off x="3099267" y="1370456"/>
            <a:ext cx="2887700" cy="4331550"/>
          </a:xfrm>
          <a:prstGeom prst="rect">
            <a:avLst/>
          </a:prstGeom>
        </p:spPr>
      </p:pic>
      <p:pic>
        <p:nvPicPr>
          <p:cNvPr id="13" name="Picture 12">
            <a:extLst>
              <a:ext uri="{FF2B5EF4-FFF2-40B4-BE49-F238E27FC236}">
                <a16:creationId xmlns:a16="http://schemas.microsoft.com/office/drawing/2014/main" id="{1BE9319E-FD6B-E556-C8CE-7D1CCBB56E23}"/>
              </a:ext>
            </a:extLst>
          </p:cNvPr>
          <p:cNvPicPr>
            <a:picLocks noChangeAspect="1"/>
          </p:cNvPicPr>
          <p:nvPr/>
        </p:nvPicPr>
        <p:blipFill>
          <a:blip r:embed="rId5"/>
          <a:stretch>
            <a:fillRect/>
          </a:stretch>
        </p:blipFill>
        <p:spPr>
          <a:xfrm>
            <a:off x="9296969" y="2367108"/>
            <a:ext cx="2223264" cy="3334896"/>
          </a:xfrm>
          <a:prstGeom prst="rect">
            <a:avLst/>
          </a:prstGeom>
        </p:spPr>
      </p:pic>
      <p:pic>
        <p:nvPicPr>
          <p:cNvPr id="17" name="Picture 16">
            <a:extLst>
              <a:ext uri="{FF2B5EF4-FFF2-40B4-BE49-F238E27FC236}">
                <a16:creationId xmlns:a16="http://schemas.microsoft.com/office/drawing/2014/main" id="{EFC3ACA8-2550-2A3A-09C2-D97F63231C4E}"/>
              </a:ext>
            </a:extLst>
          </p:cNvPr>
          <p:cNvPicPr>
            <a:picLocks noChangeAspect="1"/>
          </p:cNvPicPr>
          <p:nvPr/>
        </p:nvPicPr>
        <p:blipFill>
          <a:blip r:embed="rId6"/>
          <a:stretch>
            <a:fillRect/>
          </a:stretch>
        </p:blipFill>
        <p:spPr>
          <a:xfrm>
            <a:off x="6531439" y="2367109"/>
            <a:ext cx="2223262" cy="3334895"/>
          </a:xfrm>
          <a:prstGeom prst="rect">
            <a:avLst/>
          </a:prstGeom>
        </p:spPr>
      </p:pic>
      <p:sp>
        <p:nvSpPr>
          <p:cNvPr id="6" name="Title 5">
            <a:extLst>
              <a:ext uri="{FF2B5EF4-FFF2-40B4-BE49-F238E27FC236}">
                <a16:creationId xmlns:a16="http://schemas.microsoft.com/office/drawing/2014/main" id="{A1750A9C-7587-5714-B523-B9417F063E4D}"/>
              </a:ext>
            </a:extLst>
          </p:cNvPr>
          <p:cNvSpPr>
            <a:spLocks noGrp="1"/>
          </p:cNvSpPr>
          <p:nvPr>
            <p:ph type="title"/>
          </p:nvPr>
        </p:nvSpPr>
        <p:spPr/>
        <p:txBody>
          <a:bodyPr/>
          <a:lstStyle/>
          <a:p>
            <a:r>
              <a:rPr lang="en-GB" b="1" dirty="0"/>
              <a:t>BIG THANKS</a:t>
            </a:r>
            <a:endParaRPr lang="en-GB" dirty="0"/>
          </a:p>
        </p:txBody>
      </p:sp>
      <p:sp>
        <p:nvSpPr>
          <p:cNvPr id="4" name="TextBox 3">
            <a:extLst>
              <a:ext uri="{FF2B5EF4-FFF2-40B4-BE49-F238E27FC236}">
                <a16:creationId xmlns:a16="http://schemas.microsoft.com/office/drawing/2014/main" id="{AD23D994-854D-C1BB-B42E-63F7F60D9F6A}"/>
              </a:ext>
            </a:extLst>
          </p:cNvPr>
          <p:cNvSpPr txBox="1"/>
          <p:nvPr/>
        </p:nvSpPr>
        <p:spPr>
          <a:xfrm>
            <a:off x="-140965" y="794871"/>
            <a:ext cx="6328372" cy="451790"/>
          </a:xfrm>
          <a:prstGeom prst="rect">
            <a:avLst/>
          </a:prstGeom>
          <a:noFill/>
        </p:spPr>
        <p:txBody>
          <a:bodyPr wrap="square">
            <a:spAutoFit/>
          </a:bodyPr>
          <a:lstStyle/>
          <a:p>
            <a:pPr lvl="0" algn="ctr">
              <a:lnSpc>
                <a:spcPct val="150000"/>
              </a:lnSpc>
              <a:defRPr/>
            </a:pPr>
            <a:r>
              <a:rPr lang="en-US" sz="1800" b="1" dirty="0">
                <a:solidFill>
                  <a:srgbClr val="AFFF00"/>
                </a:solidFill>
                <a:latin typeface="Verdana" panose="020B0604030504040204" pitchFamily="34" charset="0"/>
                <a:ea typeface="Verdana" panose="020B0604030504040204" pitchFamily="34" charset="0"/>
                <a:cs typeface="Verdana" panose="020B0604030504040204" pitchFamily="34" charset="0"/>
              </a:rPr>
              <a:t>G</a:t>
            </a:r>
            <a:r>
              <a:rPr lang="en-BE" sz="1800" b="1" dirty="0" err="1">
                <a:solidFill>
                  <a:srgbClr val="AFFF00"/>
                </a:solidFill>
                <a:latin typeface="Verdana" panose="020B0604030504040204" pitchFamily="34" charset="0"/>
                <a:ea typeface="Verdana" panose="020B0604030504040204" pitchFamily="34" charset="0"/>
                <a:cs typeface="Verdana" panose="020B0604030504040204" pitchFamily="34" charset="0"/>
              </a:rPr>
              <a:t>reat</a:t>
            </a:r>
            <a:r>
              <a:rPr lang="en-BE" sz="1800" b="1" dirty="0">
                <a:solidFill>
                  <a:srgbClr val="AFFF00"/>
                </a:solidFill>
                <a:latin typeface="Verdana" panose="020B0604030504040204" pitchFamily="34" charset="0"/>
                <a:ea typeface="Verdana" panose="020B0604030504040204" pitchFamily="34" charset="0"/>
                <a:cs typeface="Verdana" panose="020B0604030504040204" pitchFamily="34" charset="0"/>
              </a:rPr>
              <a:t> work </a:t>
            </a:r>
            <a:r>
              <a:rPr lang="en-BE" b="1" dirty="0">
                <a:solidFill>
                  <a:srgbClr val="AFFF00"/>
                </a:solidFill>
                <a:latin typeface="Verdana" panose="020B0604030504040204" pitchFamily="34" charset="0"/>
                <a:ea typeface="Verdana" panose="020B0604030504040204" pitchFamily="34" charset="0"/>
                <a:cs typeface="Verdana" panose="020B0604030504040204" pitchFamily="34" charset="0"/>
              </a:rPr>
              <a:t>by</a:t>
            </a:r>
            <a:r>
              <a:rPr lang="en-BE" sz="1800" b="1" dirty="0">
                <a:solidFill>
                  <a:srgbClr val="AFFF00"/>
                </a:solidFill>
                <a:latin typeface="Verdana" panose="020B0604030504040204" pitchFamily="34" charset="0"/>
                <a:ea typeface="Verdana" panose="020B0604030504040204" pitchFamily="34" charset="0"/>
                <a:cs typeface="Verdana" panose="020B0604030504040204" pitchFamily="34" charset="0"/>
              </a:rPr>
              <a:t> Mohammed and Murat</a:t>
            </a:r>
            <a:endParaRPr lang="en-US" sz="1600" b="1" dirty="0">
              <a:solidFill>
                <a:srgbClr val="AFFF0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a:extLst>
              <a:ext uri="{FF2B5EF4-FFF2-40B4-BE49-F238E27FC236}">
                <a16:creationId xmlns:a16="http://schemas.microsoft.com/office/drawing/2014/main" id="{D5988435-443C-370E-F618-E840444B5E79}"/>
              </a:ext>
            </a:extLst>
          </p:cNvPr>
          <p:cNvSpPr/>
          <p:nvPr/>
        </p:nvSpPr>
        <p:spPr>
          <a:xfrm>
            <a:off x="6187407" y="1329340"/>
            <a:ext cx="2887699" cy="867289"/>
          </a:xfrm>
          <a:prstGeom prst="rect">
            <a:avLst/>
          </a:prstGeom>
        </p:spPr>
        <p:txBody>
          <a:bodyPr wrap="square">
            <a:spAutoFit/>
          </a:bodyPr>
          <a:lstStyle/>
          <a:p>
            <a:pPr lvl="0" algn="ctr">
              <a:lnSpc>
                <a:spcPct val="150000"/>
              </a:lnSpc>
              <a:defRPr/>
            </a:pPr>
            <a:r>
              <a:rPr lang="en-BE" b="1" dirty="0">
                <a:solidFill>
                  <a:srgbClr val="AFFF00"/>
                </a:solidFill>
                <a:latin typeface="Verdana" panose="020B0604030504040204" pitchFamily="34" charset="0"/>
                <a:ea typeface="Verdana" panose="020B0604030504040204" pitchFamily="34" charset="0"/>
                <a:cs typeface="Verdana" panose="020B0604030504040204" pitchFamily="34" charset="0"/>
              </a:rPr>
              <a:t>Wise advice from Merlin</a:t>
            </a:r>
            <a:endParaRPr lang="en-US" sz="1600" b="1" dirty="0">
              <a:solidFill>
                <a:srgbClr val="AFFF0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angle 7">
            <a:extLst>
              <a:ext uri="{FF2B5EF4-FFF2-40B4-BE49-F238E27FC236}">
                <a16:creationId xmlns:a16="http://schemas.microsoft.com/office/drawing/2014/main" id="{2CFCE845-475B-0D13-67BB-915BC1005C88}"/>
              </a:ext>
            </a:extLst>
          </p:cNvPr>
          <p:cNvSpPr/>
          <p:nvPr/>
        </p:nvSpPr>
        <p:spPr>
          <a:xfrm>
            <a:off x="9529660" y="1517115"/>
            <a:ext cx="1757882" cy="451790"/>
          </a:xfrm>
          <a:prstGeom prst="rect">
            <a:avLst/>
          </a:prstGeom>
        </p:spPr>
        <p:txBody>
          <a:bodyPr wrap="square">
            <a:spAutoFit/>
          </a:bodyPr>
          <a:lstStyle/>
          <a:p>
            <a:pPr lvl="0" algn="ctr">
              <a:lnSpc>
                <a:spcPct val="150000"/>
              </a:lnSpc>
              <a:defRPr/>
            </a:pPr>
            <a:r>
              <a:rPr lang="en-BE" b="1" dirty="0">
                <a:solidFill>
                  <a:srgbClr val="AFFF00"/>
                </a:solidFill>
                <a:latin typeface="Verdana" panose="020B0604030504040204" pitchFamily="34" charset="0"/>
                <a:ea typeface="Verdana" panose="020B0604030504040204" pitchFamily="34" charset="0"/>
                <a:cs typeface="Verdana" panose="020B0604030504040204" pitchFamily="34" charset="0"/>
              </a:rPr>
              <a:t>I helped</a:t>
            </a:r>
            <a:endParaRPr lang="en-US" sz="1600" b="1" dirty="0">
              <a:solidFill>
                <a:srgbClr val="AFFF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474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25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C1667-F96C-E715-B903-499410CADFF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C0837DB-EBCB-571D-168C-3D47B771EDF4}"/>
              </a:ext>
            </a:extLst>
          </p:cNvPr>
          <p:cNvSpPr>
            <a:spLocks noGrp="1"/>
          </p:cNvSpPr>
          <p:nvPr>
            <p:ph type="title"/>
          </p:nvPr>
        </p:nvSpPr>
        <p:spPr/>
        <p:txBody>
          <a:bodyPr/>
          <a:lstStyle/>
          <a:p>
            <a:r>
              <a:rPr lang="en-GB" b="1" dirty="0"/>
              <a:t>BIG THANKS</a:t>
            </a:r>
            <a:endParaRPr lang="en-GB" dirty="0"/>
          </a:p>
        </p:txBody>
      </p:sp>
      <p:sp>
        <p:nvSpPr>
          <p:cNvPr id="4" name="TextBox 3">
            <a:extLst>
              <a:ext uri="{FF2B5EF4-FFF2-40B4-BE49-F238E27FC236}">
                <a16:creationId xmlns:a16="http://schemas.microsoft.com/office/drawing/2014/main" id="{0EA91C64-855A-1D9F-C7AD-CC25F0682D1D}"/>
              </a:ext>
            </a:extLst>
          </p:cNvPr>
          <p:cNvSpPr txBox="1"/>
          <p:nvPr/>
        </p:nvSpPr>
        <p:spPr>
          <a:xfrm>
            <a:off x="4926" y="948780"/>
            <a:ext cx="9737638" cy="451790"/>
          </a:xfrm>
          <a:prstGeom prst="rect">
            <a:avLst/>
          </a:prstGeom>
          <a:noFill/>
        </p:spPr>
        <p:txBody>
          <a:bodyPr wrap="square">
            <a:spAutoFit/>
          </a:bodyPr>
          <a:lstStyle/>
          <a:p>
            <a:pPr lvl="0" algn="ctr">
              <a:lnSpc>
                <a:spcPct val="150000"/>
              </a:lnSpc>
              <a:defRPr/>
            </a:pPr>
            <a:r>
              <a:rPr lang="en-US" sz="1800" b="1" dirty="0">
                <a:solidFill>
                  <a:srgbClr val="AFFF00"/>
                </a:solidFill>
                <a:latin typeface="Verdana" panose="020B0604030504040204" pitchFamily="34" charset="0"/>
                <a:ea typeface="Verdana" panose="020B0604030504040204" pitchFamily="34" charset="0"/>
                <a:cs typeface="Verdana" panose="020B0604030504040204" pitchFamily="34" charset="0"/>
              </a:rPr>
              <a:t>It all needs to be nicely packed and published by Fred and Gauthier </a:t>
            </a:r>
          </a:p>
        </p:txBody>
      </p:sp>
      <p:pic>
        <p:nvPicPr>
          <p:cNvPr id="10" name="Picture 9">
            <a:extLst>
              <a:ext uri="{FF2B5EF4-FFF2-40B4-BE49-F238E27FC236}">
                <a16:creationId xmlns:a16="http://schemas.microsoft.com/office/drawing/2014/main" id="{19BF5ECF-AF18-AAF2-B6D8-A3B779BFF338}"/>
              </a:ext>
            </a:extLst>
          </p:cNvPr>
          <p:cNvPicPr>
            <a:picLocks noChangeAspect="1"/>
          </p:cNvPicPr>
          <p:nvPr/>
        </p:nvPicPr>
        <p:blipFill>
          <a:blip r:embed="rId3"/>
          <a:stretch>
            <a:fillRect/>
          </a:stretch>
        </p:blipFill>
        <p:spPr>
          <a:xfrm>
            <a:off x="1771739" y="1750691"/>
            <a:ext cx="2894011" cy="4341016"/>
          </a:xfrm>
          <a:prstGeom prst="rect">
            <a:avLst/>
          </a:prstGeom>
        </p:spPr>
      </p:pic>
      <p:pic>
        <p:nvPicPr>
          <p:cNvPr id="11" name="Picture 10">
            <a:extLst>
              <a:ext uri="{FF2B5EF4-FFF2-40B4-BE49-F238E27FC236}">
                <a16:creationId xmlns:a16="http://schemas.microsoft.com/office/drawing/2014/main" id="{D3350E61-F278-36FB-7B21-B42E40F6DEF4}"/>
              </a:ext>
            </a:extLst>
          </p:cNvPr>
          <p:cNvPicPr>
            <a:picLocks noChangeAspect="1"/>
          </p:cNvPicPr>
          <p:nvPr/>
        </p:nvPicPr>
        <p:blipFill>
          <a:blip r:embed="rId4"/>
          <a:stretch>
            <a:fillRect/>
          </a:stretch>
        </p:blipFill>
        <p:spPr>
          <a:xfrm>
            <a:off x="4873745" y="1750691"/>
            <a:ext cx="3255762" cy="4341016"/>
          </a:xfrm>
          <a:prstGeom prst="rect">
            <a:avLst/>
          </a:prstGeom>
        </p:spPr>
      </p:pic>
    </p:spTree>
    <p:extLst>
      <p:ext uri="{BB962C8B-B14F-4D97-AF65-F5344CB8AC3E}">
        <p14:creationId xmlns:p14="http://schemas.microsoft.com/office/powerpoint/2010/main" val="331034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9BB69-EED2-A404-0846-E8353D4E566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815E566-753B-1448-FC84-FD7ECB953B2F}"/>
              </a:ext>
            </a:extLst>
          </p:cNvPr>
          <p:cNvPicPr>
            <a:picLocks noChangeAspect="1"/>
          </p:cNvPicPr>
          <p:nvPr/>
        </p:nvPicPr>
        <p:blipFill>
          <a:blip r:embed="rId3"/>
          <a:stretch>
            <a:fillRect/>
          </a:stretch>
        </p:blipFill>
        <p:spPr>
          <a:xfrm>
            <a:off x="1808644" y="1750691"/>
            <a:ext cx="2894011" cy="4348089"/>
          </a:xfrm>
          <a:prstGeom prst="rect">
            <a:avLst/>
          </a:prstGeom>
        </p:spPr>
      </p:pic>
      <p:sp>
        <p:nvSpPr>
          <p:cNvPr id="6" name="Title 5">
            <a:extLst>
              <a:ext uri="{FF2B5EF4-FFF2-40B4-BE49-F238E27FC236}">
                <a16:creationId xmlns:a16="http://schemas.microsoft.com/office/drawing/2014/main" id="{F71AA520-8DDA-6AA8-BD06-496C322FD8FF}"/>
              </a:ext>
            </a:extLst>
          </p:cNvPr>
          <p:cNvSpPr>
            <a:spLocks noGrp="1"/>
          </p:cNvSpPr>
          <p:nvPr>
            <p:ph type="title"/>
          </p:nvPr>
        </p:nvSpPr>
        <p:spPr/>
        <p:txBody>
          <a:bodyPr/>
          <a:lstStyle/>
          <a:p>
            <a:r>
              <a:rPr lang="en-GB" b="1" dirty="0"/>
              <a:t>BIG THANKS</a:t>
            </a:r>
            <a:endParaRPr lang="en-GB" dirty="0"/>
          </a:p>
        </p:txBody>
      </p:sp>
      <p:sp>
        <p:nvSpPr>
          <p:cNvPr id="4" name="TextBox 3">
            <a:extLst>
              <a:ext uri="{FF2B5EF4-FFF2-40B4-BE49-F238E27FC236}">
                <a16:creationId xmlns:a16="http://schemas.microsoft.com/office/drawing/2014/main" id="{B675DFA9-4F08-1F0B-AD9C-75C566786D26}"/>
              </a:ext>
            </a:extLst>
          </p:cNvPr>
          <p:cNvSpPr txBox="1"/>
          <p:nvPr/>
        </p:nvSpPr>
        <p:spPr>
          <a:xfrm>
            <a:off x="4926" y="948780"/>
            <a:ext cx="9737638" cy="451790"/>
          </a:xfrm>
          <a:prstGeom prst="rect">
            <a:avLst/>
          </a:prstGeom>
          <a:noFill/>
        </p:spPr>
        <p:txBody>
          <a:bodyPr wrap="square">
            <a:spAutoFit/>
          </a:bodyPr>
          <a:lstStyle/>
          <a:p>
            <a:pPr lvl="0" algn="ctr">
              <a:lnSpc>
                <a:spcPct val="150000"/>
              </a:lnSpc>
              <a:defRPr/>
            </a:pPr>
            <a:r>
              <a:rPr lang="en-US" sz="1800" b="1" dirty="0">
                <a:solidFill>
                  <a:srgbClr val="AFFF00"/>
                </a:solidFill>
                <a:latin typeface="Verdana" panose="020B0604030504040204" pitchFamily="34" charset="0"/>
                <a:ea typeface="Verdana" panose="020B0604030504040204" pitchFamily="34" charset="0"/>
                <a:cs typeface="Verdana" panose="020B0604030504040204" pitchFamily="34" charset="0"/>
              </a:rPr>
              <a:t>It never works without proper leadership, Benoit and Fabrice </a:t>
            </a:r>
          </a:p>
        </p:txBody>
      </p:sp>
      <p:pic>
        <p:nvPicPr>
          <p:cNvPr id="2" name="Picture 1">
            <a:extLst>
              <a:ext uri="{FF2B5EF4-FFF2-40B4-BE49-F238E27FC236}">
                <a16:creationId xmlns:a16="http://schemas.microsoft.com/office/drawing/2014/main" id="{28D7EAFA-83FA-791D-33C1-5DB633B00F87}"/>
              </a:ext>
            </a:extLst>
          </p:cNvPr>
          <p:cNvPicPr>
            <a:picLocks noChangeAspect="1"/>
          </p:cNvPicPr>
          <p:nvPr/>
        </p:nvPicPr>
        <p:blipFill>
          <a:blip r:embed="rId4"/>
          <a:stretch>
            <a:fillRect/>
          </a:stretch>
        </p:blipFill>
        <p:spPr>
          <a:xfrm>
            <a:off x="4836840" y="1750691"/>
            <a:ext cx="2894011" cy="4348089"/>
          </a:xfrm>
          <a:prstGeom prst="rect">
            <a:avLst/>
          </a:prstGeom>
        </p:spPr>
      </p:pic>
    </p:spTree>
    <p:extLst>
      <p:ext uri="{BB962C8B-B14F-4D97-AF65-F5344CB8AC3E}">
        <p14:creationId xmlns:p14="http://schemas.microsoft.com/office/powerpoint/2010/main" val="344051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D43EC-D32C-F16B-8370-1E89BA35547A}"/>
            </a:ext>
          </a:extLst>
        </p:cNvPr>
        <p:cNvGrpSpPr/>
        <p:nvPr/>
      </p:nvGrpSpPr>
      <p:grpSpPr>
        <a:xfrm>
          <a:off x="0" y="0"/>
          <a:ext cx="0" cy="0"/>
          <a:chOff x="0" y="0"/>
          <a:chExt cx="0" cy="0"/>
        </a:xfrm>
      </p:grpSpPr>
      <p:pic>
        <p:nvPicPr>
          <p:cNvPr id="5" name="Image 0" descr="preencoded.png">
            <a:extLst>
              <a:ext uri="{FF2B5EF4-FFF2-40B4-BE49-F238E27FC236}">
                <a16:creationId xmlns:a16="http://schemas.microsoft.com/office/drawing/2014/main" id="{6124002E-926A-E03C-62FC-64D7B8FEDBD1}"/>
              </a:ext>
            </a:extLst>
          </p:cNvPr>
          <p:cNvPicPr>
            <a:picLocks noChangeAspect="1"/>
          </p:cNvPicPr>
          <p:nvPr/>
        </p:nvPicPr>
        <p:blipFill>
          <a:blip r:embed="rId3"/>
          <a:srcRect t="-384" b="-384"/>
          <a:stretch/>
        </p:blipFill>
        <p:spPr>
          <a:xfrm>
            <a:off x="761695" y="824018"/>
            <a:ext cx="1429207" cy="57607"/>
          </a:xfrm>
          <a:prstGeom prst="rect">
            <a:avLst/>
          </a:prstGeom>
        </p:spPr>
      </p:pic>
      <p:sp>
        <p:nvSpPr>
          <p:cNvPr id="13" name="Text 3">
            <a:extLst>
              <a:ext uri="{FF2B5EF4-FFF2-40B4-BE49-F238E27FC236}">
                <a16:creationId xmlns:a16="http://schemas.microsoft.com/office/drawing/2014/main" id="{8BC735F1-9774-D1DF-FAF8-1FE5C4EE5618}"/>
              </a:ext>
            </a:extLst>
          </p:cNvPr>
          <p:cNvSpPr txBox="1"/>
          <p:nvPr/>
        </p:nvSpPr>
        <p:spPr>
          <a:xfrm>
            <a:off x="761695" y="333756"/>
            <a:ext cx="9525305" cy="467258"/>
          </a:xfrm>
          <a:prstGeom prst="rect">
            <a:avLst/>
          </a:prstGeom>
          <a:noFill/>
          <a:ln/>
        </p:spPr>
        <p:txBody>
          <a:bodyPr wrap="square" lIns="0" tIns="0" rIns="0" bIns="0" rtlCol="0" anchor="ctr"/>
          <a:lstStyle/>
          <a:p>
            <a:pPr marL="0" indent="0" algn="l">
              <a:buNone/>
            </a:pPr>
            <a:endParaRPr lang="en-US" sz="3000" dirty="0"/>
          </a:p>
        </p:txBody>
      </p:sp>
      <p:sp>
        <p:nvSpPr>
          <p:cNvPr id="53" name="Title 52">
            <a:extLst>
              <a:ext uri="{FF2B5EF4-FFF2-40B4-BE49-F238E27FC236}">
                <a16:creationId xmlns:a16="http://schemas.microsoft.com/office/drawing/2014/main" id="{52886435-7FE2-A0BC-1939-35A5BC334E55}"/>
              </a:ext>
            </a:extLst>
          </p:cNvPr>
          <p:cNvSpPr>
            <a:spLocks noGrp="1"/>
          </p:cNvSpPr>
          <p:nvPr>
            <p:ph type="title"/>
          </p:nvPr>
        </p:nvSpPr>
        <p:spPr/>
        <p:txBody>
          <a:bodyPr>
            <a:normAutofit/>
          </a:bodyPr>
          <a:lstStyle/>
          <a:p>
            <a:r>
              <a:rPr lang="en-GB" b="1" dirty="0"/>
              <a:t>VALUE HAS A PRICE</a:t>
            </a:r>
          </a:p>
        </p:txBody>
      </p:sp>
      <p:sp>
        <p:nvSpPr>
          <p:cNvPr id="3" name="Text 4">
            <a:extLst>
              <a:ext uri="{FF2B5EF4-FFF2-40B4-BE49-F238E27FC236}">
                <a16:creationId xmlns:a16="http://schemas.microsoft.com/office/drawing/2014/main" id="{00339F64-8B25-9540-2F67-A350A93A4C2C}"/>
              </a:ext>
            </a:extLst>
          </p:cNvPr>
          <p:cNvSpPr txBox="1"/>
          <p:nvPr/>
        </p:nvSpPr>
        <p:spPr>
          <a:xfrm>
            <a:off x="770017" y="1041032"/>
            <a:ext cx="4896612" cy="219456"/>
          </a:xfrm>
          <a:prstGeom prst="rect">
            <a:avLst/>
          </a:prstGeom>
          <a:noFill/>
          <a:ln/>
        </p:spPr>
        <p:txBody>
          <a:bodyPr wrap="square" lIns="0" tIns="0" rIns="0" bIns="0" rtlCol="0" anchor="ctr"/>
          <a:lstStyle/>
          <a:p>
            <a:pPr marL="0" indent="0" algn="l">
              <a:buNone/>
            </a:pPr>
            <a:r>
              <a:rPr lang="en-US" sz="1300" dirty="0">
                <a:solidFill>
                  <a:srgbClr val="FFFFFF">
                    <a:alpha val="90000"/>
                  </a:srgbClr>
                </a:solidFill>
                <a:latin typeface="Calibri" pitchFamily="34" charset="0"/>
                <a:ea typeface="Calibri" pitchFamily="34" charset="-122"/>
                <a:cs typeface="Calibri" pitchFamily="34" charset="-120"/>
              </a:rPr>
              <a:t>Choose the right package for your lubrication needs</a:t>
            </a:r>
            <a:endParaRPr lang="en-US" sz="1300" dirty="0"/>
          </a:p>
        </p:txBody>
      </p:sp>
      <p:grpSp>
        <p:nvGrpSpPr>
          <p:cNvPr id="6" name="Group 5">
            <a:extLst>
              <a:ext uri="{FF2B5EF4-FFF2-40B4-BE49-F238E27FC236}">
                <a16:creationId xmlns:a16="http://schemas.microsoft.com/office/drawing/2014/main" id="{43121322-92DB-3F8C-A8E0-C5C2884A634B}"/>
              </a:ext>
            </a:extLst>
          </p:cNvPr>
          <p:cNvGrpSpPr/>
          <p:nvPr/>
        </p:nvGrpSpPr>
        <p:grpSpPr>
          <a:xfrm>
            <a:off x="377800" y="1636457"/>
            <a:ext cx="3753612" cy="3743554"/>
            <a:chOff x="377800" y="1636457"/>
            <a:chExt cx="3753612" cy="3743554"/>
          </a:xfrm>
        </p:grpSpPr>
        <p:pic>
          <p:nvPicPr>
            <p:cNvPr id="2" name="Image 3" descr="preencoded.png">
              <a:extLst>
                <a:ext uri="{FF2B5EF4-FFF2-40B4-BE49-F238E27FC236}">
                  <a16:creationId xmlns:a16="http://schemas.microsoft.com/office/drawing/2014/main" id="{91988792-C836-D32A-84BB-E1A5C08E97AD}"/>
                </a:ext>
              </a:extLst>
            </p:cNvPr>
            <p:cNvPicPr>
              <a:picLocks noChangeAspect="1"/>
            </p:cNvPicPr>
            <p:nvPr/>
          </p:nvPicPr>
          <p:blipFill>
            <a:blip r:embed="rId4"/>
            <a:srcRect t="-408" b="-408"/>
            <a:stretch/>
          </p:blipFill>
          <p:spPr>
            <a:xfrm>
              <a:off x="377800" y="4972188"/>
              <a:ext cx="1904695" cy="19202"/>
            </a:xfrm>
            <a:prstGeom prst="rect">
              <a:avLst/>
            </a:prstGeom>
          </p:spPr>
        </p:pic>
        <p:sp>
          <p:nvSpPr>
            <p:cNvPr id="4" name="Shape 8">
              <a:extLst>
                <a:ext uri="{FF2B5EF4-FFF2-40B4-BE49-F238E27FC236}">
                  <a16:creationId xmlns:a16="http://schemas.microsoft.com/office/drawing/2014/main" id="{04790C65-AD42-2F2C-1A74-147DDD68084F}"/>
                </a:ext>
              </a:extLst>
            </p:cNvPr>
            <p:cNvSpPr/>
            <p:nvPr/>
          </p:nvSpPr>
          <p:spPr>
            <a:xfrm>
              <a:off x="567995" y="1636457"/>
              <a:ext cx="3524098" cy="3743554"/>
            </a:xfrm>
            <a:prstGeom prst="roundRect">
              <a:avLst>
                <a:gd name="adj" fmla="val 2244"/>
              </a:avLst>
            </a:prstGeom>
            <a:solidFill>
              <a:srgbClr val="FFFFFF">
                <a:alpha val="8000"/>
              </a:srgbClr>
            </a:solidFill>
            <a:ln w="12700">
              <a:solidFill>
                <a:srgbClr val="FFFFFF">
                  <a:alpha val="15000"/>
                </a:srgbClr>
              </a:solidFill>
              <a:prstDash val="solid"/>
            </a:ln>
          </p:spPr>
          <p:txBody>
            <a:bodyPr/>
            <a:lstStyle/>
            <a:p>
              <a:endParaRPr lang="en-GB"/>
            </a:p>
          </p:txBody>
        </p:sp>
        <p:sp>
          <p:nvSpPr>
            <p:cNvPr id="51" name="Shape 9">
              <a:extLst>
                <a:ext uri="{FF2B5EF4-FFF2-40B4-BE49-F238E27FC236}">
                  <a16:creationId xmlns:a16="http://schemas.microsoft.com/office/drawing/2014/main" id="{C25BF64F-23FE-4028-364A-157E1FC493C0}"/>
                </a:ext>
              </a:extLst>
            </p:cNvPr>
            <p:cNvSpPr/>
            <p:nvPr/>
          </p:nvSpPr>
          <p:spPr>
            <a:xfrm>
              <a:off x="787451" y="2323171"/>
              <a:ext cx="3086100" cy="9144"/>
            </a:xfrm>
            <a:prstGeom prst="rect">
              <a:avLst/>
            </a:prstGeom>
            <a:solidFill>
              <a:srgbClr val="FFFFFF">
                <a:alpha val="10000"/>
              </a:srgbClr>
            </a:solidFill>
            <a:ln w="12700">
              <a:solidFill>
                <a:srgbClr val="FFFFFF">
                  <a:alpha val="0"/>
                </a:srgbClr>
              </a:solidFill>
              <a:prstDash val="solid"/>
            </a:ln>
          </p:spPr>
          <p:txBody>
            <a:bodyPr/>
            <a:lstStyle/>
            <a:p>
              <a:endParaRPr lang="en-GB"/>
            </a:p>
          </p:txBody>
        </p:sp>
        <p:sp>
          <p:nvSpPr>
            <p:cNvPr id="52" name="Text 10">
              <a:extLst>
                <a:ext uri="{FF2B5EF4-FFF2-40B4-BE49-F238E27FC236}">
                  <a16:creationId xmlns:a16="http://schemas.microsoft.com/office/drawing/2014/main" id="{EFBC1F03-EEAD-3276-9832-EDCC789CC1B9}"/>
                </a:ext>
              </a:extLst>
            </p:cNvPr>
            <p:cNvSpPr txBox="1"/>
            <p:nvPr/>
          </p:nvSpPr>
          <p:spPr>
            <a:xfrm>
              <a:off x="787451" y="1860485"/>
              <a:ext cx="1067105" cy="219456"/>
            </a:xfrm>
            <a:prstGeom prst="rect">
              <a:avLst/>
            </a:prstGeom>
            <a:noFill/>
            <a:ln/>
          </p:spPr>
          <p:txBody>
            <a:bodyPr wrap="square" lIns="0" tIns="0" rIns="0" bIns="0" rtlCol="0" anchor="ctr"/>
            <a:lstStyle/>
            <a:p>
              <a:pPr marL="0" indent="0" algn="l">
                <a:buNone/>
              </a:pPr>
              <a:r>
                <a:rPr lang="en-US" sz="1400" b="1" dirty="0">
                  <a:solidFill>
                    <a:srgbClr val="FFFFFF"/>
                  </a:solidFill>
                  <a:latin typeface="Montserrat" pitchFamily="34" charset="0"/>
                  <a:ea typeface="Montserrat" pitchFamily="34" charset="-122"/>
                  <a:cs typeface="Montserrat" pitchFamily="34" charset="-120"/>
                </a:rPr>
                <a:t>Key Only</a:t>
              </a:r>
              <a:endParaRPr lang="en-US" sz="1400" dirty="0"/>
            </a:p>
          </p:txBody>
        </p:sp>
        <p:sp>
          <p:nvSpPr>
            <p:cNvPr id="54" name="Text 11">
              <a:extLst>
                <a:ext uri="{FF2B5EF4-FFF2-40B4-BE49-F238E27FC236}">
                  <a16:creationId xmlns:a16="http://schemas.microsoft.com/office/drawing/2014/main" id="{70F4DDD4-FFA0-318F-6CFD-CF49723130AD}"/>
                </a:ext>
              </a:extLst>
            </p:cNvPr>
            <p:cNvSpPr txBox="1"/>
            <p:nvPr/>
          </p:nvSpPr>
          <p:spPr>
            <a:xfrm>
              <a:off x="787451" y="2079941"/>
              <a:ext cx="1270102" cy="124358"/>
            </a:xfrm>
            <a:prstGeom prst="rect">
              <a:avLst/>
            </a:prstGeom>
            <a:noFill/>
            <a:ln/>
          </p:spPr>
          <p:txBody>
            <a:bodyPr wrap="square" lIns="0" tIns="0" rIns="0" bIns="0" rtlCol="0" anchor="ctr"/>
            <a:lstStyle/>
            <a:p>
              <a:pPr marL="0" indent="0" algn="l">
                <a:buNone/>
              </a:pPr>
              <a:r>
                <a:rPr lang="en-US" sz="800" dirty="0">
                  <a:solidFill>
                    <a:srgbClr val="FFFFFF">
                      <a:alpha val="70000"/>
                    </a:srgbClr>
                  </a:solidFill>
                  <a:latin typeface="Calibri" pitchFamily="34" charset="0"/>
                  <a:ea typeface="Calibri" pitchFamily="34" charset="-122"/>
                  <a:cs typeface="Calibri" pitchFamily="34" charset="-120"/>
                </a:rPr>
                <a:t>Ref: FAUPGRKEYR340LBX</a:t>
              </a:r>
              <a:endParaRPr lang="en-US" sz="800" dirty="0"/>
            </a:p>
          </p:txBody>
        </p:sp>
        <p:sp>
          <p:nvSpPr>
            <p:cNvPr id="55" name="Text 12">
              <a:extLst>
                <a:ext uri="{FF2B5EF4-FFF2-40B4-BE49-F238E27FC236}">
                  <a16:creationId xmlns:a16="http://schemas.microsoft.com/office/drawing/2014/main" id="{42F21EF2-E2F0-C4EE-1A91-6D62D90304A4}"/>
                </a:ext>
              </a:extLst>
            </p:cNvPr>
            <p:cNvSpPr txBox="1"/>
            <p:nvPr/>
          </p:nvSpPr>
          <p:spPr>
            <a:xfrm>
              <a:off x="2533041" y="1855913"/>
              <a:ext cx="1598371" cy="352958"/>
            </a:xfrm>
            <a:prstGeom prst="rect">
              <a:avLst/>
            </a:prstGeom>
            <a:noFill/>
            <a:ln/>
          </p:spPr>
          <p:txBody>
            <a:bodyPr wrap="square" lIns="0" tIns="0" rIns="0" bIns="0" rtlCol="0" anchor="ctr"/>
            <a:lstStyle/>
            <a:p>
              <a:pPr marL="0" indent="0" algn="l">
                <a:buNone/>
              </a:pPr>
              <a:r>
                <a:rPr lang="en-US" sz="1300" b="1" dirty="0">
                  <a:solidFill>
                    <a:srgbClr val="AFFF00"/>
                  </a:solidFill>
                  <a:latin typeface="Montserrat" pitchFamily="34" charset="0"/>
                  <a:ea typeface="Montserrat" pitchFamily="34" charset="-122"/>
                  <a:cs typeface="Montserrat" pitchFamily="34" charset="-120"/>
                </a:rPr>
                <a:t>€</a:t>
              </a:r>
              <a:r>
                <a:rPr lang="en-US" sz="2200" b="1" dirty="0">
                  <a:solidFill>
                    <a:srgbClr val="AFFF00"/>
                  </a:solidFill>
                  <a:latin typeface="Montserrat" pitchFamily="34" charset="0"/>
                  <a:ea typeface="Montserrat" pitchFamily="34" charset="-122"/>
                  <a:cs typeface="Montserrat" pitchFamily="34" charset="-120"/>
                </a:rPr>
                <a:t>1,859.50 </a:t>
              </a:r>
              <a:endParaRPr lang="en-US" sz="2200" dirty="0"/>
            </a:p>
          </p:txBody>
        </p:sp>
        <p:pic>
          <p:nvPicPr>
            <p:cNvPr id="56" name="Image 9" descr="preencoded.png">
              <a:extLst>
                <a:ext uri="{FF2B5EF4-FFF2-40B4-BE49-F238E27FC236}">
                  <a16:creationId xmlns:a16="http://schemas.microsoft.com/office/drawing/2014/main" id="{F6795A7C-C080-E389-46E5-ECF9F54874B4}"/>
                </a:ext>
              </a:extLst>
            </p:cNvPr>
            <p:cNvPicPr>
              <a:picLocks noChangeAspect="1"/>
            </p:cNvPicPr>
            <p:nvPr/>
          </p:nvPicPr>
          <p:blipFill>
            <a:blip r:embed="rId5"/>
            <a:srcRect/>
            <a:stretch/>
          </p:blipFill>
          <p:spPr>
            <a:xfrm>
              <a:off x="787451" y="2474962"/>
              <a:ext cx="123444" cy="123444"/>
            </a:xfrm>
            <a:prstGeom prst="rect">
              <a:avLst/>
            </a:prstGeom>
          </p:spPr>
        </p:pic>
        <p:sp>
          <p:nvSpPr>
            <p:cNvPr id="57" name="Text 13">
              <a:extLst>
                <a:ext uri="{FF2B5EF4-FFF2-40B4-BE49-F238E27FC236}">
                  <a16:creationId xmlns:a16="http://schemas.microsoft.com/office/drawing/2014/main" id="{2695EE7A-5D2F-D9CE-BBB0-B718547BEBD1}"/>
                </a:ext>
              </a:extLst>
            </p:cNvPr>
            <p:cNvSpPr txBox="1"/>
            <p:nvPr/>
          </p:nvSpPr>
          <p:spPr>
            <a:xfrm>
              <a:off x="1005993" y="2474962"/>
              <a:ext cx="2040941" cy="162763"/>
            </a:xfrm>
            <a:prstGeom prst="rect">
              <a:avLst/>
            </a:prstGeom>
            <a:noFill/>
            <a:ln/>
          </p:spPr>
          <p:txBody>
            <a:bodyPr wrap="square" lIns="0" tIns="0" rIns="0" bIns="0" rtlCol="0" anchor="ctr"/>
            <a:lstStyle/>
            <a:p>
              <a:pPr marL="0" indent="0" algn="l">
                <a:buNone/>
              </a:pPr>
              <a:r>
                <a:rPr lang="en-US" sz="900" dirty="0">
                  <a:solidFill>
                    <a:srgbClr val="FFFFFF">
                      <a:alpha val="90000"/>
                    </a:srgbClr>
                  </a:solidFill>
                  <a:latin typeface="Calibri" pitchFamily="34" charset="0"/>
                  <a:ea typeface="Calibri" pitchFamily="34" charset="-122"/>
                  <a:cs typeface="Calibri" pitchFamily="34" charset="-120"/>
                </a:rPr>
                <a:t>Upgrade key code R340 LUBE only</a:t>
              </a:r>
              <a:endParaRPr lang="en-US" sz="900" dirty="0"/>
            </a:p>
          </p:txBody>
        </p:sp>
        <p:pic>
          <p:nvPicPr>
            <p:cNvPr id="58" name="Image 10" descr="preencoded.png">
              <a:extLst>
                <a:ext uri="{FF2B5EF4-FFF2-40B4-BE49-F238E27FC236}">
                  <a16:creationId xmlns:a16="http://schemas.microsoft.com/office/drawing/2014/main" id="{2DF409F7-D258-7B6E-80A7-A5333ECCF19D}"/>
                </a:ext>
              </a:extLst>
            </p:cNvPr>
            <p:cNvPicPr>
              <a:picLocks noChangeAspect="1"/>
            </p:cNvPicPr>
            <p:nvPr/>
          </p:nvPicPr>
          <p:blipFill>
            <a:blip r:embed="rId6"/>
            <a:srcRect/>
            <a:stretch/>
          </p:blipFill>
          <p:spPr>
            <a:xfrm>
              <a:off x="787451" y="2730994"/>
              <a:ext cx="123444" cy="123444"/>
            </a:xfrm>
            <a:prstGeom prst="rect">
              <a:avLst/>
            </a:prstGeom>
          </p:spPr>
        </p:pic>
        <p:sp>
          <p:nvSpPr>
            <p:cNvPr id="59" name="Text 14">
              <a:extLst>
                <a:ext uri="{FF2B5EF4-FFF2-40B4-BE49-F238E27FC236}">
                  <a16:creationId xmlns:a16="http://schemas.microsoft.com/office/drawing/2014/main" id="{FAB8A8FB-F8AA-93C9-D722-B962CA31FB3E}"/>
                </a:ext>
              </a:extLst>
            </p:cNvPr>
            <p:cNvSpPr txBox="1"/>
            <p:nvPr/>
          </p:nvSpPr>
          <p:spPr>
            <a:xfrm>
              <a:off x="1005993" y="2730994"/>
              <a:ext cx="1068019" cy="162763"/>
            </a:xfrm>
            <a:prstGeom prst="rect">
              <a:avLst/>
            </a:prstGeom>
            <a:noFill/>
            <a:ln/>
          </p:spPr>
          <p:txBody>
            <a:bodyPr wrap="square" lIns="0" tIns="0" rIns="0" bIns="0" rtlCol="0" anchor="ctr"/>
            <a:lstStyle/>
            <a:p>
              <a:pPr marL="0" indent="0" algn="l">
                <a:buNone/>
              </a:pPr>
              <a:r>
                <a:rPr lang="en-US" sz="900" dirty="0">
                  <a:solidFill>
                    <a:srgbClr val="FFFFFF">
                      <a:alpha val="50000"/>
                    </a:srgbClr>
                  </a:solidFill>
                  <a:latin typeface="Calibri" pitchFamily="34" charset="0"/>
                  <a:ea typeface="Calibri" pitchFamily="34" charset="-122"/>
                  <a:cs typeface="Calibri" pitchFamily="34" charset="-120"/>
                </a:rPr>
                <a:t>Device cradle</a:t>
              </a:r>
              <a:endParaRPr lang="en-US" sz="900" dirty="0"/>
            </a:p>
          </p:txBody>
        </p:sp>
        <p:pic>
          <p:nvPicPr>
            <p:cNvPr id="60" name="Image 11" descr="preencoded.png">
              <a:extLst>
                <a:ext uri="{FF2B5EF4-FFF2-40B4-BE49-F238E27FC236}">
                  <a16:creationId xmlns:a16="http://schemas.microsoft.com/office/drawing/2014/main" id="{15F54852-CC16-B13D-F3FE-E47EA71B392A}"/>
                </a:ext>
              </a:extLst>
            </p:cNvPr>
            <p:cNvPicPr>
              <a:picLocks noChangeAspect="1"/>
            </p:cNvPicPr>
            <p:nvPr/>
          </p:nvPicPr>
          <p:blipFill>
            <a:blip r:embed="rId6"/>
            <a:srcRect/>
            <a:stretch/>
          </p:blipFill>
          <p:spPr>
            <a:xfrm>
              <a:off x="787451" y="2987940"/>
              <a:ext cx="123444" cy="123444"/>
            </a:xfrm>
            <a:prstGeom prst="rect">
              <a:avLst/>
            </a:prstGeom>
          </p:spPr>
        </p:pic>
        <p:sp>
          <p:nvSpPr>
            <p:cNvPr id="61" name="Text 15">
              <a:extLst>
                <a:ext uri="{FF2B5EF4-FFF2-40B4-BE49-F238E27FC236}">
                  <a16:creationId xmlns:a16="http://schemas.microsoft.com/office/drawing/2014/main" id="{52966651-1C48-F694-3417-4623BBE5BBF2}"/>
                </a:ext>
              </a:extLst>
            </p:cNvPr>
            <p:cNvSpPr txBox="1"/>
            <p:nvPr/>
          </p:nvSpPr>
          <p:spPr>
            <a:xfrm>
              <a:off x="1005993" y="2987940"/>
              <a:ext cx="1814170" cy="162763"/>
            </a:xfrm>
            <a:prstGeom prst="rect">
              <a:avLst/>
            </a:prstGeom>
            <a:noFill/>
            <a:ln/>
          </p:spPr>
          <p:txBody>
            <a:bodyPr wrap="square" lIns="0" tIns="0" rIns="0" bIns="0" rtlCol="0" anchor="ctr"/>
            <a:lstStyle/>
            <a:p>
              <a:pPr marL="0" indent="0" algn="l">
                <a:buNone/>
              </a:pPr>
              <a:r>
                <a:rPr lang="en-US" sz="900" dirty="0">
                  <a:solidFill>
                    <a:srgbClr val="FFFFFF">
                      <a:alpha val="50000"/>
                    </a:srgbClr>
                  </a:solidFill>
                  <a:latin typeface="Calibri" pitchFamily="34" charset="0"/>
                  <a:ea typeface="Calibri" pitchFamily="34" charset="-122"/>
                  <a:cs typeface="Calibri" pitchFamily="34" charset="-120"/>
                </a:rPr>
                <a:t>LUBESense1 sensor with cable</a:t>
              </a:r>
              <a:endParaRPr lang="en-US" sz="900" dirty="0"/>
            </a:p>
          </p:txBody>
        </p:sp>
        <p:pic>
          <p:nvPicPr>
            <p:cNvPr id="62" name="Image 12" descr="preencoded.png">
              <a:extLst>
                <a:ext uri="{FF2B5EF4-FFF2-40B4-BE49-F238E27FC236}">
                  <a16:creationId xmlns:a16="http://schemas.microsoft.com/office/drawing/2014/main" id="{B24C7CD4-8867-EF6E-995B-63C79A33BD16}"/>
                </a:ext>
              </a:extLst>
            </p:cNvPr>
            <p:cNvPicPr>
              <a:picLocks noChangeAspect="1"/>
            </p:cNvPicPr>
            <p:nvPr/>
          </p:nvPicPr>
          <p:blipFill>
            <a:blip r:embed="rId6"/>
            <a:srcRect/>
            <a:stretch/>
          </p:blipFill>
          <p:spPr>
            <a:xfrm>
              <a:off x="787451" y="3243972"/>
              <a:ext cx="123444" cy="123444"/>
            </a:xfrm>
            <a:prstGeom prst="rect">
              <a:avLst/>
            </a:prstGeom>
          </p:spPr>
        </p:pic>
        <p:sp>
          <p:nvSpPr>
            <p:cNvPr id="63" name="Text 16">
              <a:extLst>
                <a:ext uri="{FF2B5EF4-FFF2-40B4-BE49-F238E27FC236}">
                  <a16:creationId xmlns:a16="http://schemas.microsoft.com/office/drawing/2014/main" id="{30BA93B9-6DC1-5DEA-481B-BC5064A77E34}"/>
                </a:ext>
              </a:extLst>
            </p:cNvPr>
            <p:cNvSpPr txBox="1"/>
            <p:nvPr/>
          </p:nvSpPr>
          <p:spPr>
            <a:xfrm>
              <a:off x="1005993" y="3243972"/>
              <a:ext cx="1474927" cy="162763"/>
            </a:xfrm>
            <a:prstGeom prst="rect">
              <a:avLst/>
            </a:prstGeom>
            <a:noFill/>
            <a:ln/>
          </p:spPr>
          <p:txBody>
            <a:bodyPr wrap="square" lIns="0" tIns="0" rIns="0" bIns="0" rtlCol="0" anchor="ctr"/>
            <a:lstStyle/>
            <a:p>
              <a:pPr marL="0" indent="0" algn="l">
                <a:buNone/>
              </a:pPr>
              <a:r>
                <a:rPr lang="en-US" sz="900" dirty="0">
                  <a:solidFill>
                    <a:srgbClr val="FFFFFF">
                      <a:alpha val="50000"/>
                    </a:srgbClr>
                  </a:solidFill>
                  <a:latin typeface="Calibri" pitchFamily="34" charset="0"/>
                  <a:ea typeface="Calibri" pitchFamily="34" charset="-122"/>
                  <a:cs typeface="Calibri" pitchFamily="34" charset="-120"/>
                </a:rPr>
                <a:t>Flat magnetic foot</a:t>
              </a:r>
              <a:endParaRPr lang="en-US" sz="900" dirty="0"/>
            </a:p>
          </p:txBody>
        </p:sp>
        <p:pic>
          <p:nvPicPr>
            <p:cNvPr id="64" name="Image 13" descr="preencoded.png">
              <a:extLst>
                <a:ext uri="{FF2B5EF4-FFF2-40B4-BE49-F238E27FC236}">
                  <a16:creationId xmlns:a16="http://schemas.microsoft.com/office/drawing/2014/main" id="{15020A7E-4369-B691-1CA4-A59AF44E67CB}"/>
                </a:ext>
              </a:extLst>
            </p:cNvPr>
            <p:cNvPicPr>
              <a:picLocks noChangeAspect="1"/>
            </p:cNvPicPr>
            <p:nvPr/>
          </p:nvPicPr>
          <p:blipFill>
            <a:blip r:embed="rId6"/>
            <a:srcRect/>
            <a:stretch/>
          </p:blipFill>
          <p:spPr>
            <a:xfrm>
              <a:off x="787451" y="3500004"/>
              <a:ext cx="123444" cy="123444"/>
            </a:xfrm>
            <a:prstGeom prst="rect">
              <a:avLst/>
            </a:prstGeom>
          </p:spPr>
        </p:pic>
        <p:sp>
          <p:nvSpPr>
            <p:cNvPr id="65" name="Text 17">
              <a:extLst>
                <a:ext uri="{FF2B5EF4-FFF2-40B4-BE49-F238E27FC236}">
                  <a16:creationId xmlns:a16="http://schemas.microsoft.com/office/drawing/2014/main" id="{C9879900-8408-90E6-DEA0-6E93FADE9AF7}"/>
                </a:ext>
              </a:extLst>
            </p:cNvPr>
            <p:cNvSpPr txBox="1"/>
            <p:nvPr/>
          </p:nvSpPr>
          <p:spPr>
            <a:xfrm>
              <a:off x="1005993" y="3500004"/>
              <a:ext cx="1649578" cy="162763"/>
            </a:xfrm>
            <a:prstGeom prst="rect">
              <a:avLst/>
            </a:prstGeom>
            <a:noFill/>
            <a:ln/>
          </p:spPr>
          <p:txBody>
            <a:bodyPr wrap="square" lIns="0" tIns="0" rIns="0" bIns="0" rtlCol="0" anchor="ctr"/>
            <a:lstStyle/>
            <a:p>
              <a:pPr marL="0" indent="0" algn="l">
                <a:buNone/>
              </a:pPr>
              <a:r>
                <a:rPr lang="en-US" sz="900" dirty="0">
                  <a:solidFill>
                    <a:srgbClr val="FFFFFF">
                      <a:alpha val="50000"/>
                    </a:srgbClr>
                  </a:solidFill>
                  <a:latin typeface="Calibri" pitchFamily="34" charset="0"/>
                  <a:ea typeface="Calibri" pitchFamily="34" charset="-122"/>
                  <a:cs typeface="Calibri" pitchFamily="34" charset="-120"/>
                </a:rPr>
                <a:t>Curved magnetic foot</a:t>
              </a:r>
              <a:endParaRPr lang="en-US" sz="900" dirty="0"/>
            </a:p>
          </p:txBody>
        </p:sp>
        <p:pic>
          <p:nvPicPr>
            <p:cNvPr id="66" name="Image 14" descr="preencoded.png">
              <a:extLst>
                <a:ext uri="{FF2B5EF4-FFF2-40B4-BE49-F238E27FC236}">
                  <a16:creationId xmlns:a16="http://schemas.microsoft.com/office/drawing/2014/main" id="{FE4307CF-BA7D-8204-28D9-B132F3DC935C}"/>
                </a:ext>
              </a:extLst>
            </p:cNvPr>
            <p:cNvPicPr>
              <a:picLocks noChangeAspect="1"/>
            </p:cNvPicPr>
            <p:nvPr/>
          </p:nvPicPr>
          <p:blipFill>
            <a:blip r:embed="rId6"/>
            <a:srcRect/>
            <a:stretch/>
          </p:blipFill>
          <p:spPr>
            <a:xfrm>
              <a:off x="787451" y="3756036"/>
              <a:ext cx="123444" cy="123444"/>
            </a:xfrm>
            <a:prstGeom prst="rect">
              <a:avLst/>
            </a:prstGeom>
          </p:spPr>
        </p:pic>
        <p:sp>
          <p:nvSpPr>
            <p:cNvPr id="67" name="Text 18">
              <a:extLst>
                <a:ext uri="{FF2B5EF4-FFF2-40B4-BE49-F238E27FC236}">
                  <a16:creationId xmlns:a16="http://schemas.microsoft.com/office/drawing/2014/main" id="{957588BF-DD65-BD77-015C-31BF27180D57}"/>
                </a:ext>
              </a:extLst>
            </p:cNvPr>
            <p:cNvSpPr txBox="1"/>
            <p:nvPr/>
          </p:nvSpPr>
          <p:spPr>
            <a:xfrm>
              <a:off x="1005993" y="3756036"/>
              <a:ext cx="1723644" cy="162763"/>
            </a:xfrm>
            <a:prstGeom prst="rect">
              <a:avLst/>
            </a:prstGeom>
            <a:noFill/>
            <a:ln/>
          </p:spPr>
          <p:txBody>
            <a:bodyPr wrap="square" lIns="0" tIns="0" rIns="0" bIns="0" rtlCol="0" anchor="ctr"/>
            <a:lstStyle/>
            <a:p>
              <a:pPr marL="0" indent="0" algn="l">
                <a:buNone/>
              </a:pPr>
              <a:r>
                <a:rPr lang="en-US" sz="900" dirty="0">
                  <a:solidFill>
                    <a:srgbClr val="FFFFFF">
                      <a:alpha val="50000"/>
                    </a:srgbClr>
                  </a:solidFill>
                  <a:latin typeface="Calibri" pitchFamily="34" charset="0"/>
                  <a:ea typeface="Calibri" pitchFamily="34" charset="-122"/>
                  <a:cs typeface="Calibri" pitchFamily="34" charset="-120"/>
                </a:rPr>
                <a:t>Lube adapter with G-coupler</a:t>
              </a:r>
              <a:endParaRPr lang="en-US" sz="900" dirty="0"/>
            </a:p>
          </p:txBody>
        </p:sp>
        <p:pic>
          <p:nvPicPr>
            <p:cNvPr id="68" name="Image 15" descr="preencoded.png">
              <a:extLst>
                <a:ext uri="{FF2B5EF4-FFF2-40B4-BE49-F238E27FC236}">
                  <a16:creationId xmlns:a16="http://schemas.microsoft.com/office/drawing/2014/main" id="{75752333-87C6-67A0-64AB-26546094F0A4}"/>
                </a:ext>
              </a:extLst>
            </p:cNvPr>
            <p:cNvPicPr>
              <a:picLocks noChangeAspect="1"/>
            </p:cNvPicPr>
            <p:nvPr/>
          </p:nvPicPr>
          <p:blipFill>
            <a:blip r:embed="rId6"/>
            <a:srcRect/>
            <a:stretch/>
          </p:blipFill>
          <p:spPr>
            <a:xfrm>
              <a:off x="787451" y="4012983"/>
              <a:ext cx="123444" cy="123444"/>
            </a:xfrm>
            <a:prstGeom prst="rect">
              <a:avLst/>
            </a:prstGeom>
          </p:spPr>
        </p:pic>
        <p:sp>
          <p:nvSpPr>
            <p:cNvPr id="69" name="Text 19">
              <a:extLst>
                <a:ext uri="{FF2B5EF4-FFF2-40B4-BE49-F238E27FC236}">
                  <a16:creationId xmlns:a16="http://schemas.microsoft.com/office/drawing/2014/main" id="{8E15B685-CD5B-E276-38EA-9F0235FEE0BD}"/>
                </a:ext>
              </a:extLst>
            </p:cNvPr>
            <p:cNvSpPr txBox="1"/>
            <p:nvPr/>
          </p:nvSpPr>
          <p:spPr>
            <a:xfrm>
              <a:off x="1005993" y="4012983"/>
              <a:ext cx="1428293" cy="162763"/>
            </a:xfrm>
            <a:prstGeom prst="rect">
              <a:avLst/>
            </a:prstGeom>
            <a:noFill/>
            <a:ln/>
          </p:spPr>
          <p:txBody>
            <a:bodyPr wrap="square" lIns="0" tIns="0" rIns="0" bIns="0" rtlCol="0" anchor="ctr"/>
            <a:lstStyle/>
            <a:p>
              <a:pPr marL="0" indent="0" algn="l">
                <a:buNone/>
              </a:pPr>
              <a:r>
                <a:rPr lang="en-US" sz="900" dirty="0">
                  <a:solidFill>
                    <a:srgbClr val="FFFFFF">
                      <a:alpha val="50000"/>
                    </a:srgbClr>
                  </a:solidFill>
                  <a:latin typeface="Calibri" pitchFamily="34" charset="0"/>
                  <a:ea typeface="Calibri" pitchFamily="34" charset="-122"/>
                  <a:cs typeface="Calibri" pitchFamily="34" charset="-120"/>
                </a:rPr>
                <a:t>USB manual &amp; software</a:t>
              </a:r>
              <a:endParaRPr lang="en-US" sz="900" dirty="0"/>
            </a:p>
          </p:txBody>
        </p:sp>
        <p:sp>
          <p:nvSpPr>
            <p:cNvPr id="70" name="Shape 20">
              <a:extLst>
                <a:ext uri="{FF2B5EF4-FFF2-40B4-BE49-F238E27FC236}">
                  <a16:creationId xmlns:a16="http://schemas.microsoft.com/office/drawing/2014/main" id="{FFC54B4F-6FBA-8F9B-92A1-4D8A448B09C4}"/>
                </a:ext>
              </a:extLst>
            </p:cNvPr>
            <p:cNvSpPr/>
            <p:nvPr/>
          </p:nvSpPr>
          <p:spPr>
            <a:xfrm>
              <a:off x="787451" y="4848744"/>
              <a:ext cx="3086100" cy="9144"/>
            </a:xfrm>
            <a:prstGeom prst="rect">
              <a:avLst/>
            </a:prstGeom>
            <a:solidFill>
              <a:srgbClr val="FFFFFF">
                <a:alpha val="10000"/>
              </a:srgbClr>
            </a:solidFill>
            <a:ln w="12700">
              <a:solidFill>
                <a:srgbClr val="FFFFFF">
                  <a:alpha val="0"/>
                </a:srgbClr>
              </a:solidFill>
              <a:prstDash val="solid"/>
            </a:ln>
          </p:spPr>
          <p:txBody>
            <a:bodyPr/>
            <a:lstStyle/>
            <a:p>
              <a:endParaRPr lang="en-GB"/>
            </a:p>
          </p:txBody>
        </p:sp>
        <p:sp>
          <p:nvSpPr>
            <p:cNvPr id="71" name="Text 21">
              <a:extLst>
                <a:ext uri="{FF2B5EF4-FFF2-40B4-BE49-F238E27FC236}">
                  <a16:creationId xmlns:a16="http://schemas.microsoft.com/office/drawing/2014/main" id="{77A7CB31-32FB-E911-670E-8C074578AC39}"/>
                </a:ext>
              </a:extLst>
            </p:cNvPr>
            <p:cNvSpPr txBox="1"/>
            <p:nvPr/>
          </p:nvSpPr>
          <p:spPr>
            <a:xfrm>
              <a:off x="787451" y="4972188"/>
              <a:ext cx="1312164" cy="162763"/>
            </a:xfrm>
            <a:prstGeom prst="rect">
              <a:avLst/>
            </a:prstGeom>
            <a:noFill/>
            <a:ln/>
          </p:spPr>
          <p:txBody>
            <a:bodyPr wrap="square" lIns="0" tIns="0" rIns="0" bIns="0" rtlCol="0" anchor="ctr"/>
            <a:lstStyle/>
            <a:p>
              <a:pPr marL="0" indent="0" algn="l">
                <a:buNone/>
              </a:pPr>
              <a:r>
                <a:rPr lang="en-US" sz="900" dirty="0">
                  <a:solidFill>
                    <a:srgbClr val="FFFFFF">
                      <a:alpha val="70000"/>
                    </a:srgbClr>
                  </a:solidFill>
                  <a:latin typeface="Calibri" pitchFamily="34" charset="0"/>
                  <a:ea typeface="Calibri" pitchFamily="34" charset="-122"/>
                  <a:cs typeface="Calibri" pitchFamily="34" charset="-120"/>
                </a:rPr>
                <a:t>Total: </a:t>
              </a:r>
              <a:r>
                <a:rPr lang="en-US" sz="900" b="1" dirty="0">
                  <a:solidFill>
                    <a:srgbClr val="AFFF00">
                      <a:alpha val="70000"/>
                    </a:srgbClr>
                  </a:solidFill>
                  <a:latin typeface="Calibri" pitchFamily="34" charset="0"/>
                  <a:ea typeface="Calibri" pitchFamily="34" charset="-122"/>
                  <a:cs typeface="Calibri" pitchFamily="34" charset="-120"/>
                </a:rPr>
                <a:t>€1,859.50</a:t>
              </a:r>
              <a:endParaRPr lang="en-US" sz="900" dirty="0"/>
            </a:p>
          </p:txBody>
        </p:sp>
        <p:sp>
          <p:nvSpPr>
            <p:cNvPr id="72" name="Shape 22">
              <a:extLst>
                <a:ext uri="{FF2B5EF4-FFF2-40B4-BE49-F238E27FC236}">
                  <a16:creationId xmlns:a16="http://schemas.microsoft.com/office/drawing/2014/main" id="{4CC8D992-C3B0-8B65-79A3-AA037B60A54B}"/>
                </a:ext>
              </a:extLst>
            </p:cNvPr>
            <p:cNvSpPr/>
            <p:nvPr/>
          </p:nvSpPr>
          <p:spPr>
            <a:xfrm>
              <a:off x="3421837" y="4953900"/>
              <a:ext cx="448056" cy="200254"/>
            </a:xfrm>
            <a:prstGeom prst="roundRect">
              <a:avLst>
                <a:gd name="adj" fmla="val 434876"/>
              </a:avLst>
            </a:prstGeom>
            <a:solidFill>
              <a:srgbClr val="AFFF00">
                <a:alpha val="10000"/>
              </a:srgbClr>
            </a:solidFill>
            <a:ln w="12700">
              <a:solidFill>
                <a:srgbClr val="FFFFFF">
                  <a:alpha val="0"/>
                </a:srgbClr>
              </a:solidFill>
              <a:prstDash val="solid"/>
            </a:ln>
          </p:spPr>
          <p:txBody>
            <a:bodyPr/>
            <a:lstStyle/>
            <a:p>
              <a:endParaRPr lang="en-GB"/>
            </a:p>
          </p:txBody>
        </p:sp>
        <p:sp>
          <p:nvSpPr>
            <p:cNvPr id="73" name="Text 23">
              <a:extLst>
                <a:ext uri="{FF2B5EF4-FFF2-40B4-BE49-F238E27FC236}">
                  <a16:creationId xmlns:a16="http://schemas.microsoft.com/office/drawing/2014/main" id="{598FBE77-F2D7-C832-D7DF-7A7D3F62B568}"/>
                </a:ext>
              </a:extLst>
            </p:cNvPr>
            <p:cNvSpPr/>
            <p:nvPr/>
          </p:nvSpPr>
          <p:spPr>
            <a:xfrm>
              <a:off x="3382519" y="4953900"/>
              <a:ext cx="487374" cy="248440"/>
            </a:xfrm>
            <a:prstGeom prst="rect">
              <a:avLst/>
            </a:prstGeom>
            <a:solidFill>
              <a:srgbClr val="FFFFFF">
                <a:alpha val="0"/>
              </a:srgbClr>
            </a:solidFill>
            <a:ln>
              <a:solidFill>
                <a:srgbClr val="FFFFFF">
                  <a:alpha val="0"/>
                </a:srgbClr>
              </a:solidFill>
            </a:ln>
          </p:spPr>
          <p:txBody>
            <a:bodyPr wrap="square" lIns="101600" tIns="38100" rIns="101600" bIns="38100" rtlCol="0" anchor="ctr"/>
            <a:lstStyle/>
            <a:p>
              <a:pPr marL="0" indent="0" algn="ctr">
                <a:buNone/>
              </a:pPr>
              <a:r>
                <a:rPr lang="en-US" sz="800" b="1" dirty="0">
                  <a:solidFill>
                    <a:srgbClr val="AFFF00"/>
                  </a:solidFill>
                  <a:latin typeface="Calibri" pitchFamily="34" charset="0"/>
                  <a:ea typeface="Calibri" pitchFamily="34" charset="-122"/>
                  <a:cs typeface="Calibri" pitchFamily="34" charset="-120"/>
                </a:rPr>
                <a:t>BASIC</a:t>
              </a:r>
              <a:endParaRPr lang="en-US" sz="800" dirty="0"/>
            </a:p>
          </p:txBody>
        </p:sp>
      </p:grpSp>
      <p:grpSp>
        <p:nvGrpSpPr>
          <p:cNvPr id="8" name="Group 7">
            <a:extLst>
              <a:ext uri="{FF2B5EF4-FFF2-40B4-BE49-F238E27FC236}">
                <a16:creationId xmlns:a16="http://schemas.microsoft.com/office/drawing/2014/main" id="{85310608-283F-B79D-6D27-95AF3E4C0FA9}"/>
              </a:ext>
            </a:extLst>
          </p:cNvPr>
          <p:cNvGrpSpPr/>
          <p:nvPr/>
        </p:nvGrpSpPr>
        <p:grpSpPr>
          <a:xfrm>
            <a:off x="4324350" y="1541359"/>
            <a:ext cx="3573475" cy="3838652"/>
            <a:chOff x="4324350" y="1541359"/>
            <a:chExt cx="3573475" cy="3838652"/>
          </a:xfrm>
        </p:grpSpPr>
        <p:sp>
          <p:nvSpPr>
            <p:cNvPr id="80" name="Text 30">
              <a:extLst>
                <a:ext uri="{FF2B5EF4-FFF2-40B4-BE49-F238E27FC236}">
                  <a16:creationId xmlns:a16="http://schemas.microsoft.com/office/drawing/2014/main" id="{28010732-E108-F103-4C23-14DEE73E0B76}"/>
                </a:ext>
              </a:extLst>
            </p:cNvPr>
            <p:cNvSpPr txBox="1"/>
            <p:nvPr/>
          </p:nvSpPr>
          <p:spPr>
            <a:xfrm>
              <a:off x="6253734" y="1865057"/>
              <a:ext cx="1644091" cy="352958"/>
            </a:xfrm>
            <a:prstGeom prst="rect">
              <a:avLst/>
            </a:prstGeom>
            <a:noFill/>
            <a:ln/>
          </p:spPr>
          <p:txBody>
            <a:bodyPr wrap="square" lIns="0" tIns="0" rIns="0" bIns="0" rtlCol="0" anchor="ctr"/>
            <a:lstStyle/>
            <a:p>
              <a:pPr marL="0" indent="0" algn="l">
                <a:buNone/>
              </a:pPr>
              <a:r>
                <a:rPr lang="en-US" sz="1300" b="1" dirty="0">
                  <a:solidFill>
                    <a:srgbClr val="AFFF00"/>
                  </a:solidFill>
                  <a:latin typeface="Montserrat" pitchFamily="34" charset="0"/>
                  <a:ea typeface="Montserrat" pitchFamily="34" charset="-122"/>
                  <a:cs typeface="Montserrat" pitchFamily="34" charset="-120"/>
                </a:rPr>
                <a:t>€</a:t>
              </a:r>
              <a:r>
                <a:rPr lang="en-US" sz="2200" b="1" dirty="0">
                  <a:solidFill>
                    <a:srgbClr val="AFFF00"/>
                  </a:solidFill>
                  <a:latin typeface="Montserrat" pitchFamily="34" charset="0"/>
                  <a:ea typeface="Montserrat" pitchFamily="34" charset="-122"/>
                  <a:cs typeface="Montserrat" pitchFamily="34" charset="-120"/>
                </a:rPr>
                <a:t>2,975.30 </a:t>
              </a:r>
              <a:endParaRPr lang="en-US" sz="2200" dirty="0"/>
            </a:p>
          </p:txBody>
        </p:sp>
        <p:grpSp>
          <p:nvGrpSpPr>
            <p:cNvPr id="7" name="Group 6">
              <a:extLst>
                <a:ext uri="{FF2B5EF4-FFF2-40B4-BE49-F238E27FC236}">
                  <a16:creationId xmlns:a16="http://schemas.microsoft.com/office/drawing/2014/main" id="{E4B13399-F0C6-21A0-4D1B-2CBFB9A13688}"/>
                </a:ext>
              </a:extLst>
            </p:cNvPr>
            <p:cNvGrpSpPr/>
            <p:nvPr/>
          </p:nvGrpSpPr>
          <p:grpSpPr>
            <a:xfrm>
              <a:off x="4324350" y="1541359"/>
              <a:ext cx="3543300" cy="3838652"/>
              <a:chOff x="4324350" y="1541359"/>
              <a:chExt cx="3543300" cy="3838652"/>
            </a:xfrm>
          </p:grpSpPr>
          <p:sp>
            <p:nvSpPr>
              <p:cNvPr id="74" name="Shape 24">
                <a:extLst>
                  <a:ext uri="{FF2B5EF4-FFF2-40B4-BE49-F238E27FC236}">
                    <a16:creationId xmlns:a16="http://schemas.microsoft.com/office/drawing/2014/main" id="{868BF470-BACD-3B7D-D6E1-52B2DA8C461D}"/>
                  </a:ext>
                </a:extLst>
              </p:cNvPr>
              <p:cNvSpPr/>
              <p:nvPr/>
            </p:nvSpPr>
            <p:spPr>
              <a:xfrm>
                <a:off x="4324350" y="1636457"/>
                <a:ext cx="3543300" cy="3743554"/>
              </a:xfrm>
              <a:prstGeom prst="roundRect">
                <a:avLst>
                  <a:gd name="adj" fmla="val 2220"/>
                </a:avLst>
              </a:prstGeom>
              <a:solidFill>
                <a:srgbClr val="AFFF00">
                  <a:alpha val="5000"/>
                </a:srgbClr>
              </a:solidFill>
              <a:ln w="25400">
                <a:solidFill>
                  <a:srgbClr val="AFFF00"/>
                </a:solidFill>
                <a:prstDash val="solid"/>
              </a:ln>
            </p:spPr>
            <p:txBody>
              <a:bodyPr/>
              <a:lstStyle/>
              <a:p>
                <a:endParaRPr lang="en-GB"/>
              </a:p>
            </p:txBody>
          </p:sp>
          <p:sp>
            <p:nvSpPr>
              <p:cNvPr id="75" name="Shape 25">
                <a:extLst>
                  <a:ext uri="{FF2B5EF4-FFF2-40B4-BE49-F238E27FC236}">
                    <a16:creationId xmlns:a16="http://schemas.microsoft.com/office/drawing/2014/main" id="{39C79CB6-5E56-41D7-B4B9-48EB1A82BC28}"/>
                  </a:ext>
                </a:extLst>
              </p:cNvPr>
              <p:cNvSpPr/>
              <p:nvPr/>
            </p:nvSpPr>
            <p:spPr>
              <a:xfrm>
                <a:off x="6266536" y="1541359"/>
                <a:ext cx="1390802" cy="256946"/>
              </a:xfrm>
              <a:prstGeom prst="roundRect">
                <a:avLst>
                  <a:gd name="adj" fmla="val 355872"/>
                </a:avLst>
              </a:prstGeom>
              <a:solidFill>
                <a:srgbClr val="AFFF00"/>
              </a:solidFill>
              <a:ln w="12700">
                <a:solidFill>
                  <a:srgbClr val="FFFFFF">
                    <a:alpha val="0"/>
                  </a:srgbClr>
                </a:solidFill>
                <a:prstDash val="solid"/>
              </a:ln>
            </p:spPr>
            <p:txBody>
              <a:bodyPr/>
              <a:lstStyle/>
              <a:p>
                <a:endParaRPr lang="en-GB"/>
              </a:p>
            </p:txBody>
          </p:sp>
          <p:sp>
            <p:nvSpPr>
              <p:cNvPr id="76" name="Text 26">
                <a:extLst>
                  <a:ext uri="{FF2B5EF4-FFF2-40B4-BE49-F238E27FC236}">
                    <a16:creationId xmlns:a16="http://schemas.microsoft.com/office/drawing/2014/main" id="{937A5BBB-6A22-4B3E-B5F7-DB88C8B677BA}"/>
                  </a:ext>
                </a:extLst>
              </p:cNvPr>
              <p:cNvSpPr/>
              <p:nvPr/>
            </p:nvSpPr>
            <p:spPr>
              <a:xfrm>
                <a:off x="6199785" y="1541359"/>
                <a:ext cx="1457553" cy="257861"/>
              </a:xfrm>
              <a:prstGeom prst="rect">
                <a:avLst/>
              </a:prstGeom>
              <a:solidFill>
                <a:srgbClr val="FFFFFF">
                  <a:alpha val="0"/>
                </a:srgbClr>
              </a:solidFill>
              <a:ln>
                <a:solidFill>
                  <a:srgbClr val="FFFFFF">
                    <a:alpha val="0"/>
                  </a:srgbClr>
                </a:solidFill>
              </a:ln>
            </p:spPr>
            <p:txBody>
              <a:bodyPr wrap="square" lIns="177800" tIns="63500" rIns="177800" bIns="63500" rtlCol="0" anchor="ctr"/>
              <a:lstStyle/>
              <a:p>
                <a:pPr marL="0" indent="0" algn="ctr">
                  <a:buNone/>
                </a:pPr>
                <a:r>
                  <a:rPr lang="en-US" sz="900" b="1" kern="0" spc="38" dirty="0">
                    <a:solidFill>
                      <a:srgbClr val="000000"/>
                    </a:solidFill>
                    <a:latin typeface="Montserrat" pitchFamily="34" charset="0"/>
                    <a:ea typeface="Montserrat" pitchFamily="34" charset="-122"/>
                    <a:cs typeface="Montserrat" pitchFamily="34" charset="-120"/>
                  </a:rPr>
                  <a:t>RECOMMENDED</a:t>
                </a:r>
                <a:endParaRPr lang="en-US" sz="900" dirty="0"/>
              </a:p>
            </p:txBody>
          </p:sp>
          <p:sp>
            <p:nvSpPr>
              <p:cNvPr id="77" name="Shape 27">
                <a:extLst>
                  <a:ext uri="{FF2B5EF4-FFF2-40B4-BE49-F238E27FC236}">
                    <a16:creationId xmlns:a16="http://schemas.microsoft.com/office/drawing/2014/main" id="{7E6653AD-A9D3-3BC6-B887-5FE7E4ED2BFC}"/>
                  </a:ext>
                </a:extLst>
              </p:cNvPr>
              <p:cNvSpPr/>
              <p:nvPr/>
            </p:nvSpPr>
            <p:spPr>
              <a:xfrm>
                <a:off x="4552950" y="2332315"/>
                <a:ext cx="3086100" cy="9144"/>
              </a:xfrm>
              <a:prstGeom prst="rect">
                <a:avLst/>
              </a:prstGeom>
              <a:solidFill>
                <a:srgbClr val="FFFFFF">
                  <a:alpha val="10000"/>
                </a:srgbClr>
              </a:solidFill>
              <a:ln w="12700">
                <a:solidFill>
                  <a:srgbClr val="FFFFFF">
                    <a:alpha val="0"/>
                  </a:srgbClr>
                </a:solidFill>
                <a:prstDash val="solid"/>
              </a:ln>
            </p:spPr>
            <p:txBody>
              <a:bodyPr/>
              <a:lstStyle/>
              <a:p>
                <a:endParaRPr lang="en-GB"/>
              </a:p>
            </p:txBody>
          </p:sp>
          <p:sp>
            <p:nvSpPr>
              <p:cNvPr id="78" name="Text 28">
                <a:extLst>
                  <a:ext uri="{FF2B5EF4-FFF2-40B4-BE49-F238E27FC236}">
                    <a16:creationId xmlns:a16="http://schemas.microsoft.com/office/drawing/2014/main" id="{36268FB2-2EB9-FEE4-1A62-4B186B338742}"/>
                  </a:ext>
                </a:extLst>
              </p:cNvPr>
              <p:cNvSpPr txBox="1"/>
              <p:nvPr/>
            </p:nvSpPr>
            <p:spPr>
              <a:xfrm>
                <a:off x="4552950" y="1870543"/>
                <a:ext cx="1067105" cy="219456"/>
              </a:xfrm>
              <a:prstGeom prst="rect">
                <a:avLst/>
              </a:prstGeom>
              <a:noFill/>
              <a:ln/>
            </p:spPr>
            <p:txBody>
              <a:bodyPr wrap="square" lIns="0" tIns="0" rIns="0" bIns="0" rtlCol="0" anchor="ctr"/>
              <a:lstStyle/>
              <a:p>
                <a:pPr marL="0" indent="0" algn="l">
                  <a:buNone/>
                </a:pPr>
                <a:r>
                  <a:rPr lang="en-US" sz="1400" b="1" dirty="0">
                    <a:solidFill>
                      <a:srgbClr val="FFFFFF"/>
                    </a:solidFill>
                    <a:latin typeface="Montserrat" pitchFamily="34" charset="0"/>
                    <a:ea typeface="Montserrat" pitchFamily="34" charset="-122"/>
                    <a:cs typeface="Montserrat" pitchFamily="34" charset="-120"/>
                  </a:rPr>
                  <a:t>Full Kit</a:t>
                </a:r>
                <a:endParaRPr lang="en-US" sz="1400" dirty="0"/>
              </a:p>
            </p:txBody>
          </p:sp>
          <p:sp>
            <p:nvSpPr>
              <p:cNvPr id="79" name="Text 29">
                <a:extLst>
                  <a:ext uri="{FF2B5EF4-FFF2-40B4-BE49-F238E27FC236}">
                    <a16:creationId xmlns:a16="http://schemas.microsoft.com/office/drawing/2014/main" id="{0ADFAEDA-9EDA-75FC-7774-8317E629A9C9}"/>
                  </a:ext>
                </a:extLst>
              </p:cNvPr>
              <p:cNvSpPr txBox="1"/>
              <p:nvPr/>
            </p:nvSpPr>
            <p:spPr>
              <a:xfrm>
                <a:off x="4552950" y="2089085"/>
                <a:ext cx="1270102" cy="124358"/>
              </a:xfrm>
              <a:prstGeom prst="rect">
                <a:avLst/>
              </a:prstGeom>
              <a:noFill/>
              <a:ln/>
            </p:spPr>
            <p:txBody>
              <a:bodyPr wrap="square" lIns="0" tIns="0" rIns="0" bIns="0" rtlCol="0" anchor="ctr"/>
              <a:lstStyle/>
              <a:p>
                <a:pPr marL="0" indent="0" algn="l">
                  <a:buNone/>
                </a:pPr>
                <a:r>
                  <a:rPr lang="en-US" sz="800" dirty="0">
                    <a:solidFill>
                      <a:srgbClr val="FFFFFF">
                        <a:alpha val="70000"/>
                      </a:srgbClr>
                    </a:solidFill>
                    <a:latin typeface="Calibri" pitchFamily="34" charset="0"/>
                    <a:ea typeface="Calibri" pitchFamily="34" charset="-122"/>
                    <a:cs typeface="Calibri" pitchFamily="34" charset="-120"/>
                  </a:rPr>
                  <a:t>Ref: FA.UKIT.R340.LBX-01</a:t>
                </a:r>
                <a:endParaRPr lang="en-US" sz="800" dirty="0"/>
              </a:p>
            </p:txBody>
          </p:sp>
          <p:pic>
            <p:nvPicPr>
              <p:cNvPr id="81" name="Image 16" descr="preencoded.png">
                <a:extLst>
                  <a:ext uri="{FF2B5EF4-FFF2-40B4-BE49-F238E27FC236}">
                    <a16:creationId xmlns:a16="http://schemas.microsoft.com/office/drawing/2014/main" id="{CC8143F1-A82B-35B0-2F09-1F463CD16E25}"/>
                  </a:ext>
                </a:extLst>
              </p:cNvPr>
              <p:cNvPicPr>
                <a:picLocks noChangeAspect="1"/>
              </p:cNvPicPr>
              <p:nvPr/>
            </p:nvPicPr>
            <p:blipFill>
              <a:blip r:embed="rId5"/>
              <a:srcRect/>
              <a:stretch/>
            </p:blipFill>
            <p:spPr>
              <a:xfrm>
                <a:off x="4552950" y="2484106"/>
                <a:ext cx="123444" cy="123444"/>
              </a:xfrm>
              <a:prstGeom prst="rect">
                <a:avLst/>
              </a:prstGeom>
            </p:spPr>
          </p:pic>
          <p:sp>
            <p:nvSpPr>
              <p:cNvPr id="82" name="Text 31">
                <a:extLst>
                  <a:ext uri="{FF2B5EF4-FFF2-40B4-BE49-F238E27FC236}">
                    <a16:creationId xmlns:a16="http://schemas.microsoft.com/office/drawing/2014/main" id="{464EEEFD-B31B-6A38-6EFE-560B0CB7E02E}"/>
                  </a:ext>
                </a:extLst>
              </p:cNvPr>
              <p:cNvSpPr txBox="1"/>
              <p:nvPr/>
            </p:nvSpPr>
            <p:spPr>
              <a:xfrm>
                <a:off x="4771492" y="2484106"/>
                <a:ext cx="1745590" cy="162763"/>
              </a:xfrm>
              <a:prstGeom prst="rect">
                <a:avLst/>
              </a:prstGeom>
              <a:noFill/>
              <a:ln/>
            </p:spPr>
            <p:txBody>
              <a:bodyPr wrap="square" lIns="0" tIns="0" rIns="0" bIns="0" rtlCol="0" anchor="ctr"/>
              <a:lstStyle/>
              <a:p>
                <a:pPr marL="0" indent="0" algn="l">
                  <a:buNone/>
                </a:pPr>
                <a:r>
                  <a:rPr lang="en-US" sz="900" dirty="0">
                    <a:solidFill>
                      <a:srgbClr val="FFFFFF">
                        <a:alpha val="90000"/>
                      </a:srgbClr>
                    </a:solidFill>
                    <a:latin typeface="Calibri" pitchFamily="34" charset="0"/>
                    <a:ea typeface="Calibri" pitchFamily="34" charset="-122"/>
                    <a:cs typeface="Calibri" pitchFamily="34" charset="-120"/>
                  </a:rPr>
                  <a:t>Upgrade key code R340 LUBE</a:t>
                </a:r>
                <a:endParaRPr lang="en-US" sz="900" dirty="0"/>
              </a:p>
            </p:txBody>
          </p:sp>
          <p:pic>
            <p:nvPicPr>
              <p:cNvPr id="83" name="Image 17" descr="preencoded.png">
                <a:extLst>
                  <a:ext uri="{FF2B5EF4-FFF2-40B4-BE49-F238E27FC236}">
                    <a16:creationId xmlns:a16="http://schemas.microsoft.com/office/drawing/2014/main" id="{737B946E-B068-E0CB-9C95-52098A6B270E}"/>
                  </a:ext>
                </a:extLst>
              </p:cNvPr>
              <p:cNvPicPr>
                <a:picLocks noChangeAspect="1"/>
              </p:cNvPicPr>
              <p:nvPr/>
            </p:nvPicPr>
            <p:blipFill>
              <a:blip r:embed="rId5"/>
              <a:srcRect/>
              <a:stretch/>
            </p:blipFill>
            <p:spPr>
              <a:xfrm>
                <a:off x="4552950" y="2741052"/>
                <a:ext cx="123444" cy="123444"/>
              </a:xfrm>
              <a:prstGeom prst="rect">
                <a:avLst/>
              </a:prstGeom>
            </p:spPr>
          </p:pic>
          <p:sp>
            <p:nvSpPr>
              <p:cNvPr id="84" name="Text 32">
                <a:extLst>
                  <a:ext uri="{FF2B5EF4-FFF2-40B4-BE49-F238E27FC236}">
                    <a16:creationId xmlns:a16="http://schemas.microsoft.com/office/drawing/2014/main" id="{54A5BC8E-F6EA-ED46-2C00-C933648901A9}"/>
                  </a:ext>
                </a:extLst>
              </p:cNvPr>
              <p:cNvSpPr txBox="1"/>
              <p:nvPr/>
            </p:nvSpPr>
            <p:spPr>
              <a:xfrm>
                <a:off x="4771492" y="2741052"/>
                <a:ext cx="1068019" cy="162763"/>
              </a:xfrm>
              <a:prstGeom prst="rect">
                <a:avLst/>
              </a:prstGeom>
              <a:noFill/>
              <a:ln/>
            </p:spPr>
            <p:txBody>
              <a:bodyPr wrap="square" lIns="0" tIns="0" rIns="0" bIns="0" rtlCol="0" anchor="ctr"/>
              <a:lstStyle/>
              <a:p>
                <a:pPr marL="0" indent="0" algn="l">
                  <a:buNone/>
                </a:pPr>
                <a:r>
                  <a:rPr lang="en-US" sz="900" dirty="0">
                    <a:solidFill>
                      <a:srgbClr val="FFFFFF">
                        <a:alpha val="90000"/>
                      </a:srgbClr>
                    </a:solidFill>
                    <a:latin typeface="Calibri" pitchFamily="34" charset="0"/>
                    <a:ea typeface="Calibri" pitchFamily="34" charset="-122"/>
                    <a:cs typeface="Calibri" pitchFamily="34" charset="-120"/>
                  </a:rPr>
                  <a:t>Device cradle</a:t>
                </a:r>
                <a:endParaRPr lang="en-US" sz="900" dirty="0"/>
              </a:p>
            </p:txBody>
          </p:sp>
          <p:pic>
            <p:nvPicPr>
              <p:cNvPr id="85" name="Image 18" descr="preencoded.png">
                <a:extLst>
                  <a:ext uri="{FF2B5EF4-FFF2-40B4-BE49-F238E27FC236}">
                    <a16:creationId xmlns:a16="http://schemas.microsoft.com/office/drawing/2014/main" id="{76483083-DA28-A734-23FD-F4B752AA9CAE}"/>
                  </a:ext>
                </a:extLst>
              </p:cNvPr>
              <p:cNvPicPr>
                <a:picLocks noChangeAspect="1"/>
              </p:cNvPicPr>
              <p:nvPr/>
            </p:nvPicPr>
            <p:blipFill>
              <a:blip r:embed="rId5"/>
              <a:srcRect/>
              <a:stretch/>
            </p:blipFill>
            <p:spPr>
              <a:xfrm>
                <a:off x="4552950" y="2997084"/>
                <a:ext cx="123444" cy="123444"/>
              </a:xfrm>
              <a:prstGeom prst="rect">
                <a:avLst/>
              </a:prstGeom>
            </p:spPr>
          </p:pic>
          <p:sp>
            <p:nvSpPr>
              <p:cNvPr id="86" name="Text 33">
                <a:extLst>
                  <a:ext uri="{FF2B5EF4-FFF2-40B4-BE49-F238E27FC236}">
                    <a16:creationId xmlns:a16="http://schemas.microsoft.com/office/drawing/2014/main" id="{A5D3C1F7-6CB6-9CEC-62B7-77B41E400136}"/>
                  </a:ext>
                </a:extLst>
              </p:cNvPr>
              <p:cNvSpPr txBox="1"/>
              <p:nvPr/>
            </p:nvSpPr>
            <p:spPr>
              <a:xfrm>
                <a:off x="4771492" y="2997084"/>
                <a:ext cx="1814170" cy="162763"/>
              </a:xfrm>
              <a:prstGeom prst="rect">
                <a:avLst/>
              </a:prstGeom>
              <a:noFill/>
              <a:ln/>
            </p:spPr>
            <p:txBody>
              <a:bodyPr wrap="square" lIns="0" tIns="0" rIns="0" bIns="0" rtlCol="0" anchor="ctr"/>
              <a:lstStyle/>
              <a:p>
                <a:pPr marL="0" indent="0" algn="l">
                  <a:buNone/>
                </a:pPr>
                <a:r>
                  <a:rPr lang="en-US" sz="900" dirty="0">
                    <a:solidFill>
                      <a:srgbClr val="FFFFFF">
                        <a:alpha val="90000"/>
                      </a:srgbClr>
                    </a:solidFill>
                    <a:latin typeface="Calibri" pitchFamily="34" charset="0"/>
                    <a:ea typeface="Calibri" pitchFamily="34" charset="-122"/>
                    <a:cs typeface="Calibri" pitchFamily="34" charset="-120"/>
                  </a:rPr>
                  <a:t>LUBESense1 sensor with cable</a:t>
                </a:r>
                <a:endParaRPr lang="en-US" sz="900" dirty="0"/>
              </a:p>
            </p:txBody>
          </p:sp>
          <p:pic>
            <p:nvPicPr>
              <p:cNvPr id="87" name="Image 19" descr="preencoded.png">
                <a:extLst>
                  <a:ext uri="{FF2B5EF4-FFF2-40B4-BE49-F238E27FC236}">
                    <a16:creationId xmlns:a16="http://schemas.microsoft.com/office/drawing/2014/main" id="{789C1FDB-40A9-DCB9-3CE7-B37DBF02D4E0}"/>
                  </a:ext>
                </a:extLst>
              </p:cNvPr>
              <p:cNvPicPr>
                <a:picLocks noChangeAspect="1"/>
              </p:cNvPicPr>
              <p:nvPr/>
            </p:nvPicPr>
            <p:blipFill>
              <a:blip r:embed="rId5"/>
              <a:srcRect/>
              <a:stretch/>
            </p:blipFill>
            <p:spPr>
              <a:xfrm>
                <a:off x="4552950" y="3253116"/>
                <a:ext cx="123444" cy="123444"/>
              </a:xfrm>
              <a:prstGeom prst="rect">
                <a:avLst/>
              </a:prstGeom>
            </p:spPr>
          </p:pic>
          <p:sp>
            <p:nvSpPr>
              <p:cNvPr id="88" name="Text 34">
                <a:extLst>
                  <a:ext uri="{FF2B5EF4-FFF2-40B4-BE49-F238E27FC236}">
                    <a16:creationId xmlns:a16="http://schemas.microsoft.com/office/drawing/2014/main" id="{DDA8BC90-0D81-FCD5-42CE-BA84820B5B49}"/>
                  </a:ext>
                </a:extLst>
              </p:cNvPr>
              <p:cNvSpPr txBox="1"/>
              <p:nvPr/>
            </p:nvSpPr>
            <p:spPr>
              <a:xfrm>
                <a:off x="4771492" y="3253116"/>
                <a:ext cx="1474927" cy="162763"/>
              </a:xfrm>
              <a:prstGeom prst="rect">
                <a:avLst/>
              </a:prstGeom>
              <a:noFill/>
              <a:ln/>
            </p:spPr>
            <p:txBody>
              <a:bodyPr wrap="square" lIns="0" tIns="0" rIns="0" bIns="0" rtlCol="0" anchor="ctr"/>
              <a:lstStyle/>
              <a:p>
                <a:pPr marL="0" indent="0" algn="l">
                  <a:buNone/>
                </a:pPr>
                <a:r>
                  <a:rPr lang="en-US" sz="900" dirty="0">
                    <a:solidFill>
                      <a:srgbClr val="FFFFFF">
                        <a:alpha val="90000"/>
                      </a:srgbClr>
                    </a:solidFill>
                    <a:latin typeface="Calibri" pitchFamily="34" charset="0"/>
                    <a:ea typeface="Calibri" pitchFamily="34" charset="-122"/>
                    <a:cs typeface="Calibri" pitchFamily="34" charset="-120"/>
                  </a:rPr>
                  <a:t>Flat magnetic foot</a:t>
                </a:r>
                <a:endParaRPr lang="en-US" sz="900" dirty="0"/>
              </a:p>
            </p:txBody>
          </p:sp>
          <p:pic>
            <p:nvPicPr>
              <p:cNvPr id="89" name="Image 20" descr="preencoded.png">
                <a:extLst>
                  <a:ext uri="{FF2B5EF4-FFF2-40B4-BE49-F238E27FC236}">
                    <a16:creationId xmlns:a16="http://schemas.microsoft.com/office/drawing/2014/main" id="{9A5A7121-ABAD-E4EE-F9C2-A245E2DE8431}"/>
                  </a:ext>
                </a:extLst>
              </p:cNvPr>
              <p:cNvPicPr>
                <a:picLocks noChangeAspect="1"/>
              </p:cNvPicPr>
              <p:nvPr/>
            </p:nvPicPr>
            <p:blipFill>
              <a:blip r:embed="rId5"/>
              <a:srcRect/>
              <a:stretch/>
            </p:blipFill>
            <p:spPr>
              <a:xfrm>
                <a:off x="4552950" y="3510063"/>
                <a:ext cx="123444" cy="123444"/>
              </a:xfrm>
              <a:prstGeom prst="rect">
                <a:avLst/>
              </a:prstGeom>
            </p:spPr>
          </p:pic>
          <p:sp>
            <p:nvSpPr>
              <p:cNvPr id="90" name="Text 35">
                <a:extLst>
                  <a:ext uri="{FF2B5EF4-FFF2-40B4-BE49-F238E27FC236}">
                    <a16:creationId xmlns:a16="http://schemas.microsoft.com/office/drawing/2014/main" id="{9B484DC2-705A-03AE-054E-D21911BB0977}"/>
                  </a:ext>
                </a:extLst>
              </p:cNvPr>
              <p:cNvSpPr txBox="1"/>
              <p:nvPr/>
            </p:nvSpPr>
            <p:spPr>
              <a:xfrm>
                <a:off x="4771492" y="3510063"/>
                <a:ext cx="1649578" cy="162763"/>
              </a:xfrm>
              <a:prstGeom prst="rect">
                <a:avLst/>
              </a:prstGeom>
              <a:noFill/>
              <a:ln/>
            </p:spPr>
            <p:txBody>
              <a:bodyPr wrap="square" lIns="0" tIns="0" rIns="0" bIns="0" rtlCol="0" anchor="ctr"/>
              <a:lstStyle/>
              <a:p>
                <a:pPr marL="0" indent="0" algn="l">
                  <a:buNone/>
                </a:pPr>
                <a:r>
                  <a:rPr lang="en-US" sz="900" dirty="0">
                    <a:solidFill>
                      <a:srgbClr val="FFFFFF">
                        <a:alpha val="90000"/>
                      </a:srgbClr>
                    </a:solidFill>
                    <a:latin typeface="Calibri" pitchFamily="34" charset="0"/>
                    <a:ea typeface="Calibri" pitchFamily="34" charset="-122"/>
                    <a:cs typeface="Calibri" pitchFamily="34" charset="-120"/>
                  </a:rPr>
                  <a:t>Curved magnetic foot</a:t>
                </a:r>
                <a:endParaRPr lang="en-US" sz="900" dirty="0"/>
              </a:p>
            </p:txBody>
          </p:sp>
          <p:pic>
            <p:nvPicPr>
              <p:cNvPr id="91" name="Image 21" descr="preencoded.png">
                <a:extLst>
                  <a:ext uri="{FF2B5EF4-FFF2-40B4-BE49-F238E27FC236}">
                    <a16:creationId xmlns:a16="http://schemas.microsoft.com/office/drawing/2014/main" id="{1BE3C199-F76E-1B8B-0680-5DAA35A534FC}"/>
                  </a:ext>
                </a:extLst>
              </p:cNvPr>
              <p:cNvPicPr>
                <a:picLocks noChangeAspect="1"/>
              </p:cNvPicPr>
              <p:nvPr/>
            </p:nvPicPr>
            <p:blipFill>
              <a:blip r:embed="rId5"/>
              <a:srcRect/>
              <a:stretch/>
            </p:blipFill>
            <p:spPr>
              <a:xfrm>
                <a:off x="4552950" y="3766095"/>
                <a:ext cx="123444" cy="123444"/>
              </a:xfrm>
              <a:prstGeom prst="rect">
                <a:avLst/>
              </a:prstGeom>
            </p:spPr>
          </p:pic>
          <p:sp>
            <p:nvSpPr>
              <p:cNvPr id="92" name="Text 36">
                <a:extLst>
                  <a:ext uri="{FF2B5EF4-FFF2-40B4-BE49-F238E27FC236}">
                    <a16:creationId xmlns:a16="http://schemas.microsoft.com/office/drawing/2014/main" id="{1DAC9635-6895-135F-875C-271CD3A57EF1}"/>
                  </a:ext>
                </a:extLst>
              </p:cNvPr>
              <p:cNvSpPr txBox="1"/>
              <p:nvPr/>
            </p:nvSpPr>
            <p:spPr>
              <a:xfrm>
                <a:off x="4771492" y="3766095"/>
                <a:ext cx="1723644" cy="162763"/>
              </a:xfrm>
              <a:prstGeom prst="rect">
                <a:avLst/>
              </a:prstGeom>
              <a:noFill/>
              <a:ln/>
            </p:spPr>
            <p:txBody>
              <a:bodyPr wrap="square" lIns="0" tIns="0" rIns="0" bIns="0" rtlCol="0" anchor="ctr"/>
              <a:lstStyle/>
              <a:p>
                <a:pPr marL="0" indent="0" algn="l">
                  <a:buNone/>
                </a:pPr>
                <a:r>
                  <a:rPr lang="en-US" sz="900" dirty="0">
                    <a:solidFill>
                      <a:srgbClr val="FFFFFF">
                        <a:alpha val="90000"/>
                      </a:srgbClr>
                    </a:solidFill>
                    <a:latin typeface="Calibri" pitchFamily="34" charset="0"/>
                    <a:ea typeface="Calibri" pitchFamily="34" charset="-122"/>
                    <a:cs typeface="Calibri" pitchFamily="34" charset="-120"/>
                  </a:rPr>
                  <a:t>Lube adapter with G-coupler</a:t>
                </a:r>
                <a:endParaRPr lang="en-US" sz="900" dirty="0"/>
              </a:p>
            </p:txBody>
          </p:sp>
          <p:pic>
            <p:nvPicPr>
              <p:cNvPr id="93" name="Image 22" descr="preencoded.png">
                <a:extLst>
                  <a:ext uri="{FF2B5EF4-FFF2-40B4-BE49-F238E27FC236}">
                    <a16:creationId xmlns:a16="http://schemas.microsoft.com/office/drawing/2014/main" id="{3F57DA50-A760-1EFB-28D7-4EA2A4277717}"/>
                  </a:ext>
                </a:extLst>
              </p:cNvPr>
              <p:cNvPicPr>
                <a:picLocks noChangeAspect="1"/>
              </p:cNvPicPr>
              <p:nvPr/>
            </p:nvPicPr>
            <p:blipFill>
              <a:blip r:embed="rId5"/>
              <a:srcRect/>
              <a:stretch/>
            </p:blipFill>
            <p:spPr>
              <a:xfrm>
                <a:off x="4552950" y="4022127"/>
                <a:ext cx="123444" cy="123444"/>
              </a:xfrm>
              <a:prstGeom prst="rect">
                <a:avLst/>
              </a:prstGeom>
            </p:spPr>
          </p:pic>
          <p:sp>
            <p:nvSpPr>
              <p:cNvPr id="94" name="Text 37">
                <a:extLst>
                  <a:ext uri="{FF2B5EF4-FFF2-40B4-BE49-F238E27FC236}">
                    <a16:creationId xmlns:a16="http://schemas.microsoft.com/office/drawing/2014/main" id="{EAEDF01C-DA73-616A-698F-01B1BF64A605}"/>
                  </a:ext>
                </a:extLst>
              </p:cNvPr>
              <p:cNvSpPr txBox="1"/>
              <p:nvPr/>
            </p:nvSpPr>
            <p:spPr>
              <a:xfrm>
                <a:off x="4771492" y="4022127"/>
                <a:ext cx="1428293" cy="162763"/>
              </a:xfrm>
              <a:prstGeom prst="rect">
                <a:avLst/>
              </a:prstGeom>
              <a:noFill/>
              <a:ln/>
            </p:spPr>
            <p:txBody>
              <a:bodyPr wrap="square" lIns="0" tIns="0" rIns="0" bIns="0" rtlCol="0" anchor="ctr"/>
              <a:lstStyle/>
              <a:p>
                <a:pPr marL="0" indent="0" algn="l">
                  <a:buNone/>
                </a:pPr>
                <a:r>
                  <a:rPr lang="en-US" sz="900" dirty="0">
                    <a:solidFill>
                      <a:srgbClr val="FFFFFF">
                        <a:alpha val="90000"/>
                      </a:srgbClr>
                    </a:solidFill>
                    <a:latin typeface="Calibri" pitchFamily="34" charset="0"/>
                    <a:ea typeface="Calibri" pitchFamily="34" charset="-122"/>
                    <a:cs typeface="Calibri" pitchFamily="34" charset="-120"/>
                  </a:rPr>
                  <a:t>USB manual &amp; software</a:t>
                </a:r>
                <a:endParaRPr lang="en-US" sz="900" dirty="0"/>
              </a:p>
            </p:txBody>
          </p:sp>
          <p:sp>
            <p:nvSpPr>
              <p:cNvPr id="95" name="Shape 38">
                <a:extLst>
                  <a:ext uri="{FF2B5EF4-FFF2-40B4-BE49-F238E27FC236}">
                    <a16:creationId xmlns:a16="http://schemas.microsoft.com/office/drawing/2014/main" id="{9668B6F5-FC1C-A240-E46F-C9259721DDD8}"/>
                  </a:ext>
                </a:extLst>
              </p:cNvPr>
              <p:cNvSpPr/>
              <p:nvPr/>
            </p:nvSpPr>
            <p:spPr>
              <a:xfrm>
                <a:off x="4552950" y="4839600"/>
                <a:ext cx="3086100" cy="9144"/>
              </a:xfrm>
              <a:prstGeom prst="rect">
                <a:avLst/>
              </a:prstGeom>
              <a:solidFill>
                <a:srgbClr val="FFFFFF">
                  <a:alpha val="10000"/>
                </a:srgbClr>
              </a:solidFill>
              <a:ln w="12700">
                <a:solidFill>
                  <a:srgbClr val="FFFFFF">
                    <a:alpha val="0"/>
                  </a:srgbClr>
                </a:solidFill>
                <a:prstDash val="solid"/>
              </a:ln>
            </p:spPr>
            <p:txBody>
              <a:bodyPr/>
              <a:lstStyle/>
              <a:p>
                <a:endParaRPr lang="en-GB"/>
              </a:p>
            </p:txBody>
          </p:sp>
          <p:sp>
            <p:nvSpPr>
              <p:cNvPr id="96" name="Text 39">
                <a:extLst>
                  <a:ext uri="{FF2B5EF4-FFF2-40B4-BE49-F238E27FC236}">
                    <a16:creationId xmlns:a16="http://schemas.microsoft.com/office/drawing/2014/main" id="{CCB74124-E327-CAA0-1E34-1ACC7203AF9C}"/>
                  </a:ext>
                </a:extLst>
              </p:cNvPr>
              <p:cNvSpPr txBox="1"/>
              <p:nvPr/>
            </p:nvSpPr>
            <p:spPr>
              <a:xfrm>
                <a:off x="4552950" y="4963044"/>
                <a:ext cx="1312164" cy="162763"/>
              </a:xfrm>
              <a:prstGeom prst="rect">
                <a:avLst/>
              </a:prstGeom>
              <a:noFill/>
              <a:ln/>
            </p:spPr>
            <p:txBody>
              <a:bodyPr wrap="square" lIns="0" tIns="0" rIns="0" bIns="0" rtlCol="0" anchor="ctr"/>
              <a:lstStyle/>
              <a:p>
                <a:pPr marL="0" indent="0" algn="l">
                  <a:buNone/>
                </a:pPr>
                <a:r>
                  <a:rPr lang="en-US" sz="900" dirty="0">
                    <a:solidFill>
                      <a:srgbClr val="FFFFFF">
                        <a:alpha val="70000"/>
                      </a:srgbClr>
                    </a:solidFill>
                    <a:latin typeface="Calibri" pitchFamily="34" charset="0"/>
                    <a:ea typeface="Calibri" pitchFamily="34" charset="-122"/>
                    <a:cs typeface="Calibri" pitchFamily="34" charset="-120"/>
                  </a:rPr>
                  <a:t>Total: </a:t>
                </a:r>
                <a:r>
                  <a:rPr lang="en-US" sz="900" b="1" dirty="0">
                    <a:solidFill>
                      <a:srgbClr val="AFFF00">
                        <a:alpha val="70000"/>
                      </a:srgbClr>
                    </a:solidFill>
                    <a:latin typeface="Calibri" pitchFamily="34" charset="0"/>
                    <a:ea typeface="Calibri" pitchFamily="34" charset="-122"/>
                    <a:cs typeface="Calibri" pitchFamily="34" charset="-120"/>
                  </a:rPr>
                  <a:t>€2,975.30</a:t>
                </a:r>
                <a:endParaRPr lang="en-US" sz="900" dirty="0"/>
              </a:p>
            </p:txBody>
          </p:sp>
          <p:sp>
            <p:nvSpPr>
              <p:cNvPr id="97" name="Shape 40">
                <a:extLst>
                  <a:ext uri="{FF2B5EF4-FFF2-40B4-BE49-F238E27FC236}">
                    <a16:creationId xmlns:a16="http://schemas.microsoft.com/office/drawing/2014/main" id="{04C6B964-1BC3-B799-8C19-221A7EE81A6E}"/>
                  </a:ext>
                </a:extLst>
              </p:cNvPr>
              <p:cNvSpPr/>
              <p:nvPr/>
            </p:nvSpPr>
            <p:spPr>
              <a:xfrm>
                <a:off x="6970624" y="4943842"/>
                <a:ext cx="666598" cy="200254"/>
              </a:xfrm>
              <a:prstGeom prst="roundRect">
                <a:avLst>
                  <a:gd name="adj" fmla="val 434876"/>
                </a:avLst>
              </a:prstGeom>
              <a:solidFill>
                <a:srgbClr val="AFFF00">
                  <a:alpha val="20000"/>
                </a:srgbClr>
              </a:solidFill>
              <a:ln w="12700">
                <a:solidFill>
                  <a:srgbClr val="FFFFFF">
                    <a:alpha val="0"/>
                  </a:srgbClr>
                </a:solidFill>
                <a:prstDash val="solid"/>
              </a:ln>
            </p:spPr>
            <p:txBody>
              <a:bodyPr/>
              <a:lstStyle/>
              <a:p>
                <a:endParaRPr lang="en-GB"/>
              </a:p>
            </p:txBody>
          </p:sp>
          <p:sp>
            <p:nvSpPr>
              <p:cNvPr id="98" name="Text 41">
                <a:extLst>
                  <a:ext uri="{FF2B5EF4-FFF2-40B4-BE49-F238E27FC236}">
                    <a16:creationId xmlns:a16="http://schemas.microsoft.com/office/drawing/2014/main" id="{2C275BF9-A37A-F4F1-D091-0FDB548F9C56}"/>
                  </a:ext>
                </a:extLst>
              </p:cNvPr>
              <p:cNvSpPr/>
              <p:nvPr/>
            </p:nvSpPr>
            <p:spPr>
              <a:xfrm>
                <a:off x="6970624" y="4943842"/>
                <a:ext cx="667512" cy="200254"/>
              </a:xfrm>
              <a:prstGeom prst="rect">
                <a:avLst/>
              </a:prstGeom>
              <a:solidFill>
                <a:srgbClr val="FFFFFF">
                  <a:alpha val="0"/>
                </a:srgbClr>
              </a:solidFill>
              <a:ln>
                <a:solidFill>
                  <a:srgbClr val="FFFFFF">
                    <a:alpha val="0"/>
                  </a:srgbClr>
                </a:solidFill>
              </a:ln>
            </p:spPr>
            <p:txBody>
              <a:bodyPr wrap="square" lIns="101600" tIns="38100" rIns="101600" bIns="38100" rtlCol="0" anchor="ctr"/>
              <a:lstStyle/>
              <a:p>
                <a:pPr marL="0" indent="0" algn="ctr">
                  <a:buNone/>
                </a:pPr>
                <a:r>
                  <a:rPr lang="en-US" sz="800" b="1" dirty="0">
                    <a:solidFill>
                      <a:srgbClr val="AFFF00"/>
                    </a:solidFill>
                    <a:latin typeface="Calibri" pitchFamily="34" charset="0"/>
                    <a:ea typeface="Calibri" pitchFamily="34" charset="-122"/>
                    <a:cs typeface="Calibri" pitchFamily="34" charset="-120"/>
                  </a:rPr>
                  <a:t>COMPLETE</a:t>
                </a:r>
                <a:endParaRPr lang="en-US" sz="800" dirty="0"/>
              </a:p>
            </p:txBody>
          </p:sp>
        </p:grpSp>
      </p:grpSp>
      <p:grpSp>
        <p:nvGrpSpPr>
          <p:cNvPr id="9" name="Group 8">
            <a:extLst>
              <a:ext uri="{FF2B5EF4-FFF2-40B4-BE49-F238E27FC236}">
                <a16:creationId xmlns:a16="http://schemas.microsoft.com/office/drawing/2014/main" id="{85309E5A-914E-489D-29F6-4583E8BDFD96}"/>
              </a:ext>
            </a:extLst>
          </p:cNvPr>
          <p:cNvGrpSpPr/>
          <p:nvPr/>
        </p:nvGrpSpPr>
        <p:grpSpPr>
          <a:xfrm>
            <a:off x="8098993" y="1636457"/>
            <a:ext cx="3571647" cy="3743554"/>
            <a:chOff x="8098993" y="1636457"/>
            <a:chExt cx="3571647" cy="3743554"/>
          </a:xfrm>
        </p:grpSpPr>
        <p:sp>
          <p:nvSpPr>
            <p:cNvPr id="99" name="Shape 42">
              <a:extLst>
                <a:ext uri="{FF2B5EF4-FFF2-40B4-BE49-F238E27FC236}">
                  <a16:creationId xmlns:a16="http://schemas.microsoft.com/office/drawing/2014/main" id="{A8255946-5DE4-6710-C21B-64E32A9CD484}"/>
                </a:ext>
              </a:extLst>
            </p:cNvPr>
            <p:cNvSpPr/>
            <p:nvPr/>
          </p:nvSpPr>
          <p:spPr>
            <a:xfrm>
              <a:off x="8098993" y="1636457"/>
              <a:ext cx="3524098" cy="3743554"/>
            </a:xfrm>
            <a:prstGeom prst="roundRect">
              <a:avLst>
                <a:gd name="adj" fmla="val 2244"/>
              </a:avLst>
            </a:prstGeom>
            <a:solidFill>
              <a:srgbClr val="FFFFFF">
                <a:alpha val="8000"/>
              </a:srgbClr>
            </a:solidFill>
            <a:ln w="12700">
              <a:solidFill>
                <a:srgbClr val="FFFFFF">
                  <a:alpha val="15000"/>
                </a:srgbClr>
              </a:solidFill>
              <a:prstDash val="solid"/>
            </a:ln>
          </p:spPr>
          <p:txBody>
            <a:bodyPr/>
            <a:lstStyle/>
            <a:p>
              <a:endParaRPr lang="en-GB"/>
            </a:p>
          </p:txBody>
        </p:sp>
        <p:sp>
          <p:nvSpPr>
            <p:cNvPr id="100" name="Shape 43">
              <a:extLst>
                <a:ext uri="{FF2B5EF4-FFF2-40B4-BE49-F238E27FC236}">
                  <a16:creationId xmlns:a16="http://schemas.microsoft.com/office/drawing/2014/main" id="{E8CC40E1-1287-C2A4-224D-C770513E9201}"/>
                </a:ext>
              </a:extLst>
            </p:cNvPr>
            <p:cNvSpPr/>
            <p:nvPr/>
          </p:nvSpPr>
          <p:spPr>
            <a:xfrm>
              <a:off x="8318449" y="2323171"/>
              <a:ext cx="3086100" cy="9144"/>
            </a:xfrm>
            <a:prstGeom prst="rect">
              <a:avLst/>
            </a:prstGeom>
            <a:solidFill>
              <a:srgbClr val="FFFFFF">
                <a:alpha val="10000"/>
              </a:srgbClr>
            </a:solidFill>
            <a:ln w="12700">
              <a:solidFill>
                <a:srgbClr val="FFFFFF">
                  <a:alpha val="0"/>
                </a:srgbClr>
              </a:solidFill>
              <a:prstDash val="solid"/>
            </a:ln>
          </p:spPr>
          <p:txBody>
            <a:bodyPr/>
            <a:lstStyle/>
            <a:p>
              <a:endParaRPr lang="en-GB"/>
            </a:p>
          </p:txBody>
        </p:sp>
        <p:sp>
          <p:nvSpPr>
            <p:cNvPr id="101" name="Text 44">
              <a:extLst>
                <a:ext uri="{FF2B5EF4-FFF2-40B4-BE49-F238E27FC236}">
                  <a16:creationId xmlns:a16="http://schemas.microsoft.com/office/drawing/2014/main" id="{EA0CF3C7-A0C8-A00B-9D3A-E0FCDE588192}"/>
                </a:ext>
              </a:extLst>
            </p:cNvPr>
            <p:cNvSpPr txBox="1"/>
            <p:nvPr/>
          </p:nvSpPr>
          <p:spPr>
            <a:xfrm>
              <a:off x="8318449" y="1860485"/>
              <a:ext cx="1114654" cy="219456"/>
            </a:xfrm>
            <a:prstGeom prst="rect">
              <a:avLst/>
            </a:prstGeom>
            <a:noFill/>
            <a:ln/>
          </p:spPr>
          <p:txBody>
            <a:bodyPr wrap="square" lIns="0" tIns="0" rIns="0" bIns="0" rtlCol="0" anchor="ctr"/>
            <a:lstStyle/>
            <a:p>
              <a:pPr marL="0" indent="0" algn="l">
                <a:buNone/>
              </a:pPr>
              <a:r>
                <a:rPr lang="en-US" sz="1400" b="1" dirty="0">
                  <a:solidFill>
                    <a:srgbClr val="FFFFFF"/>
                  </a:solidFill>
                  <a:latin typeface="Montserrat" pitchFamily="34" charset="0"/>
                  <a:ea typeface="Montserrat" pitchFamily="34" charset="-122"/>
                  <a:cs typeface="Montserrat" pitchFamily="34" charset="-120"/>
                </a:rPr>
                <a:t>Kit Light</a:t>
              </a:r>
              <a:endParaRPr lang="en-US" sz="1400" dirty="0"/>
            </a:p>
          </p:txBody>
        </p:sp>
        <p:sp>
          <p:nvSpPr>
            <p:cNvPr id="102" name="Text 45">
              <a:extLst>
                <a:ext uri="{FF2B5EF4-FFF2-40B4-BE49-F238E27FC236}">
                  <a16:creationId xmlns:a16="http://schemas.microsoft.com/office/drawing/2014/main" id="{A59765B8-2200-453E-CA0C-B3191AB2E751}"/>
                </a:ext>
              </a:extLst>
            </p:cNvPr>
            <p:cNvSpPr txBox="1"/>
            <p:nvPr/>
          </p:nvSpPr>
          <p:spPr>
            <a:xfrm>
              <a:off x="8318449" y="2079941"/>
              <a:ext cx="1326794" cy="124358"/>
            </a:xfrm>
            <a:prstGeom prst="rect">
              <a:avLst/>
            </a:prstGeom>
            <a:noFill/>
            <a:ln/>
          </p:spPr>
          <p:txBody>
            <a:bodyPr wrap="square" lIns="0" tIns="0" rIns="0" bIns="0" rtlCol="0" anchor="ctr"/>
            <a:lstStyle/>
            <a:p>
              <a:pPr marL="0" indent="0" algn="l">
                <a:buNone/>
              </a:pPr>
              <a:r>
                <a:rPr lang="en-US" sz="800" dirty="0">
                  <a:solidFill>
                    <a:srgbClr val="FFFFFF">
                      <a:alpha val="70000"/>
                    </a:srgbClr>
                  </a:solidFill>
                  <a:latin typeface="Calibri" pitchFamily="34" charset="0"/>
                  <a:ea typeface="Calibri" pitchFamily="34" charset="-122"/>
                  <a:cs typeface="Calibri" pitchFamily="34" charset="-120"/>
                </a:rPr>
                <a:t>Ref: FA.UKIT.R340.LBXL-01</a:t>
              </a:r>
              <a:endParaRPr lang="en-US" sz="800" dirty="0"/>
            </a:p>
          </p:txBody>
        </p:sp>
        <p:sp>
          <p:nvSpPr>
            <p:cNvPr id="103" name="Text 46">
              <a:extLst>
                <a:ext uri="{FF2B5EF4-FFF2-40B4-BE49-F238E27FC236}">
                  <a16:creationId xmlns:a16="http://schemas.microsoft.com/office/drawing/2014/main" id="{77185A9C-BB27-AA8B-610B-B623D9D75D43}"/>
                </a:ext>
              </a:extLst>
            </p:cNvPr>
            <p:cNvSpPr txBox="1"/>
            <p:nvPr/>
          </p:nvSpPr>
          <p:spPr>
            <a:xfrm>
              <a:off x="10003689" y="1855913"/>
              <a:ext cx="1666951" cy="352958"/>
            </a:xfrm>
            <a:prstGeom prst="rect">
              <a:avLst/>
            </a:prstGeom>
            <a:noFill/>
            <a:ln/>
          </p:spPr>
          <p:txBody>
            <a:bodyPr wrap="square" lIns="0" tIns="0" rIns="0" bIns="0" rtlCol="0" anchor="ctr"/>
            <a:lstStyle/>
            <a:p>
              <a:pPr marL="0" indent="0" algn="l">
                <a:buNone/>
              </a:pPr>
              <a:r>
                <a:rPr lang="en-US" sz="1300" b="1" dirty="0">
                  <a:solidFill>
                    <a:srgbClr val="AFFF00"/>
                  </a:solidFill>
                  <a:latin typeface="Montserrat" pitchFamily="34" charset="0"/>
                  <a:ea typeface="Montserrat" pitchFamily="34" charset="-122"/>
                  <a:cs typeface="Montserrat" pitchFamily="34" charset="-120"/>
                </a:rPr>
                <a:t>€</a:t>
              </a:r>
              <a:r>
                <a:rPr lang="en-US" sz="2200" b="1" dirty="0">
                  <a:solidFill>
                    <a:srgbClr val="AFFF00"/>
                  </a:solidFill>
                  <a:latin typeface="Montserrat" pitchFamily="34" charset="0"/>
                  <a:ea typeface="Montserrat" pitchFamily="34" charset="-122"/>
                  <a:cs typeface="Montserrat" pitchFamily="34" charset="-120"/>
                </a:rPr>
                <a:t>2,326.00 </a:t>
              </a:r>
              <a:endParaRPr lang="en-US" sz="2200" dirty="0"/>
            </a:p>
          </p:txBody>
        </p:sp>
        <p:pic>
          <p:nvPicPr>
            <p:cNvPr id="104" name="Image 23" descr="preencoded.png">
              <a:extLst>
                <a:ext uri="{FF2B5EF4-FFF2-40B4-BE49-F238E27FC236}">
                  <a16:creationId xmlns:a16="http://schemas.microsoft.com/office/drawing/2014/main" id="{B1394089-019D-8409-28A1-D42505F88C46}"/>
                </a:ext>
              </a:extLst>
            </p:cNvPr>
            <p:cNvPicPr>
              <a:picLocks noChangeAspect="1"/>
            </p:cNvPicPr>
            <p:nvPr/>
          </p:nvPicPr>
          <p:blipFill>
            <a:blip r:embed="rId5"/>
            <a:srcRect/>
            <a:stretch/>
          </p:blipFill>
          <p:spPr>
            <a:xfrm>
              <a:off x="8318449" y="2474962"/>
              <a:ext cx="123444" cy="123444"/>
            </a:xfrm>
            <a:prstGeom prst="rect">
              <a:avLst/>
            </a:prstGeom>
          </p:spPr>
        </p:pic>
        <p:sp>
          <p:nvSpPr>
            <p:cNvPr id="105" name="Text 47">
              <a:extLst>
                <a:ext uri="{FF2B5EF4-FFF2-40B4-BE49-F238E27FC236}">
                  <a16:creationId xmlns:a16="http://schemas.microsoft.com/office/drawing/2014/main" id="{873B75D4-770B-8DAC-EF5A-A5235F6A0588}"/>
                </a:ext>
              </a:extLst>
            </p:cNvPr>
            <p:cNvSpPr txBox="1"/>
            <p:nvPr/>
          </p:nvSpPr>
          <p:spPr>
            <a:xfrm>
              <a:off x="8536991" y="2474962"/>
              <a:ext cx="1745590" cy="162763"/>
            </a:xfrm>
            <a:prstGeom prst="rect">
              <a:avLst/>
            </a:prstGeom>
            <a:noFill/>
            <a:ln/>
          </p:spPr>
          <p:txBody>
            <a:bodyPr wrap="square" lIns="0" tIns="0" rIns="0" bIns="0" rtlCol="0" anchor="ctr"/>
            <a:lstStyle/>
            <a:p>
              <a:pPr marL="0" indent="0" algn="l">
                <a:buNone/>
              </a:pPr>
              <a:r>
                <a:rPr lang="en-US" sz="900" dirty="0">
                  <a:solidFill>
                    <a:srgbClr val="FFFFFF">
                      <a:alpha val="90000"/>
                    </a:srgbClr>
                  </a:solidFill>
                  <a:latin typeface="Calibri" pitchFamily="34" charset="0"/>
                  <a:ea typeface="Calibri" pitchFamily="34" charset="-122"/>
                  <a:cs typeface="Calibri" pitchFamily="34" charset="-120"/>
                </a:rPr>
                <a:t>Upgrade key code R340 LUBE</a:t>
              </a:r>
              <a:endParaRPr lang="en-US" sz="900" dirty="0"/>
            </a:p>
          </p:txBody>
        </p:sp>
        <p:pic>
          <p:nvPicPr>
            <p:cNvPr id="106" name="Image 24" descr="preencoded.png">
              <a:extLst>
                <a:ext uri="{FF2B5EF4-FFF2-40B4-BE49-F238E27FC236}">
                  <a16:creationId xmlns:a16="http://schemas.microsoft.com/office/drawing/2014/main" id="{E7FA1A6B-FDDB-6093-F215-EBA48576EFB0}"/>
                </a:ext>
              </a:extLst>
            </p:cNvPr>
            <p:cNvPicPr>
              <a:picLocks noChangeAspect="1"/>
            </p:cNvPicPr>
            <p:nvPr/>
          </p:nvPicPr>
          <p:blipFill>
            <a:blip r:embed="rId5"/>
            <a:srcRect/>
            <a:stretch/>
          </p:blipFill>
          <p:spPr>
            <a:xfrm>
              <a:off x="8318449" y="2730994"/>
              <a:ext cx="123444" cy="123444"/>
            </a:xfrm>
            <a:prstGeom prst="rect">
              <a:avLst/>
            </a:prstGeom>
          </p:spPr>
        </p:pic>
        <p:sp>
          <p:nvSpPr>
            <p:cNvPr id="107" name="Text 48">
              <a:extLst>
                <a:ext uri="{FF2B5EF4-FFF2-40B4-BE49-F238E27FC236}">
                  <a16:creationId xmlns:a16="http://schemas.microsoft.com/office/drawing/2014/main" id="{6B79CD97-DA76-F3D5-7915-AAB3EA00BC7B}"/>
                </a:ext>
              </a:extLst>
            </p:cNvPr>
            <p:cNvSpPr txBox="1"/>
            <p:nvPr/>
          </p:nvSpPr>
          <p:spPr>
            <a:xfrm>
              <a:off x="8536991" y="2730994"/>
              <a:ext cx="1068019" cy="162763"/>
            </a:xfrm>
            <a:prstGeom prst="rect">
              <a:avLst/>
            </a:prstGeom>
            <a:noFill/>
            <a:ln/>
          </p:spPr>
          <p:txBody>
            <a:bodyPr wrap="square" lIns="0" tIns="0" rIns="0" bIns="0" rtlCol="0" anchor="ctr"/>
            <a:lstStyle/>
            <a:p>
              <a:pPr marL="0" indent="0" algn="l">
                <a:buNone/>
              </a:pPr>
              <a:r>
                <a:rPr lang="en-US" sz="900" dirty="0">
                  <a:solidFill>
                    <a:srgbClr val="FFFFFF">
                      <a:alpha val="90000"/>
                    </a:srgbClr>
                  </a:solidFill>
                  <a:latin typeface="Calibri" pitchFamily="34" charset="0"/>
                  <a:ea typeface="Calibri" pitchFamily="34" charset="-122"/>
                  <a:cs typeface="Calibri" pitchFamily="34" charset="-120"/>
                </a:rPr>
                <a:t>Device cradle</a:t>
              </a:r>
              <a:endParaRPr lang="en-US" sz="900" dirty="0"/>
            </a:p>
          </p:txBody>
        </p:sp>
        <p:pic>
          <p:nvPicPr>
            <p:cNvPr id="108" name="Image 25" descr="preencoded.png">
              <a:extLst>
                <a:ext uri="{FF2B5EF4-FFF2-40B4-BE49-F238E27FC236}">
                  <a16:creationId xmlns:a16="http://schemas.microsoft.com/office/drawing/2014/main" id="{5E63A50D-12C1-48CD-07B5-97735F857F94}"/>
                </a:ext>
              </a:extLst>
            </p:cNvPr>
            <p:cNvPicPr>
              <a:picLocks noChangeAspect="1"/>
            </p:cNvPicPr>
            <p:nvPr/>
          </p:nvPicPr>
          <p:blipFill>
            <a:blip r:embed="rId6"/>
            <a:srcRect/>
            <a:stretch/>
          </p:blipFill>
          <p:spPr>
            <a:xfrm>
              <a:off x="8318449" y="2987940"/>
              <a:ext cx="123444" cy="123444"/>
            </a:xfrm>
            <a:prstGeom prst="rect">
              <a:avLst/>
            </a:prstGeom>
          </p:spPr>
        </p:pic>
        <p:sp>
          <p:nvSpPr>
            <p:cNvPr id="109" name="Text 49">
              <a:extLst>
                <a:ext uri="{FF2B5EF4-FFF2-40B4-BE49-F238E27FC236}">
                  <a16:creationId xmlns:a16="http://schemas.microsoft.com/office/drawing/2014/main" id="{792240C4-7BAE-AEF8-A356-9504B421CB7B}"/>
                </a:ext>
              </a:extLst>
            </p:cNvPr>
            <p:cNvSpPr txBox="1"/>
            <p:nvPr/>
          </p:nvSpPr>
          <p:spPr>
            <a:xfrm>
              <a:off x="8536991" y="2987940"/>
              <a:ext cx="1814170" cy="162763"/>
            </a:xfrm>
            <a:prstGeom prst="rect">
              <a:avLst/>
            </a:prstGeom>
            <a:noFill/>
            <a:ln/>
          </p:spPr>
          <p:txBody>
            <a:bodyPr wrap="square" lIns="0" tIns="0" rIns="0" bIns="0" rtlCol="0" anchor="ctr"/>
            <a:lstStyle/>
            <a:p>
              <a:pPr marL="0" indent="0" algn="l">
                <a:buNone/>
              </a:pPr>
              <a:r>
                <a:rPr lang="en-US" sz="900" dirty="0">
                  <a:solidFill>
                    <a:srgbClr val="FFFFFF">
                      <a:alpha val="50000"/>
                    </a:srgbClr>
                  </a:solidFill>
                  <a:latin typeface="Calibri" pitchFamily="34" charset="0"/>
                  <a:ea typeface="Calibri" pitchFamily="34" charset="-122"/>
                  <a:cs typeface="Calibri" pitchFamily="34" charset="-120"/>
                </a:rPr>
                <a:t>LUBESense1 sensor with cable</a:t>
              </a:r>
              <a:endParaRPr lang="en-US" sz="900" dirty="0"/>
            </a:p>
          </p:txBody>
        </p:sp>
        <p:pic>
          <p:nvPicPr>
            <p:cNvPr id="110" name="Image 26" descr="preencoded.png">
              <a:extLst>
                <a:ext uri="{FF2B5EF4-FFF2-40B4-BE49-F238E27FC236}">
                  <a16:creationId xmlns:a16="http://schemas.microsoft.com/office/drawing/2014/main" id="{6FB5D6D4-3724-7B71-C158-0BD5CF24ED95}"/>
                </a:ext>
              </a:extLst>
            </p:cNvPr>
            <p:cNvPicPr>
              <a:picLocks noChangeAspect="1"/>
            </p:cNvPicPr>
            <p:nvPr/>
          </p:nvPicPr>
          <p:blipFill>
            <a:blip r:embed="rId6"/>
            <a:srcRect/>
            <a:stretch/>
          </p:blipFill>
          <p:spPr>
            <a:xfrm>
              <a:off x="8318449" y="3243972"/>
              <a:ext cx="123444" cy="123444"/>
            </a:xfrm>
            <a:prstGeom prst="rect">
              <a:avLst/>
            </a:prstGeom>
          </p:spPr>
        </p:pic>
        <p:sp>
          <p:nvSpPr>
            <p:cNvPr id="111" name="Text 50">
              <a:extLst>
                <a:ext uri="{FF2B5EF4-FFF2-40B4-BE49-F238E27FC236}">
                  <a16:creationId xmlns:a16="http://schemas.microsoft.com/office/drawing/2014/main" id="{DF1AFF91-6D72-0E0D-1AEA-1658F99E35D3}"/>
                </a:ext>
              </a:extLst>
            </p:cNvPr>
            <p:cNvSpPr txBox="1"/>
            <p:nvPr/>
          </p:nvSpPr>
          <p:spPr>
            <a:xfrm>
              <a:off x="8536991" y="3243972"/>
              <a:ext cx="1474927" cy="162763"/>
            </a:xfrm>
            <a:prstGeom prst="rect">
              <a:avLst/>
            </a:prstGeom>
            <a:noFill/>
            <a:ln/>
          </p:spPr>
          <p:txBody>
            <a:bodyPr wrap="square" lIns="0" tIns="0" rIns="0" bIns="0" rtlCol="0" anchor="ctr"/>
            <a:lstStyle/>
            <a:p>
              <a:pPr marL="0" indent="0" algn="l">
                <a:buNone/>
              </a:pPr>
              <a:r>
                <a:rPr lang="en-US" sz="900" dirty="0">
                  <a:solidFill>
                    <a:srgbClr val="FFFFFF">
                      <a:alpha val="50000"/>
                    </a:srgbClr>
                  </a:solidFill>
                  <a:latin typeface="Calibri" pitchFamily="34" charset="0"/>
                  <a:ea typeface="Calibri" pitchFamily="34" charset="-122"/>
                  <a:cs typeface="Calibri" pitchFamily="34" charset="-120"/>
                </a:rPr>
                <a:t>Flat magnetic foot</a:t>
              </a:r>
              <a:endParaRPr lang="en-US" sz="900" dirty="0"/>
            </a:p>
          </p:txBody>
        </p:sp>
        <p:pic>
          <p:nvPicPr>
            <p:cNvPr id="112" name="Image 27" descr="preencoded.png">
              <a:extLst>
                <a:ext uri="{FF2B5EF4-FFF2-40B4-BE49-F238E27FC236}">
                  <a16:creationId xmlns:a16="http://schemas.microsoft.com/office/drawing/2014/main" id="{A15A2DBE-BCC7-F972-880F-6BD8209D7848}"/>
                </a:ext>
              </a:extLst>
            </p:cNvPr>
            <p:cNvPicPr>
              <a:picLocks noChangeAspect="1"/>
            </p:cNvPicPr>
            <p:nvPr/>
          </p:nvPicPr>
          <p:blipFill>
            <a:blip r:embed="rId6"/>
            <a:srcRect/>
            <a:stretch/>
          </p:blipFill>
          <p:spPr>
            <a:xfrm>
              <a:off x="8318449" y="3500004"/>
              <a:ext cx="123444" cy="123444"/>
            </a:xfrm>
            <a:prstGeom prst="rect">
              <a:avLst/>
            </a:prstGeom>
          </p:spPr>
        </p:pic>
        <p:sp>
          <p:nvSpPr>
            <p:cNvPr id="113" name="Text 51">
              <a:extLst>
                <a:ext uri="{FF2B5EF4-FFF2-40B4-BE49-F238E27FC236}">
                  <a16:creationId xmlns:a16="http://schemas.microsoft.com/office/drawing/2014/main" id="{8AD54EF1-9EF3-A740-8BC8-190BAAC91E14}"/>
                </a:ext>
              </a:extLst>
            </p:cNvPr>
            <p:cNvSpPr txBox="1"/>
            <p:nvPr/>
          </p:nvSpPr>
          <p:spPr>
            <a:xfrm>
              <a:off x="8536991" y="3500004"/>
              <a:ext cx="1649578" cy="162763"/>
            </a:xfrm>
            <a:prstGeom prst="rect">
              <a:avLst/>
            </a:prstGeom>
            <a:noFill/>
            <a:ln/>
          </p:spPr>
          <p:txBody>
            <a:bodyPr wrap="square" lIns="0" tIns="0" rIns="0" bIns="0" rtlCol="0" anchor="ctr"/>
            <a:lstStyle/>
            <a:p>
              <a:pPr marL="0" indent="0" algn="l">
                <a:buNone/>
              </a:pPr>
              <a:r>
                <a:rPr lang="en-US" sz="900" dirty="0">
                  <a:solidFill>
                    <a:srgbClr val="FFFFFF">
                      <a:alpha val="50000"/>
                    </a:srgbClr>
                  </a:solidFill>
                  <a:latin typeface="Calibri" pitchFamily="34" charset="0"/>
                  <a:ea typeface="Calibri" pitchFamily="34" charset="-122"/>
                  <a:cs typeface="Calibri" pitchFamily="34" charset="-120"/>
                </a:rPr>
                <a:t>Curved magnetic foot</a:t>
              </a:r>
              <a:endParaRPr lang="en-US" sz="900" dirty="0"/>
            </a:p>
          </p:txBody>
        </p:sp>
        <p:pic>
          <p:nvPicPr>
            <p:cNvPr id="114" name="Image 28" descr="preencoded.png">
              <a:extLst>
                <a:ext uri="{FF2B5EF4-FFF2-40B4-BE49-F238E27FC236}">
                  <a16:creationId xmlns:a16="http://schemas.microsoft.com/office/drawing/2014/main" id="{F73BA391-F8A2-519F-4203-A2579199D450}"/>
                </a:ext>
              </a:extLst>
            </p:cNvPr>
            <p:cNvPicPr>
              <a:picLocks noChangeAspect="1"/>
            </p:cNvPicPr>
            <p:nvPr/>
          </p:nvPicPr>
          <p:blipFill>
            <a:blip r:embed="rId5"/>
            <a:srcRect/>
            <a:stretch/>
          </p:blipFill>
          <p:spPr>
            <a:xfrm>
              <a:off x="8318449" y="3756036"/>
              <a:ext cx="123444" cy="123444"/>
            </a:xfrm>
            <a:prstGeom prst="rect">
              <a:avLst/>
            </a:prstGeom>
          </p:spPr>
        </p:pic>
        <p:sp>
          <p:nvSpPr>
            <p:cNvPr id="115" name="Text 52">
              <a:extLst>
                <a:ext uri="{FF2B5EF4-FFF2-40B4-BE49-F238E27FC236}">
                  <a16:creationId xmlns:a16="http://schemas.microsoft.com/office/drawing/2014/main" id="{575AB436-3ACE-7C5C-1090-248332E20D59}"/>
                </a:ext>
              </a:extLst>
            </p:cNvPr>
            <p:cNvSpPr txBox="1"/>
            <p:nvPr/>
          </p:nvSpPr>
          <p:spPr>
            <a:xfrm>
              <a:off x="8536991" y="3756036"/>
              <a:ext cx="1723644" cy="162763"/>
            </a:xfrm>
            <a:prstGeom prst="rect">
              <a:avLst/>
            </a:prstGeom>
            <a:noFill/>
            <a:ln/>
          </p:spPr>
          <p:txBody>
            <a:bodyPr wrap="square" lIns="0" tIns="0" rIns="0" bIns="0" rtlCol="0" anchor="ctr"/>
            <a:lstStyle/>
            <a:p>
              <a:pPr marL="0" indent="0" algn="l">
                <a:buNone/>
              </a:pPr>
              <a:r>
                <a:rPr lang="en-US" sz="900" dirty="0">
                  <a:solidFill>
                    <a:srgbClr val="FFFFFF">
                      <a:alpha val="90000"/>
                    </a:srgbClr>
                  </a:solidFill>
                  <a:latin typeface="Calibri" pitchFamily="34" charset="0"/>
                  <a:ea typeface="Calibri" pitchFamily="34" charset="-122"/>
                  <a:cs typeface="Calibri" pitchFamily="34" charset="-120"/>
                </a:rPr>
                <a:t>Lube adapter with G-coupler</a:t>
              </a:r>
              <a:endParaRPr lang="en-US" sz="900" dirty="0"/>
            </a:p>
          </p:txBody>
        </p:sp>
        <p:pic>
          <p:nvPicPr>
            <p:cNvPr id="116" name="Image 29" descr="preencoded.png">
              <a:extLst>
                <a:ext uri="{FF2B5EF4-FFF2-40B4-BE49-F238E27FC236}">
                  <a16:creationId xmlns:a16="http://schemas.microsoft.com/office/drawing/2014/main" id="{0447CD79-E811-B4A2-E8FD-7F0A563DB789}"/>
                </a:ext>
              </a:extLst>
            </p:cNvPr>
            <p:cNvPicPr>
              <a:picLocks noChangeAspect="1"/>
            </p:cNvPicPr>
            <p:nvPr/>
          </p:nvPicPr>
          <p:blipFill>
            <a:blip r:embed="rId5"/>
            <a:srcRect/>
            <a:stretch/>
          </p:blipFill>
          <p:spPr>
            <a:xfrm>
              <a:off x="8318449" y="4012983"/>
              <a:ext cx="123444" cy="123444"/>
            </a:xfrm>
            <a:prstGeom prst="rect">
              <a:avLst/>
            </a:prstGeom>
          </p:spPr>
        </p:pic>
        <p:sp>
          <p:nvSpPr>
            <p:cNvPr id="117" name="Text 53">
              <a:extLst>
                <a:ext uri="{FF2B5EF4-FFF2-40B4-BE49-F238E27FC236}">
                  <a16:creationId xmlns:a16="http://schemas.microsoft.com/office/drawing/2014/main" id="{8AA8C994-DB90-FC2D-3472-02C0D638090D}"/>
                </a:ext>
              </a:extLst>
            </p:cNvPr>
            <p:cNvSpPr txBox="1"/>
            <p:nvPr/>
          </p:nvSpPr>
          <p:spPr>
            <a:xfrm>
              <a:off x="8536991" y="4012983"/>
              <a:ext cx="1428293" cy="162763"/>
            </a:xfrm>
            <a:prstGeom prst="rect">
              <a:avLst/>
            </a:prstGeom>
            <a:noFill/>
            <a:ln/>
          </p:spPr>
          <p:txBody>
            <a:bodyPr wrap="square" lIns="0" tIns="0" rIns="0" bIns="0" rtlCol="0" anchor="ctr"/>
            <a:lstStyle/>
            <a:p>
              <a:pPr marL="0" indent="0" algn="l">
                <a:buNone/>
              </a:pPr>
              <a:r>
                <a:rPr lang="en-US" sz="900" dirty="0">
                  <a:solidFill>
                    <a:srgbClr val="FFFFFF">
                      <a:alpha val="90000"/>
                    </a:srgbClr>
                  </a:solidFill>
                  <a:latin typeface="Calibri" pitchFamily="34" charset="0"/>
                  <a:ea typeface="Calibri" pitchFamily="34" charset="-122"/>
                  <a:cs typeface="Calibri" pitchFamily="34" charset="-120"/>
                </a:rPr>
                <a:t>USB manual &amp; software</a:t>
              </a:r>
              <a:endParaRPr lang="en-US" sz="900" dirty="0"/>
            </a:p>
          </p:txBody>
        </p:sp>
        <p:sp>
          <p:nvSpPr>
            <p:cNvPr id="118" name="Shape 54">
              <a:extLst>
                <a:ext uri="{FF2B5EF4-FFF2-40B4-BE49-F238E27FC236}">
                  <a16:creationId xmlns:a16="http://schemas.microsoft.com/office/drawing/2014/main" id="{FBF52AEF-CE82-58F4-F7E8-A0396A12F29B}"/>
                </a:ext>
              </a:extLst>
            </p:cNvPr>
            <p:cNvSpPr/>
            <p:nvPr/>
          </p:nvSpPr>
          <p:spPr>
            <a:xfrm>
              <a:off x="8318449" y="4848744"/>
              <a:ext cx="3086100" cy="9144"/>
            </a:xfrm>
            <a:prstGeom prst="rect">
              <a:avLst/>
            </a:prstGeom>
            <a:solidFill>
              <a:srgbClr val="FFFFFF">
                <a:alpha val="10000"/>
              </a:srgbClr>
            </a:solidFill>
            <a:ln w="12700">
              <a:solidFill>
                <a:srgbClr val="FFFFFF">
                  <a:alpha val="0"/>
                </a:srgbClr>
              </a:solidFill>
              <a:prstDash val="solid"/>
            </a:ln>
          </p:spPr>
          <p:txBody>
            <a:bodyPr/>
            <a:lstStyle/>
            <a:p>
              <a:endParaRPr lang="en-GB"/>
            </a:p>
          </p:txBody>
        </p:sp>
        <p:sp>
          <p:nvSpPr>
            <p:cNvPr id="119" name="Text 55">
              <a:extLst>
                <a:ext uri="{FF2B5EF4-FFF2-40B4-BE49-F238E27FC236}">
                  <a16:creationId xmlns:a16="http://schemas.microsoft.com/office/drawing/2014/main" id="{2DFD50F8-FC67-0E5C-06C9-E8C74DE941BB}"/>
                </a:ext>
              </a:extLst>
            </p:cNvPr>
            <p:cNvSpPr txBox="1"/>
            <p:nvPr/>
          </p:nvSpPr>
          <p:spPr>
            <a:xfrm>
              <a:off x="8318449" y="4972188"/>
              <a:ext cx="1312164" cy="162763"/>
            </a:xfrm>
            <a:prstGeom prst="rect">
              <a:avLst/>
            </a:prstGeom>
            <a:noFill/>
            <a:ln/>
          </p:spPr>
          <p:txBody>
            <a:bodyPr wrap="square" lIns="0" tIns="0" rIns="0" bIns="0" rtlCol="0" anchor="ctr"/>
            <a:lstStyle/>
            <a:p>
              <a:pPr marL="0" indent="0" algn="l">
                <a:buNone/>
              </a:pPr>
              <a:r>
                <a:rPr lang="en-US" sz="900" dirty="0">
                  <a:solidFill>
                    <a:srgbClr val="FFFFFF">
                      <a:alpha val="70000"/>
                    </a:srgbClr>
                  </a:solidFill>
                  <a:latin typeface="Calibri" pitchFamily="34" charset="0"/>
                  <a:ea typeface="Calibri" pitchFamily="34" charset="-122"/>
                  <a:cs typeface="Calibri" pitchFamily="34" charset="-120"/>
                </a:rPr>
                <a:t>Total: </a:t>
              </a:r>
              <a:r>
                <a:rPr lang="en-US" sz="900" b="1" dirty="0">
                  <a:solidFill>
                    <a:srgbClr val="AFFF00">
                      <a:alpha val="70000"/>
                    </a:srgbClr>
                  </a:solidFill>
                  <a:latin typeface="Calibri" pitchFamily="34" charset="0"/>
                  <a:ea typeface="Calibri" pitchFamily="34" charset="-122"/>
                  <a:cs typeface="Calibri" pitchFamily="34" charset="-120"/>
                </a:rPr>
                <a:t>€2,326.00</a:t>
              </a:r>
              <a:endParaRPr lang="en-US" sz="900" dirty="0"/>
            </a:p>
          </p:txBody>
        </p:sp>
        <p:sp>
          <p:nvSpPr>
            <p:cNvPr id="120" name="Shape 56">
              <a:extLst>
                <a:ext uri="{FF2B5EF4-FFF2-40B4-BE49-F238E27FC236}">
                  <a16:creationId xmlns:a16="http://schemas.microsoft.com/office/drawing/2014/main" id="{A48DAC9A-295B-4652-00C8-346640E75C80}"/>
                </a:ext>
              </a:extLst>
            </p:cNvPr>
            <p:cNvSpPr/>
            <p:nvPr/>
          </p:nvSpPr>
          <p:spPr>
            <a:xfrm>
              <a:off x="10730637" y="4953900"/>
              <a:ext cx="676656" cy="200254"/>
            </a:xfrm>
            <a:prstGeom prst="roundRect">
              <a:avLst>
                <a:gd name="adj" fmla="val 434876"/>
              </a:avLst>
            </a:prstGeom>
            <a:solidFill>
              <a:srgbClr val="FFFFFF">
                <a:alpha val="10000"/>
              </a:srgbClr>
            </a:solidFill>
            <a:ln w="12700">
              <a:solidFill>
                <a:srgbClr val="FFFFFF">
                  <a:alpha val="0"/>
                </a:srgbClr>
              </a:solidFill>
              <a:prstDash val="solid"/>
            </a:ln>
          </p:spPr>
          <p:txBody>
            <a:bodyPr/>
            <a:lstStyle/>
            <a:p>
              <a:endParaRPr lang="en-GB"/>
            </a:p>
          </p:txBody>
        </p:sp>
        <p:sp>
          <p:nvSpPr>
            <p:cNvPr id="121" name="Text 57">
              <a:extLst>
                <a:ext uri="{FF2B5EF4-FFF2-40B4-BE49-F238E27FC236}">
                  <a16:creationId xmlns:a16="http://schemas.microsoft.com/office/drawing/2014/main" id="{DFE9E747-E87D-1E7C-F0F8-E2D3D2BFA02B}"/>
                </a:ext>
              </a:extLst>
            </p:cNvPr>
            <p:cNvSpPr/>
            <p:nvPr/>
          </p:nvSpPr>
          <p:spPr>
            <a:xfrm>
              <a:off x="10730637" y="4953900"/>
              <a:ext cx="676656" cy="200254"/>
            </a:xfrm>
            <a:prstGeom prst="rect">
              <a:avLst/>
            </a:prstGeom>
            <a:solidFill>
              <a:srgbClr val="FFFFFF">
                <a:alpha val="0"/>
              </a:srgbClr>
            </a:solidFill>
            <a:ln>
              <a:solidFill>
                <a:srgbClr val="FFFFFF">
                  <a:alpha val="0"/>
                </a:srgbClr>
              </a:solidFill>
            </a:ln>
          </p:spPr>
          <p:txBody>
            <a:bodyPr wrap="square" lIns="101600" tIns="38100" rIns="101600" bIns="38100" rtlCol="0" anchor="ctr"/>
            <a:lstStyle/>
            <a:p>
              <a:pPr marL="0" indent="0" algn="ctr">
                <a:buNone/>
              </a:pPr>
              <a:r>
                <a:rPr lang="en-US" sz="800" b="1" dirty="0">
                  <a:solidFill>
                    <a:srgbClr val="FFFFFF"/>
                  </a:solidFill>
                  <a:latin typeface="Calibri" pitchFamily="34" charset="0"/>
                  <a:ea typeface="Calibri" pitchFamily="34" charset="-122"/>
                  <a:cs typeface="Calibri" pitchFamily="34" charset="-120"/>
                </a:rPr>
                <a:t>STANDARD</a:t>
              </a:r>
              <a:endParaRPr lang="en-US" sz="800" dirty="0"/>
            </a:p>
          </p:txBody>
        </p:sp>
      </p:grpSp>
      <p:sp>
        <p:nvSpPr>
          <p:cNvPr id="122" name="Shape 58">
            <a:extLst>
              <a:ext uri="{FF2B5EF4-FFF2-40B4-BE49-F238E27FC236}">
                <a16:creationId xmlns:a16="http://schemas.microsoft.com/office/drawing/2014/main" id="{54B73615-95E4-1603-9878-2ADA9F43065E}"/>
              </a:ext>
            </a:extLst>
          </p:cNvPr>
          <p:cNvSpPr/>
          <p:nvPr/>
        </p:nvSpPr>
        <p:spPr>
          <a:xfrm>
            <a:off x="567995" y="5467793"/>
            <a:ext cx="11048695" cy="9144"/>
          </a:xfrm>
          <a:prstGeom prst="rect">
            <a:avLst/>
          </a:prstGeom>
          <a:solidFill>
            <a:srgbClr val="FFFFFF">
              <a:alpha val="10000"/>
            </a:srgbClr>
          </a:solidFill>
          <a:ln w="12700">
            <a:solidFill>
              <a:srgbClr val="FFFFFF">
                <a:alpha val="0"/>
              </a:srgbClr>
            </a:solidFill>
            <a:prstDash val="solid"/>
          </a:ln>
        </p:spPr>
        <p:txBody>
          <a:bodyPr/>
          <a:lstStyle/>
          <a:p>
            <a:endParaRPr lang="en-GB"/>
          </a:p>
        </p:txBody>
      </p:sp>
      <p:pic>
        <p:nvPicPr>
          <p:cNvPr id="123" name="Image 30" descr="preencoded.png">
            <a:extLst>
              <a:ext uri="{FF2B5EF4-FFF2-40B4-BE49-F238E27FC236}">
                <a16:creationId xmlns:a16="http://schemas.microsoft.com/office/drawing/2014/main" id="{1FF20491-543D-33A8-2DE9-53482474FB79}"/>
              </a:ext>
            </a:extLst>
          </p:cNvPr>
          <p:cNvPicPr>
            <a:picLocks noChangeAspect="1"/>
          </p:cNvPicPr>
          <p:nvPr/>
        </p:nvPicPr>
        <p:blipFill>
          <a:blip r:embed="rId7"/>
          <a:srcRect/>
          <a:stretch/>
        </p:blipFill>
        <p:spPr>
          <a:xfrm>
            <a:off x="567995" y="5601295"/>
            <a:ext cx="171907" cy="171907"/>
          </a:xfrm>
          <a:prstGeom prst="rect">
            <a:avLst/>
          </a:prstGeom>
        </p:spPr>
      </p:pic>
      <p:sp>
        <p:nvSpPr>
          <p:cNvPr id="124" name="Text 59">
            <a:extLst>
              <a:ext uri="{FF2B5EF4-FFF2-40B4-BE49-F238E27FC236}">
                <a16:creationId xmlns:a16="http://schemas.microsoft.com/office/drawing/2014/main" id="{B76FA774-4D9B-C1AA-55DF-3C08A7282057}"/>
              </a:ext>
            </a:extLst>
          </p:cNvPr>
          <p:cNvSpPr txBox="1"/>
          <p:nvPr/>
        </p:nvSpPr>
        <p:spPr>
          <a:xfrm>
            <a:off x="835000" y="5591237"/>
            <a:ext cx="1633118" cy="191110"/>
          </a:xfrm>
          <a:prstGeom prst="rect">
            <a:avLst/>
          </a:prstGeom>
          <a:noFill/>
          <a:ln/>
        </p:spPr>
        <p:txBody>
          <a:bodyPr wrap="square" lIns="0" tIns="0" rIns="0" bIns="0" rtlCol="0" anchor="ctr"/>
          <a:lstStyle/>
          <a:p>
            <a:pPr marL="0" indent="0" algn="l">
              <a:buNone/>
            </a:pPr>
            <a:r>
              <a:rPr lang="en-US" sz="1200" b="1" dirty="0">
                <a:solidFill>
                  <a:srgbClr val="FFFFFF"/>
                </a:solidFill>
                <a:latin typeface="Calibri" pitchFamily="34" charset="0"/>
                <a:ea typeface="Calibri" pitchFamily="34" charset="-122"/>
                <a:cs typeface="Calibri" pitchFamily="34" charset="-120"/>
              </a:rPr>
              <a:t>Condition Monitoring</a:t>
            </a:r>
            <a:endParaRPr lang="en-US" sz="1200" dirty="0"/>
          </a:p>
        </p:txBody>
      </p:sp>
      <p:pic>
        <p:nvPicPr>
          <p:cNvPr id="125" name="Image 31" descr="preencoded.png">
            <a:extLst>
              <a:ext uri="{FF2B5EF4-FFF2-40B4-BE49-F238E27FC236}">
                <a16:creationId xmlns:a16="http://schemas.microsoft.com/office/drawing/2014/main" id="{4F2A0B36-56BA-7D38-B2D6-D639012B2DA0}"/>
              </a:ext>
            </a:extLst>
          </p:cNvPr>
          <p:cNvPicPr>
            <a:picLocks noChangeAspect="1"/>
          </p:cNvPicPr>
          <p:nvPr/>
        </p:nvPicPr>
        <p:blipFill>
          <a:blip r:embed="rId8"/>
          <a:srcRect/>
          <a:stretch/>
        </p:blipFill>
        <p:spPr>
          <a:xfrm>
            <a:off x="2580589" y="5601295"/>
            <a:ext cx="171907" cy="171907"/>
          </a:xfrm>
          <a:prstGeom prst="rect">
            <a:avLst/>
          </a:prstGeom>
        </p:spPr>
      </p:pic>
      <p:sp>
        <p:nvSpPr>
          <p:cNvPr id="126" name="Text 60">
            <a:extLst>
              <a:ext uri="{FF2B5EF4-FFF2-40B4-BE49-F238E27FC236}">
                <a16:creationId xmlns:a16="http://schemas.microsoft.com/office/drawing/2014/main" id="{5AD2511C-7CFA-EE59-7333-59F9DB78184D}"/>
              </a:ext>
            </a:extLst>
          </p:cNvPr>
          <p:cNvSpPr txBox="1"/>
          <p:nvPr/>
        </p:nvSpPr>
        <p:spPr>
          <a:xfrm>
            <a:off x="2847594" y="5591237"/>
            <a:ext cx="1904695" cy="191110"/>
          </a:xfrm>
          <a:prstGeom prst="rect">
            <a:avLst/>
          </a:prstGeom>
          <a:noFill/>
          <a:ln/>
        </p:spPr>
        <p:txBody>
          <a:bodyPr wrap="square" lIns="0" tIns="0" rIns="0" bIns="0" rtlCol="0" anchor="ctr"/>
          <a:lstStyle/>
          <a:p>
            <a:pPr marL="0" indent="0" algn="l">
              <a:buNone/>
            </a:pPr>
            <a:r>
              <a:rPr lang="en-US" sz="1200" b="1" dirty="0">
                <a:solidFill>
                  <a:srgbClr val="FFFFFF"/>
                </a:solidFill>
                <a:latin typeface="Calibri" pitchFamily="34" charset="0"/>
                <a:ea typeface="Calibri" pitchFamily="34" charset="-122"/>
                <a:cs typeface="Calibri" pitchFamily="34" charset="-120"/>
              </a:rPr>
              <a:t>Lubrication Management</a:t>
            </a:r>
            <a:endParaRPr lang="en-US" sz="1200" dirty="0"/>
          </a:p>
        </p:txBody>
      </p:sp>
      <p:sp>
        <p:nvSpPr>
          <p:cNvPr id="127" name="Text 61">
            <a:extLst>
              <a:ext uri="{FF2B5EF4-FFF2-40B4-BE49-F238E27FC236}">
                <a16:creationId xmlns:a16="http://schemas.microsoft.com/office/drawing/2014/main" id="{8A600CC1-2EEE-1563-6647-8BDCE635D83C}"/>
              </a:ext>
            </a:extLst>
          </p:cNvPr>
          <p:cNvSpPr txBox="1"/>
          <p:nvPr/>
        </p:nvSpPr>
        <p:spPr>
          <a:xfrm>
            <a:off x="9093861" y="5591237"/>
            <a:ext cx="3057754" cy="191110"/>
          </a:xfrm>
          <a:prstGeom prst="rect">
            <a:avLst/>
          </a:prstGeom>
          <a:noFill/>
          <a:ln/>
        </p:spPr>
        <p:txBody>
          <a:bodyPr wrap="square" lIns="0" tIns="0" rIns="0" bIns="0" rtlCol="0" anchor="ctr"/>
          <a:lstStyle/>
          <a:p>
            <a:pPr marL="0" indent="0" algn="l">
              <a:buNone/>
            </a:pPr>
            <a:r>
              <a:rPr lang="en-US" sz="1200" b="1" dirty="0">
                <a:solidFill>
                  <a:srgbClr val="FFFFFF"/>
                </a:solidFill>
                <a:latin typeface="Calibri" pitchFamily="34" charset="0"/>
                <a:ea typeface="Calibri" pitchFamily="34" charset="-122"/>
                <a:cs typeface="Calibri" pitchFamily="34" charset="-120"/>
              </a:rPr>
              <a:t> Choose the package that fits your needs </a:t>
            </a:r>
            <a:endParaRPr lang="en-US" sz="1200" dirty="0"/>
          </a:p>
        </p:txBody>
      </p:sp>
      <p:pic>
        <p:nvPicPr>
          <p:cNvPr id="128" name="Image 32" descr="preencoded.png">
            <a:extLst>
              <a:ext uri="{FF2B5EF4-FFF2-40B4-BE49-F238E27FC236}">
                <a16:creationId xmlns:a16="http://schemas.microsoft.com/office/drawing/2014/main" id="{78F11489-C911-6ACD-AAEC-999D4656DCEE}"/>
              </a:ext>
            </a:extLst>
          </p:cNvPr>
          <p:cNvPicPr>
            <a:picLocks noChangeAspect="1"/>
          </p:cNvPicPr>
          <p:nvPr/>
        </p:nvPicPr>
        <p:blipFill>
          <a:blip r:embed="rId9"/>
          <a:srcRect/>
          <a:stretch/>
        </p:blipFill>
        <p:spPr>
          <a:xfrm>
            <a:off x="8830513" y="5591237"/>
            <a:ext cx="152705" cy="152705"/>
          </a:xfrm>
          <a:prstGeom prst="rect">
            <a:avLst/>
          </a:prstGeom>
        </p:spPr>
      </p:pic>
    </p:spTree>
    <p:extLst>
      <p:ext uri="{BB962C8B-B14F-4D97-AF65-F5344CB8AC3E}">
        <p14:creationId xmlns:p14="http://schemas.microsoft.com/office/powerpoint/2010/main" val="204016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A6F76-BCE8-24FB-05F9-60ABC21FB1E8}"/>
            </a:ext>
          </a:extLst>
        </p:cNvPr>
        <p:cNvGrpSpPr/>
        <p:nvPr/>
      </p:nvGrpSpPr>
      <p:grpSpPr>
        <a:xfrm>
          <a:off x="0" y="0"/>
          <a:ext cx="0" cy="0"/>
          <a:chOff x="0" y="0"/>
          <a:chExt cx="0" cy="0"/>
        </a:xfrm>
      </p:grpSpPr>
      <p:sp>
        <p:nvSpPr>
          <p:cNvPr id="74" name="Shape 24">
            <a:extLst>
              <a:ext uri="{FF2B5EF4-FFF2-40B4-BE49-F238E27FC236}">
                <a16:creationId xmlns:a16="http://schemas.microsoft.com/office/drawing/2014/main" id="{A3555773-C723-6CC0-E9BC-FBFBC89542C6}"/>
              </a:ext>
            </a:extLst>
          </p:cNvPr>
          <p:cNvSpPr/>
          <p:nvPr/>
        </p:nvSpPr>
        <p:spPr>
          <a:xfrm>
            <a:off x="4239606" y="1226613"/>
            <a:ext cx="3897630" cy="4117909"/>
          </a:xfrm>
          <a:prstGeom prst="roundRect">
            <a:avLst>
              <a:gd name="adj" fmla="val 2220"/>
            </a:avLst>
          </a:prstGeom>
          <a:solidFill>
            <a:srgbClr val="AFFF00">
              <a:alpha val="5000"/>
            </a:srgbClr>
          </a:solidFill>
          <a:ln w="25400">
            <a:solidFill>
              <a:srgbClr val="AFFF00"/>
            </a:solidFill>
            <a:prstDash val="solid"/>
          </a:ln>
        </p:spPr>
        <p:txBody>
          <a:bodyPr/>
          <a:lstStyle/>
          <a:p>
            <a:endParaRPr lang="en-GB" dirty="0"/>
          </a:p>
        </p:txBody>
      </p:sp>
      <p:pic>
        <p:nvPicPr>
          <p:cNvPr id="5" name="Image 0" descr="preencoded.png">
            <a:extLst>
              <a:ext uri="{FF2B5EF4-FFF2-40B4-BE49-F238E27FC236}">
                <a16:creationId xmlns:a16="http://schemas.microsoft.com/office/drawing/2014/main" id="{71C76F0C-009C-86D8-8A10-0DE32B45ABE7}"/>
              </a:ext>
            </a:extLst>
          </p:cNvPr>
          <p:cNvPicPr>
            <a:picLocks noChangeAspect="1"/>
          </p:cNvPicPr>
          <p:nvPr/>
        </p:nvPicPr>
        <p:blipFill>
          <a:blip r:embed="rId3"/>
          <a:srcRect t="-384" b="-384"/>
          <a:stretch/>
        </p:blipFill>
        <p:spPr>
          <a:xfrm>
            <a:off x="761695" y="824018"/>
            <a:ext cx="1429207" cy="57607"/>
          </a:xfrm>
          <a:prstGeom prst="rect">
            <a:avLst/>
          </a:prstGeom>
        </p:spPr>
      </p:pic>
      <p:sp>
        <p:nvSpPr>
          <p:cNvPr id="13" name="Text 3">
            <a:extLst>
              <a:ext uri="{FF2B5EF4-FFF2-40B4-BE49-F238E27FC236}">
                <a16:creationId xmlns:a16="http://schemas.microsoft.com/office/drawing/2014/main" id="{A06DBC9D-6B1F-189A-B7B0-2124FBE68113}"/>
              </a:ext>
            </a:extLst>
          </p:cNvPr>
          <p:cNvSpPr txBox="1"/>
          <p:nvPr/>
        </p:nvSpPr>
        <p:spPr>
          <a:xfrm>
            <a:off x="761695" y="333756"/>
            <a:ext cx="9525305" cy="467258"/>
          </a:xfrm>
          <a:prstGeom prst="rect">
            <a:avLst/>
          </a:prstGeom>
          <a:noFill/>
          <a:ln/>
        </p:spPr>
        <p:txBody>
          <a:bodyPr wrap="square" lIns="0" tIns="0" rIns="0" bIns="0" rtlCol="0" anchor="ctr"/>
          <a:lstStyle/>
          <a:p>
            <a:pPr marL="0" indent="0" algn="l">
              <a:buNone/>
            </a:pPr>
            <a:endParaRPr lang="en-US" sz="3000" dirty="0"/>
          </a:p>
        </p:txBody>
      </p:sp>
      <p:sp>
        <p:nvSpPr>
          <p:cNvPr id="53" name="Title 52">
            <a:extLst>
              <a:ext uri="{FF2B5EF4-FFF2-40B4-BE49-F238E27FC236}">
                <a16:creationId xmlns:a16="http://schemas.microsoft.com/office/drawing/2014/main" id="{288E898B-EF5C-2A5F-CBD6-A853FF03A04D}"/>
              </a:ext>
            </a:extLst>
          </p:cNvPr>
          <p:cNvSpPr>
            <a:spLocks noGrp="1"/>
          </p:cNvSpPr>
          <p:nvPr>
            <p:ph type="title"/>
          </p:nvPr>
        </p:nvSpPr>
        <p:spPr/>
        <p:txBody>
          <a:bodyPr>
            <a:normAutofit/>
          </a:bodyPr>
          <a:lstStyle/>
          <a:p>
            <a:r>
              <a:rPr lang="en-US" b="1" dirty="0"/>
              <a:t>OPTIONS FOR YOUR DEMO KIT – </a:t>
            </a:r>
            <a:r>
              <a:rPr lang="en-US" b="1" u="sng" dirty="0"/>
              <a:t>PARTNERS ONLY</a:t>
            </a:r>
            <a:endParaRPr lang="en-GB" b="1" u="sng" dirty="0"/>
          </a:p>
        </p:txBody>
      </p:sp>
      <p:sp>
        <p:nvSpPr>
          <p:cNvPr id="77" name="Shape 27">
            <a:extLst>
              <a:ext uri="{FF2B5EF4-FFF2-40B4-BE49-F238E27FC236}">
                <a16:creationId xmlns:a16="http://schemas.microsoft.com/office/drawing/2014/main" id="{17B53B44-422D-D231-ADE7-56252A50CBF1}"/>
              </a:ext>
            </a:extLst>
          </p:cNvPr>
          <p:cNvSpPr/>
          <p:nvPr/>
        </p:nvSpPr>
        <p:spPr>
          <a:xfrm>
            <a:off x="4552947" y="2332313"/>
            <a:ext cx="3394710" cy="6470"/>
          </a:xfrm>
          <a:prstGeom prst="rect">
            <a:avLst/>
          </a:prstGeom>
          <a:solidFill>
            <a:srgbClr val="FFFFFF">
              <a:alpha val="10000"/>
            </a:srgbClr>
          </a:solidFill>
          <a:ln w="12700">
            <a:solidFill>
              <a:srgbClr val="FFFFFF">
                <a:alpha val="0"/>
              </a:srgbClr>
            </a:solidFill>
            <a:prstDash val="solid"/>
          </a:ln>
        </p:spPr>
        <p:txBody>
          <a:bodyPr/>
          <a:lstStyle/>
          <a:p>
            <a:endParaRPr lang="en-GB"/>
          </a:p>
        </p:txBody>
      </p:sp>
      <p:sp>
        <p:nvSpPr>
          <p:cNvPr id="78" name="Text 28">
            <a:extLst>
              <a:ext uri="{FF2B5EF4-FFF2-40B4-BE49-F238E27FC236}">
                <a16:creationId xmlns:a16="http://schemas.microsoft.com/office/drawing/2014/main" id="{8774EF45-EC17-C8EB-A33D-3B2F9986CCF7}"/>
              </a:ext>
            </a:extLst>
          </p:cNvPr>
          <p:cNvSpPr txBox="1"/>
          <p:nvPr/>
        </p:nvSpPr>
        <p:spPr>
          <a:xfrm>
            <a:off x="4552947" y="1870538"/>
            <a:ext cx="1173815" cy="155288"/>
          </a:xfrm>
          <a:prstGeom prst="rect">
            <a:avLst/>
          </a:prstGeom>
          <a:noFill/>
          <a:ln/>
        </p:spPr>
        <p:txBody>
          <a:bodyPr wrap="square" lIns="0" tIns="0" rIns="0" bIns="0" rtlCol="0" anchor="ctr"/>
          <a:lstStyle/>
          <a:p>
            <a:pPr marL="0" indent="0" algn="l">
              <a:buNone/>
            </a:pPr>
            <a:r>
              <a:rPr lang="en-US" sz="1400" b="1" dirty="0">
                <a:solidFill>
                  <a:srgbClr val="FFFFFF"/>
                </a:solidFill>
                <a:latin typeface="Montserrat" pitchFamily="34" charset="0"/>
                <a:ea typeface="Montserrat" pitchFamily="34" charset="-122"/>
                <a:cs typeface="Montserrat" pitchFamily="34" charset="-120"/>
              </a:rPr>
              <a:t>Full Kit</a:t>
            </a:r>
            <a:endParaRPr lang="en-US" sz="1400" dirty="0"/>
          </a:p>
        </p:txBody>
      </p:sp>
      <p:sp>
        <p:nvSpPr>
          <p:cNvPr id="79" name="Text 29">
            <a:extLst>
              <a:ext uri="{FF2B5EF4-FFF2-40B4-BE49-F238E27FC236}">
                <a16:creationId xmlns:a16="http://schemas.microsoft.com/office/drawing/2014/main" id="{5BDDE41E-B74D-C6A4-7530-32630A1993EA}"/>
              </a:ext>
            </a:extLst>
          </p:cNvPr>
          <p:cNvSpPr txBox="1"/>
          <p:nvPr/>
        </p:nvSpPr>
        <p:spPr>
          <a:xfrm>
            <a:off x="4552947" y="2089084"/>
            <a:ext cx="1397112" cy="87997"/>
          </a:xfrm>
          <a:prstGeom prst="rect">
            <a:avLst/>
          </a:prstGeom>
          <a:noFill/>
          <a:ln/>
        </p:spPr>
        <p:txBody>
          <a:bodyPr wrap="square" lIns="0" tIns="0" rIns="0" bIns="0" rtlCol="0" anchor="ctr"/>
          <a:lstStyle/>
          <a:p>
            <a:pPr marL="0" indent="0" algn="l">
              <a:buNone/>
            </a:pPr>
            <a:r>
              <a:rPr lang="en-US" sz="800" dirty="0">
                <a:solidFill>
                  <a:srgbClr val="FFFFFF">
                    <a:alpha val="70000"/>
                  </a:srgbClr>
                </a:solidFill>
                <a:latin typeface="Calibri" pitchFamily="34" charset="0"/>
                <a:ea typeface="Calibri" pitchFamily="34" charset="-122"/>
                <a:cs typeface="Calibri" pitchFamily="34" charset="-120"/>
              </a:rPr>
              <a:t>Ref: FA.UKIT.R340.LBX-01</a:t>
            </a:r>
            <a:endParaRPr lang="en-US" sz="800" dirty="0"/>
          </a:p>
        </p:txBody>
      </p:sp>
      <p:pic>
        <p:nvPicPr>
          <p:cNvPr id="81" name="Image 16" descr="preencoded.png">
            <a:extLst>
              <a:ext uri="{FF2B5EF4-FFF2-40B4-BE49-F238E27FC236}">
                <a16:creationId xmlns:a16="http://schemas.microsoft.com/office/drawing/2014/main" id="{732801CC-735E-79A4-B9CE-FED0D3AFD68B}"/>
              </a:ext>
            </a:extLst>
          </p:cNvPr>
          <p:cNvPicPr>
            <a:picLocks noChangeAspect="1"/>
          </p:cNvPicPr>
          <p:nvPr/>
        </p:nvPicPr>
        <p:blipFill>
          <a:blip r:embed="rId4"/>
          <a:srcRect/>
          <a:stretch/>
        </p:blipFill>
        <p:spPr>
          <a:xfrm>
            <a:off x="4552948" y="2484104"/>
            <a:ext cx="96083" cy="96083"/>
          </a:xfrm>
          <a:prstGeom prst="rect">
            <a:avLst/>
          </a:prstGeom>
        </p:spPr>
      </p:pic>
      <p:sp>
        <p:nvSpPr>
          <p:cNvPr id="82" name="Text 31">
            <a:extLst>
              <a:ext uri="{FF2B5EF4-FFF2-40B4-BE49-F238E27FC236}">
                <a16:creationId xmlns:a16="http://schemas.microsoft.com/office/drawing/2014/main" id="{83571CC1-0DAB-B016-0761-4DCC112EC66D}"/>
              </a:ext>
            </a:extLst>
          </p:cNvPr>
          <p:cNvSpPr txBox="1"/>
          <p:nvPr/>
        </p:nvSpPr>
        <p:spPr>
          <a:xfrm>
            <a:off x="4771492" y="2484103"/>
            <a:ext cx="3365744" cy="154725"/>
          </a:xfrm>
          <a:prstGeom prst="rect">
            <a:avLst/>
          </a:prstGeom>
          <a:noFill/>
          <a:ln/>
        </p:spPr>
        <p:txBody>
          <a:bodyPr wrap="square" lIns="0" tIns="0" rIns="0" bIns="0" rtlCol="0" anchor="ctr"/>
          <a:lstStyle/>
          <a:p>
            <a:pPr marL="0" indent="0" algn="l">
              <a:buNone/>
            </a:pPr>
            <a:r>
              <a:rPr lang="en-US" sz="900" dirty="0">
                <a:solidFill>
                  <a:srgbClr val="FFFFFF">
                    <a:alpha val="90000"/>
                  </a:srgbClr>
                </a:solidFill>
                <a:latin typeface="Calibri" pitchFamily="34" charset="0"/>
                <a:ea typeface="Calibri" pitchFamily="34" charset="-122"/>
                <a:cs typeface="Calibri" pitchFamily="34" charset="-120"/>
              </a:rPr>
              <a:t>Upgrade key code R340 LUBE</a:t>
            </a:r>
            <a:r>
              <a:rPr lang="en-BE" sz="900" dirty="0">
                <a:solidFill>
                  <a:srgbClr val="FFFFFF">
                    <a:alpha val="90000"/>
                  </a:srgbClr>
                </a:solidFill>
                <a:latin typeface="Calibri" pitchFamily="34" charset="0"/>
                <a:ea typeface="Calibri" pitchFamily="34" charset="-122"/>
                <a:cs typeface="Calibri" pitchFamily="34" charset="-120"/>
              </a:rPr>
              <a:t>                           </a:t>
            </a:r>
            <a:r>
              <a:rPr lang="en-BE" sz="900" b="1" dirty="0">
                <a:solidFill>
                  <a:srgbClr val="AFFF00">
                    <a:alpha val="90000"/>
                  </a:srgbClr>
                </a:solidFill>
                <a:latin typeface="Calibri" pitchFamily="34" charset="0"/>
                <a:ea typeface="Calibri" pitchFamily="34" charset="-122"/>
                <a:cs typeface="Calibri" pitchFamily="34" charset="-120"/>
              </a:rPr>
              <a:t>FREE OF CHARGE</a:t>
            </a:r>
            <a:endParaRPr lang="en-US" sz="900" b="1" dirty="0">
              <a:solidFill>
                <a:srgbClr val="AFFF00">
                  <a:alpha val="90000"/>
                </a:srgbClr>
              </a:solidFill>
            </a:endParaRPr>
          </a:p>
        </p:txBody>
      </p:sp>
      <p:pic>
        <p:nvPicPr>
          <p:cNvPr id="83" name="Image 17" descr="preencoded.png">
            <a:extLst>
              <a:ext uri="{FF2B5EF4-FFF2-40B4-BE49-F238E27FC236}">
                <a16:creationId xmlns:a16="http://schemas.microsoft.com/office/drawing/2014/main" id="{0D6A5E7B-D7FE-0517-1B41-8A4EEC3412A4}"/>
              </a:ext>
            </a:extLst>
          </p:cNvPr>
          <p:cNvPicPr>
            <a:picLocks noChangeAspect="1"/>
          </p:cNvPicPr>
          <p:nvPr/>
        </p:nvPicPr>
        <p:blipFill>
          <a:blip r:embed="rId4"/>
          <a:srcRect/>
          <a:stretch/>
        </p:blipFill>
        <p:spPr>
          <a:xfrm>
            <a:off x="4552948" y="2971951"/>
            <a:ext cx="96083" cy="96083"/>
          </a:xfrm>
          <a:prstGeom prst="rect">
            <a:avLst/>
          </a:prstGeom>
        </p:spPr>
      </p:pic>
      <p:sp>
        <p:nvSpPr>
          <p:cNvPr id="84" name="Text 32">
            <a:extLst>
              <a:ext uri="{FF2B5EF4-FFF2-40B4-BE49-F238E27FC236}">
                <a16:creationId xmlns:a16="http://schemas.microsoft.com/office/drawing/2014/main" id="{576A07FB-D1E7-0316-4CCD-D375048B57DD}"/>
              </a:ext>
            </a:extLst>
          </p:cNvPr>
          <p:cNvSpPr txBox="1"/>
          <p:nvPr/>
        </p:nvSpPr>
        <p:spPr>
          <a:xfrm>
            <a:off x="4771491" y="2971951"/>
            <a:ext cx="1174821" cy="115171"/>
          </a:xfrm>
          <a:prstGeom prst="rect">
            <a:avLst/>
          </a:prstGeom>
          <a:noFill/>
          <a:ln/>
        </p:spPr>
        <p:txBody>
          <a:bodyPr wrap="square" lIns="0" tIns="0" rIns="0" bIns="0" rtlCol="0" anchor="ctr"/>
          <a:lstStyle/>
          <a:p>
            <a:pPr marL="0" indent="0" algn="l">
              <a:buNone/>
            </a:pPr>
            <a:r>
              <a:rPr lang="en-US" sz="900" dirty="0">
                <a:solidFill>
                  <a:srgbClr val="FFFFFF">
                    <a:alpha val="90000"/>
                  </a:srgbClr>
                </a:solidFill>
                <a:latin typeface="Calibri" pitchFamily="34" charset="0"/>
                <a:ea typeface="Calibri" pitchFamily="34" charset="-122"/>
                <a:cs typeface="Calibri" pitchFamily="34" charset="-120"/>
              </a:rPr>
              <a:t>Device cradle</a:t>
            </a:r>
            <a:endParaRPr lang="en-US" sz="900" dirty="0"/>
          </a:p>
        </p:txBody>
      </p:sp>
      <p:pic>
        <p:nvPicPr>
          <p:cNvPr id="85" name="Image 18" descr="preencoded.png">
            <a:extLst>
              <a:ext uri="{FF2B5EF4-FFF2-40B4-BE49-F238E27FC236}">
                <a16:creationId xmlns:a16="http://schemas.microsoft.com/office/drawing/2014/main" id="{232D3B1A-C7B0-DD8F-2F69-C1303CB3532C}"/>
              </a:ext>
            </a:extLst>
          </p:cNvPr>
          <p:cNvPicPr>
            <a:picLocks noChangeAspect="1"/>
          </p:cNvPicPr>
          <p:nvPr/>
        </p:nvPicPr>
        <p:blipFill>
          <a:blip r:embed="rId4"/>
          <a:srcRect/>
          <a:stretch/>
        </p:blipFill>
        <p:spPr>
          <a:xfrm>
            <a:off x="4552948" y="3227983"/>
            <a:ext cx="96083" cy="96083"/>
          </a:xfrm>
          <a:prstGeom prst="rect">
            <a:avLst/>
          </a:prstGeom>
        </p:spPr>
      </p:pic>
      <p:sp>
        <p:nvSpPr>
          <p:cNvPr id="86" name="Text 33">
            <a:extLst>
              <a:ext uri="{FF2B5EF4-FFF2-40B4-BE49-F238E27FC236}">
                <a16:creationId xmlns:a16="http://schemas.microsoft.com/office/drawing/2014/main" id="{B14519EB-4932-555F-5000-0A68592F6686}"/>
              </a:ext>
            </a:extLst>
          </p:cNvPr>
          <p:cNvSpPr txBox="1"/>
          <p:nvPr/>
        </p:nvSpPr>
        <p:spPr>
          <a:xfrm>
            <a:off x="4771491" y="3227983"/>
            <a:ext cx="1995589" cy="115171"/>
          </a:xfrm>
          <a:prstGeom prst="rect">
            <a:avLst/>
          </a:prstGeom>
          <a:noFill/>
          <a:ln/>
        </p:spPr>
        <p:txBody>
          <a:bodyPr wrap="square" lIns="0" tIns="0" rIns="0" bIns="0" rtlCol="0" anchor="ctr"/>
          <a:lstStyle/>
          <a:p>
            <a:pPr marL="0" indent="0" algn="l">
              <a:buNone/>
            </a:pPr>
            <a:r>
              <a:rPr lang="en-US" sz="900" dirty="0">
                <a:solidFill>
                  <a:srgbClr val="FFFFFF">
                    <a:alpha val="90000"/>
                  </a:srgbClr>
                </a:solidFill>
                <a:latin typeface="Calibri" pitchFamily="34" charset="0"/>
                <a:ea typeface="Calibri" pitchFamily="34" charset="-122"/>
                <a:cs typeface="Calibri" pitchFamily="34" charset="-120"/>
              </a:rPr>
              <a:t>LUBESense1 sensor with cable</a:t>
            </a:r>
            <a:endParaRPr lang="en-US" sz="900" dirty="0"/>
          </a:p>
        </p:txBody>
      </p:sp>
      <p:pic>
        <p:nvPicPr>
          <p:cNvPr id="87" name="Image 19" descr="preencoded.png">
            <a:extLst>
              <a:ext uri="{FF2B5EF4-FFF2-40B4-BE49-F238E27FC236}">
                <a16:creationId xmlns:a16="http://schemas.microsoft.com/office/drawing/2014/main" id="{FF7C108D-26BE-B522-CC96-5BCDFCE48021}"/>
              </a:ext>
            </a:extLst>
          </p:cNvPr>
          <p:cNvPicPr>
            <a:picLocks noChangeAspect="1"/>
          </p:cNvPicPr>
          <p:nvPr/>
        </p:nvPicPr>
        <p:blipFill>
          <a:blip r:embed="rId4"/>
          <a:srcRect/>
          <a:stretch/>
        </p:blipFill>
        <p:spPr>
          <a:xfrm>
            <a:off x="4552948" y="3484015"/>
            <a:ext cx="96083" cy="96083"/>
          </a:xfrm>
          <a:prstGeom prst="rect">
            <a:avLst/>
          </a:prstGeom>
        </p:spPr>
      </p:pic>
      <p:sp>
        <p:nvSpPr>
          <p:cNvPr id="88" name="Text 34">
            <a:extLst>
              <a:ext uri="{FF2B5EF4-FFF2-40B4-BE49-F238E27FC236}">
                <a16:creationId xmlns:a16="http://schemas.microsoft.com/office/drawing/2014/main" id="{DFDC1E4D-D7D9-E871-9C80-CF4D7A584CBF}"/>
              </a:ext>
            </a:extLst>
          </p:cNvPr>
          <p:cNvSpPr txBox="1"/>
          <p:nvPr/>
        </p:nvSpPr>
        <p:spPr>
          <a:xfrm>
            <a:off x="4771489" y="3484015"/>
            <a:ext cx="1622419" cy="115171"/>
          </a:xfrm>
          <a:prstGeom prst="rect">
            <a:avLst/>
          </a:prstGeom>
          <a:noFill/>
          <a:ln/>
        </p:spPr>
        <p:txBody>
          <a:bodyPr wrap="square" lIns="0" tIns="0" rIns="0" bIns="0" rtlCol="0" anchor="ctr"/>
          <a:lstStyle/>
          <a:p>
            <a:pPr marL="0" indent="0" algn="l">
              <a:buNone/>
            </a:pPr>
            <a:r>
              <a:rPr lang="en-US" sz="900" dirty="0">
                <a:solidFill>
                  <a:srgbClr val="FFFFFF">
                    <a:alpha val="90000"/>
                  </a:srgbClr>
                </a:solidFill>
                <a:latin typeface="Calibri" pitchFamily="34" charset="0"/>
                <a:ea typeface="Calibri" pitchFamily="34" charset="-122"/>
                <a:cs typeface="Calibri" pitchFamily="34" charset="-120"/>
              </a:rPr>
              <a:t>Flat magnetic foot</a:t>
            </a:r>
            <a:endParaRPr lang="en-US" sz="900" dirty="0"/>
          </a:p>
        </p:txBody>
      </p:sp>
      <p:pic>
        <p:nvPicPr>
          <p:cNvPr id="89" name="Image 20" descr="preencoded.png">
            <a:extLst>
              <a:ext uri="{FF2B5EF4-FFF2-40B4-BE49-F238E27FC236}">
                <a16:creationId xmlns:a16="http://schemas.microsoft.com/office/drawing/2014/main" id="{803DBF26-E747-40FC-CA7A-705D64CA1A29}"/>
              </a:ext>
            </a:extLst>
          </p:cNvPr>
          <p:cNvPicPr>
            <a:picLocks noChangeAspect="1"/>
          </p:cNvPicPr>
          <p:nvPr/>
        </p:nvPicPr>
        <p:blipFill>
          <a:blip r:embed="rId4"/>
          <a:srcRect/>
          <a:stretch/>
        </p:blipFill>
        <p:spPr>
          <a:xfrm>
            <a:off x="4552948" y="3740962"/>
            <a:ext cx="96083" cy="96083"/>
          </a:xfrm>
          <a:prstGeom prst="rect">
            <a:avLst/>
          </a:prstGeom>
        </p:spPr>
      </p:pic>
      <p:sp>
        <p:nvSpPr>
          <p:cNvPr id="90" name="Text 35">
            <a:extLst>
              <a:ext uri="{FF2B5EF4-FFF2-40B4-BE49-F238E27FC236}">
                <a16:creationId xmlns:a16="http://schemas.microsoft.com/office/drawing/2014/main" id="{3D6B0FC8-FEB7-2C4A-ECFA-0FAF33B3E530}"/>
              </a:ext>
            </a:extLst>
          </p:cNvPr>
          <p:cNvSpPr txBox="1"/>
          <p:nvPr/>
        </p:nvSpPr>
        <p:spPr>
          <a:xfrm>
            <a:off x="4771491" y="3740962"/>
            <a:ext cx="1814537" cy="115171"/>
          </a:xfrm>
          <a:prstGeom prst="rect">
            <a:avLst/>
          </a:prstGeom>
          <a:noFill/>
          <a:ln/>
        </p:spPr>
        <p:txBody>
          <a:bodyPr wrap="square" lIns="0" tIns="0" rIns="0" bIns="0" rtlCol="0" anchor="ctr"/>
          <a:lstStyle/>
          <a:p>
            <a:pPr marL="0" indent="0" algn="l">
              <a:buNone/>
            </a:pPr>
            <a:r>
              <a:rPr lang="en-US" sz="900" dirty="0">
                <a:solidFill>
                  <a:srgbClr val="FFFFFF">
                    <a:alpha val="90000"/>
                  </a:srgbClr>
                </a:solidFill>
                <a:latin typeface="Calibri" pitchFamily="34" charset="0"/>
                <a:ea typeface="Calibri" pitchFamily="34" charset="-122"/>
                <a:cs typeface="Calibri" pitchFamily="34" charset="-120"/>
              </a:rPr>
              <a:t>Curved magnetic foot</a:t>
            </a:r>
            <a:endParaRPr lang="en-US" sz="900" dirty="0"/>
          </a:p>
        </p:txBody>
      </p:sp>
      <p:pic>
        <p:nvPicPr>
          <p:cNvPr id="91" name="Image 21" descr="preencoded.png">
            <a:extLst>
              <a:ext uri="{FF2B5EF4-FFF2-40B4-BE49-F238E27FC236}">
                <a16:creationId xmlns:a16="http://schemas.microsoft.com/office/drawing/2014/main" id="{54DDB277-9FB0-1D95-93C3-BCD2B5D890CB}"/>
              </a:ext>
            </a:extLst>
          </p:cNvPr>
          <p:cNvPicPr>
            <a:picLocks noChangeAspect="1"/>
          </p:cNvPicPr>
          <p:nvPr/>
        </p:nvPicPr>
        <p:blipFill>
          <a:blip r:embed="rId4"/>
          <a:srcRect/>
          <a:stretch/>
        </p:blipFill>
        <p:spPr>
          <a:xfrm>
            <a:off x="4552948" y="3996994"/>
            <a:ext cx="96083" cy="96083"/>
          </a:xfrm>
          <a:prstGeom prst="rect">
            <a:avLst/>
          </a:prstGeom>
        </p:spPr>
      </p:pic>
      <p:sp>
        <p:nvSpPr>
          <p:cNvPr id="92" name="Text 36">
            <a:extLst>
              <a:ext uri="{FF2B5EF4-FFF2-40B4-BE49-F238E27FC236}">
                <a16:creationId xmlns:a16="http://schemas.microsoft.com/office/drawing/2014/main" id="{EC6D9BEF-308C-0E96-CEF7-F4D93F5C7476}"/>
              </a:ext>
            </a:extLst>
          </p:cNvPr>
          <p:cNvSpPr txBox="1"/>
          <p:nvPr/>
        </p:nvSpPr>
        <p:spPr>
          <a:xfrm>
            <a:off x="4771491" y="3996994"/>
            <a:ext cx="1896006" cy="115171"/>
          </a:xfrm>
          <a:prstGeom prst="rect">
            <a:avLst/>
          </a:prstGeom>
          <a:noFill/>
          <a:ln/>
        </p:spPr>
        <p:txBody>
          <a:bodyPr wrap="square" lIns="0" tIns="0" rIns="0" bIns="0" rtlCol="0" anchor="ctr"/>
          <a:lstStyle/>
          <a:p>
            <a:pPr marL="0" indent="0" algn="l">
              <a:buNone/>
            </a:pPr>
            <a:r>
              <a:rPr lang="en-US" sz="900" dirty="0">
                <a:solidFill>
                  <a:srgbClr val="FFFFFF">
                    <a:alpha val="90000"/>
                  </a:srgbClr>
                </a:solidFill>
                <a:latin typeface="Calibri" pitchFamily="34" charset="0"/>
                <a:ea typeface="Calibri" pitchFamily="34" charset="-122"/>
                <a:cs typeface="Calibri" pitchFamily="34" charset="-120"/>
              </a:rPr>
              <a:t>Lube adapter with G-coupler</a:t>
            </a:r>
            <a:endParaRPr lang="en-US" sz="900" dirty="0"/>
          </a:p>
        </p:txBody>
      </p:sp>
      <p:pic>
        <p:nvPicPr>
          <p:cNvPr id="93" name="Image 22" descr="preencoded.png">
            <a:extLst>
              <a:ext uri="{FF2B5EF4-FFF2-40B4-BE49-F238E27FC236}">
                <a16:creationId xmlns:a16="http://schemas.microsoft.com/office/drawing/2014/main" id="{A766AD01-2E40-9282-BB36-2D01FBDFD940}"/>
              </a:ext>
            </a:extLst>
          </p:cNvPr>
          <p:cNvPicPr>
            <a:picLocks noChangeAspect="1"/>
          </p:cNvPicPr>
          <p:nvPr/>
        </p:nvPicPr>
        <p:blipFill>
          <a:blip r:embed="rId4"/>
          <a:srcRect/>
          <a:stretch/>
        </p:blipFill>
        <p:spPr>
          <a:xfrm>
            <a:off x="4552948" y="4253026"/>
            <a:ext cx="96083" cy="96083"/>
          </a:xfrm>
          <a:prstGeom prst="rect">
            <a:avLst/>
          </a:prstGeom>
        </p:spPr>
      </p:pic>
      <p:sp>
        <p:nvSpPr>
          <p:cNvPr id="94" name="Text 37">
            <a:extLst>
              <a:ext uri="{FF2B5EF4-FFF2-40B4-BE49-F238E27FC236}">
                <a16:creationId xmlns:a16="http://schemas.microsoft.com/office/drawing/2014/main" id="{9A1A9C98-09D9-73D8-13CA-7F5C3DBA8FBE}"/>
              </a:ext>
            </a:extLst>
          </p:cNvPr>
          <p:cNvSpPr txBox="1"/>
          <p:nvPr/>
        </p:nvSpPr>
        <p:spPr>
          <a:xfrm>
            <a:off x="4771488" y="4253026"/>
            <a:ext cx="1571122" cy="115171"/>
          </a:xfrm>
          <a:prstGeom prst="rect">
            <a:avLst/>
          </a:prstGeom>
          <a:noFill/>
          <a:ln/>
        </p:spPr>
        <p:txBody>
          <a:bodyPr wrap="square" lIns="0" tIns="0" rIns="0" bIns="0" rtlCol="0" anchor="ctr"/>
          <a:lstStyle/>
          <a:p>
            <a:pPr marL="0" indent="0" algn="l">
              <a:buNone/>
            </a:pPr>
            <a:r>
              <a:rPr lang="en-US" sz="900" dirty="0">
                <a:solidFill>
                  <a:srgbClr val="FFFFFF">
                    <a:alpha val="90000"/>
                  </a:srgbClr>
                </a:solidFill>
                <a:latin typeface="Calibri" pitchFamily="34" charset="0"/>
                <a:ea typeface="Calibri" pitchFamily="34" charset="-122"/>
                <a:cs typeface="Calibri" pitchFamily="34" charset="-120"/>
              </a:rPr>
              <a:t>USB manual &amp; software</a:t>
            </a:r>
            <a:endParaRPr lang="en-US" sz="900" dirty="0"/>
          </a:p>
        </p:txBody>
      </p:sp>
      <p:sp>
        <p:nvSpPr>
          <p:cNvPr id="95" name="Shape 38">
            <a:extLst>
              <a:ext uri="{FF2B5EF4-FFF2-40B4-BE49-F238E27FC236}">
                <a16:creationId xmlns:a16="http://schemas.microsoft.com/office/drawing/2014/main" id="{6BDD4072-99BE-3B8A-C4B5-3C08730947F2}"/>
              </a:ext>
            </a:extLst>
          </p:cNvPr>
          <p:cNvSpPr/>
          <p:nvPr/>
        </p:nvSpPr>
        <p:spPr>
          <a:xfrm>
            <a:off x="4552947" y="4839598"/>
            <a:ext cx="3394710" cy="6470"/>
          </a:xfrm>
          <a:prstGeom prst="rect">
            <a:avLst/>
          </a:prstGeom>
          <a:solidFill>
            <a:srgbClr val="FFFFFF">
              <a:alpha val="10000"/>
            </a:srgbClr>
          </a:solidFill>
          <a:ln w="12700">
            <a:solidFill>
              <a:srgbClr val="FFFFFF">
                <a:alpha val="0"/>
              </a:srgbClr>
            </a:solidFill>
            <a:prstDash val="solid"/>
          </a:ln>
        </p:spPr>
        <p:txBody>
          <a:bodyPr/>
          <a:lstStyle/>
          <a:p>
            <a:endParaRPr lang="en-GB"/>
          </a:p>
        </p:txBody>
      </p:sp>
      <p:sp>
        <p:nvSpPr>
          <p:cNvPr id="122" name="Shape 58">
            <a:extLst>
              <a:ext uri="{FF2B5EF4-FFF2-40B4-BE49-F238E27FC236}">
                <a16:creationId xmlns:a16="http://schemas.microsoft.com/office/drawing/2014/main" id="{786C5F2C-B321-1476-7EEF-43FF9EE18839}"/>
              </a:ext>
            </a:extLst>
          </p:cNvPr>
          <p:cNvSpPr/>
          <p:nvPr/>
        </p:nvSpPr>
        <p:spPr>
          <a:xfrm>
            <a:off x="567995" y="5467793"/>
            <a:ext cx="11048695" cy="9144"/>
          </a:xfrm>
          <a:prstGeom prst="rect">
            <a:avLst/>
          </a:prstGeom>
          <a:solidFill>
            <a:srgbClr val="FFFFFF">
              <a:alpha val="10000"/>
            </a:srgbClr>
          </a:solidFill>
          <a:ln w="12700">
            <a:solidFill>
              <a:srgbClr val="FFFFFF">
                <a:alpha val="0"/>
              </a:srgbClr>
            </a:solidFill>
            <a:prstDash val="solid"/>
          </a:ln>
        </p:spPr>
        <p:txBody>
          <a:bodyPr/>
          <a:lstStyle/>
          <a:p>
            <a:endParaRPr lang="en-GB"/>
          </a:p>
        </p:txBody>
      </p:sp>
      <p:sp>
        <p:nvSpPr>
          <p:cNvPr id="10" name="Text 32">
            <a:extLst>
              <a:ext uri="{FF2B5EF4-FFF2-40B4-BE49-F238E27FC236}">
                <a16:creationId xmlns:a16="http://schemas.microsoft.com/office/drawing/2014/main" id="{4BA8A008-D486-5ACB-A194-BA2EB3DC2658}"/>
              </a:ext>
            </a:extLst>
          </p:cNvPr>
          <p:cNvSpPr txBox="1"/>
          <p:nvPr/>
        </p:nvSpPr>
        <p:spPr>
          <a:xfrm>
            <a:off x="6586028" y="3605940"/>
            <a:ext cx="1551208" cy="139363"/>
          </a:xfrm>
          <a:prstGeom prst="rect">
            <a:avLst/>
          </a:prstGeom>
          <a:noFill/>
          <a:ln/>
        </p:spPr>
        <p:txBody>
          <a:bodyPr wrap="square" lIns="0" tIns="0" rIns="0" bIns="0" rtlCol="0" anchor="ctr"/>
          <a:lstStyle/>
          <a:p>
            <a:pPr marL="0" indent="0" algn="l">
              <a:buNone/>
            </a:pPr>
            <a:r>
              <a:rPr lang="en-BE" sz="900" b="1" dirty="0">
                <a:solidFill>
                  <a:srgbClr val="AFFF00"/>
                </a:solidFill>
                <a:latin typeface="Calibri" pitchFamily="34" charset="0"/>
                <a:ea typeface="Calibri" pitchFamily="34" charset="-122"/>
                <a:cs typeface="Calibri" pitchFamily="34" charset="-120"/>
              </a:rPr>
              <a:t>STANDARD PARTNER PRICES</a:t>
            </a:r>
            <a:endParaRPr lang="en-US" sz="900" b="1" dirty="0">
              <a:solidFill>
                <a:srgbClr val="AFFF00"/>
              </a:solidFill>
            </a:endParaRPr>
          </a:p>
        </p:txBody>
      </p:sp>
    </p:spTree>
    <p:extLst>
      <p:ext uri="{BB962C8B-B14F-4D97-AF65-F5344CB8AC3E}">
        <p14:creationId xmlns:p14="http://schemas.microsoft.com/office/powerpoint/2010/main" val="3093169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D2F9E-685E-E3E9-E61C-F8C72A728499}"/>
            </a:ext>
          </a:extLst>
        </p:cNvPr>
        <p:cNvGrpSpPr/>
        <p:nvPr/>
      </p:nvGrpSpPr>
      <p:grpSpPr>
        <a:xfrm>
          <a:off x="0" y="0"/>
          <a:ext cx="0" cy="0"/>
          <a:chOff x="0" y="0"/>
          <a:chExt cx="0" cy="0"/>
        </a:xfrm>
      </p:grpSpPr>
      <p:pic>
        <p:nvPicPr>
          <p:cNvPr id="5" name="Image 0" descr="preencoded.png">
            <a:extLst>
              <a:ext uri="{FF2B5EF4-FFF2-40B4-BE49-F238E27FC236}">
                <a16:creationId xmlns:a16="http://schemas.microsoft.com/office/drawing/2014/main" id="{A7C86F7A-5C60-AD15-CC9C-B2F5361D0263}"/>
              </a:ext>
            </a:extLst>
          </p:cNvPr>
          <p:cNvPicPr>
            <a:picLocks noChangeAspect="1"/>
          </p:cNvPicPr>
          <p:nvPr/>
        </p:nvPicPr>
        <p:blipFill>
          <a:blip r:embed="rId3"/>
          <a:srcRect t="-384" b="-384"/>
          <a:stretch/>
        </p:blipFill>
        <p:spPr>
          <a:xfrm>
            <a:off x="761695" y="728325"/>
            <a:ext cx="1429207" cy="57607"/>
          </a:xfrm>
          <a:prstGeom prst="rect">
            <a:avLst/>
          </a:prstGeom>
        </p:spPr>
      </p:pic>
      <p:sp>
        <p:nvSpPr>
          <p:cNvPr id="26" name="Title 25">
            <a:extLst>
              <a:ext uri="{FF2B5EF4-FFF2-40B4-BE49-F238E27FC236}">
                <a16:creationId xmlns:a16="http://schemas.microsoft.com/office/drawing/2014/main" id="{2E40CB2D-B5E0-753C-178E-5CD93742AAE5}"/>
              </a:ext>
            </a:extLst>
          </p:cNvPr>
          <p:cNvSpPr>
            <a:spLocks noGrp="1"/>
          </p:cNvSpPr>
          <p:nvPr>
            <p:ph type="title"/>
          </p:nvPr>
        </p:nvSpPr>
        <p:spPr/>
        <p:txBody>
          <a:bodyPr>
            <a:normAutofit/>
          </a:bodyPr>
          <a:lstStyle/>
          <a:p>
            <a:r>
              <a:rPr lang="en-GB" b="1" dirty="0"/>
              <a:t>FUTURE VISION</a:t>
            </a:r>
          </a:p>
        </p:txBody>
      </p:sp>
      <p:grpSp>
        <p:nvGrpSpPr>
          <p:cNvPr id="6" name="Group 5">
            <a:extLst>
              <a:ext uri="{FF2B5EF4-FFF2-40B4-BE49-F238E27FC236}">
                <a16:creationId xmlns:a16="http://schemas.microsoft.com/office/drawing/2014/main" id="{68E4A2EF-440C-75C5-D0AD-A1379E3723CF}"/>
              </a:ext>
            </a:extLst>
          </p:cNvPr>
          <p:cNvGrpSpPr>
            <a:grpSpLocks noGrp="1" noUngrp="1" noRot="1" noMove="1" noResize="1"/>
          </p:cNvGrpSpPr>
          <p:nvPr/>
        </p:nvGrpSpPr>
        <p:grpSpPr>
          <a:xfrm>
            <a:off x="430988" y="1575214"/>
            <a:ext cx="4990795" cy="3044037"/>
            <a:chOff x="430988" y="1575214"/>
            <a:chExt cx="4990795" cy="3044037"/>
          </a:xfrm>
        </p:grpSpPr>
        <p:pic>
          <p:nvPicPr>
            <p:cNvPr id="2" name="Image 3" descr="preencoded.png">
              <a:extLst>
                <a:ext uri="{FF2B5EF4-FFF2-40B4-BE49-F238E27FC236}">
                  <a16:creationId xmlns:a16="http://schemas.microsoft.com/office/drawing/2014/main" id="{D7D875E6-47F8-E3A6-563E-31CB02EE2C3D}"/>
                </a:ext>
              </a:extLst>
            </p:cNvPr>
            <p:cNvPicPr>
              <a:picLocks noGrp="1" noRot="1" noChangeAspect="1" noMove="1" noResize="1" noEditPoints="1" noAdjustHandles="1" noChangeArrowheads="1" noChangeShapeType="1" noCrop="1"/>
            </p:cNvPicPr>
            <p:nvPr/>
          </p:nvPicPr>
          <p:blipFill>
            <a:blip r:embed="rId4"/>
            <a:srcRect t="-408" b="-408"/>
            <a:stretch/>
          </p:blipFill>
          <p:spPr>
            <a:xfrm>
              <a:off x="430988" y="4600049"/>
              <a:ext cx="1904695" cy="19202"/>
            </a:xfrm>
            <a:prstGeom prst="rect">
              <a:avLst/>
            </a:prstGeom>
          </p:spPr>
        </p:pic>
        <p:sp>
          <p:nvSpPr>
            <p:cNvPr id="3" name="Shape 5">
              <a:extLst>
                <a:ext uri="{FF2B5EF4-FFF2-40B4-BE49-F238E27FC236}">
                  <a16:creationId xmlns:a16="http://schemas.microsoft.com/office/drawing/2014/main" id="{8F99D023-CB7E-CBB0-FD55-E22E981582BF}"/>
                </a:ext>
              </a:extLst>
            </p:cNvPr>
            <p:cNvSpPr>
              <a:spLocks noGrp="1" noRot="1" noMove="1" noResize="1" noEditPoints="1" noAdjustHandles="1" noChangeArrowheads="1" noChangeShapeType="1"/>
            </p:cNvSpPr>
            <p:nvPr/>
          </p:nvSpPr>
          <p:spPr>
            <a:xfrm>
              <a:off x="621183" y="1575214"/>
              <a:ext cx="4800600" cy="2924251"/>
            </a:xfrm>
            <a:prstGeom prst="roundRect">
              <a:avLst>
                <a:gd name="adj" fmla="val 4074"/>
              </a:avLst>
            </a:prstGeom>
            <a:solidFill>
              <a:srgbClr val="002745">
                <a:alpha val="40000"/>
              </a:srgbClr>
            </a:solidFill>
            <a:ln w="25400">
              <a:solidFill>
                <a:srgbClr val="AFFF00"/>
              </a:solidFill>
              <a:prstDash val="solid"/>
            </a:ln>
          </p:spPr>
          <p:txBody>
            <a:bodyPr/>
            <a:lstStyle/>
            <a:p>
              <a:endParaRPr lang="en-GB"/>
            </a:p>
          </p:txBody>
        </p:sp>
        <p:sp>
          <p:nvSpPr>
            <p:cNvPr id="4" name="Text 6">
              <a:extLst>
                <a:ext uri="{FF2B5EF4-FFF2-40B4-BE49-F238E27FC236}">
                  <a16:creationId xmlns:a16="http://schemas.microsoft.com/office/drawing/2014/main" id="{430E09FD-97F6-C6E7-E4C0-B53D11C54D11}"/>
                </a:ext>
              </a:extLst>
            </p:cNvPr>
            <p:cNvSpPr txBox="1">
              <a:spLocks noGrp="1" noRot="1" noMove="1" noResize="1" noEditPoints="1" noAdjustHandles="1" noChangeArrowheads="1" noChangeShapeType="1"/>
            </p:cNvSpPr>
            <p:nvPr/>
          </p:nvSpPr>
          <p:spPr>
            <a:xfrm>
              <a:off x="1714805" y="1975721"/>
              <a:ext cx="2619756" cy="1114654"/>
            </a:xfrm>
            <a:prstGeom prst="rect">
              <a:avLst/>
            </a:prstGeom>
            <a:noFill/>
            <a:ln/>
          </p:spPr>
          <p:txBody>
            <a:bodyPr wrap="square" lIns="0" tIns="0" rIns="0" bIns="0" rtlCol="0" anchor="ctr"/>
            <a:lstStyle/>
            <a:p>
              <a:pPr marL="0" indent="0" algn="ctr">
                <a:buNone/>
              </a:pPr>
              <a:r>
                <a:rPr lang="en-US" sz="9700" b="1" dirty="0">
                  <a:solidFill>
                    <a:srgbClr val="AFFF00"/>
                  </a:solidFill>
                  <a:latin typeface="Montserrat" pitchFamily="34" charset="0"/>
                  <a:ea typeface="Montserrat" pitchFamily="34" charset="-122"/>
                  <a:cs typeface="Montserrat" pitchFamily="34" charset="-120"/>
                </a:rPr>
                <a:t>75%</a:t>
              </a:r>
              <a:endParaRPr lang="en-US" sz="9700" dirty="0"/>
            </a:p>
          </p:txBody>
        </p:sp>
        <p:sp>
          <p:nvSpPr>
            <p:cNvPr id="13" name="Text 7">
              <a:extLst>
                <a:ext uri="{FF2B5EF4-FFF2-40B4-BE49-F238E27FC236}">
                  <a16:creationId xmlns:a16="http://schemas.microsoft.com/office/drawing/2014/main" id="{9F5883B1-A937-8BDC-3F65-39768306221C}"/>
                </a:ext>
              </a:extLst>
            </p:cNvPr>
            <p:cNvSpPr txBox="1">
              <a:spLocks noGrp="1" noRot="1" noMove="1" noResize="1" noEditPoints="1" noAdjustHandles="1" noChangeArrowheads="1" noChangeShapeType="1"/>
            </p:cNvSpPr>
            <p:nvPr/>
          </p:nvSpPr>
          <p:spPr>
            <a:xfrm>
              <a:off x="2004670" y="3233021"/>
              <a:ext cx="2040941" cy="267005"/>
            </a:xfrm>
            <a:prstGeom prst="rect">
              <a:avLst/>
            </a:prstGeom>
            <a:noFill/>
            <a:ln/>
          </p:spPr>
          <p:txBody>
            <a:bodyPr wrap="square" lIns="0" tIns="0" rIns="0" bIns="0" rtlCol="0" anchor="ctr"/>
            <a:lstStyle/>
            <a:p>
              <a:pPr marL="0" indent="0" algn="ctr">
                <a:buNone/>
              </a:pPr>
              <a:r>
                <a:rPr lang="en-US" sz="1600" b="1" dirty="0">
                  <a:solidFill>
                    <a:srgbClr val="FFFFFF"/>
                  </a:solidFill>
                  <a:latin typeface="Calibri" pitchFamily="34" charset="0"/>
                  <a:ea typeface="Calibri" pitchFamily="34" charset="-122"/>
                  <a:cs typeface="Calibri" pitchFamily="34" charset="-120"/>
                </a:rPr>
                <a:t>Remote Monitoring including Lubrication</a:t>
              </a:r>
              <a:endParaRPr lang="en-US" sz="1600" dirty="0"/>
            </a:p>
          </p:txBody>
        </p:sp>
        <p:sp>
          <p:nvSpPr>
            <p:cNvPr id="27" name="Text 8">
              <a:extLst>
                <a:ext uri="{FF2B5EF4-FFF2-40B4-BE49-F238E27FC236}">
                  <a16:creationId xmlns:a16="http://schemas.microsoft.com/office/drawing/2014/main" id="{8C462808-CD18-0139-1354-3E94FEDB7E56}"/>
                </a:ext>
              </a:extLst>
            </p:cNvPr>
            <p:cNvSpPr txBox="1">
              <a:spLocks noGrp="1" noRot="1" noMove="1" noResize="1" noEditPoints="1" noAdjustHandles="1" noChangeArrowheads="1" noChangeShapeType="1"/>
            </p:cNvSpPr>
            <p:nvPr/>
          </p:nvSpPr>
          <p:spPr>
            <a:xfrm>
              <a:off x="1597762" y="3641758"/>
              <a:ext cx="2848356" cy="457200"/>
            </a:xfrm>
            <a:prstGeom prst="rect">
              <a:avLst/>
            </a:prstGeom>
            <a:noFill/>
            <a:ln/>
          </p:spPr>
          <p:txBody>
            <a:bodyPr wrap="square" lIns="0" tIns="0" rIns="0" bIns="0" rtlCol="0" anchor="ctr"/>
            <a:lstStyle/>
            <a:p>
              <a:pPr marL="0" indent="0" algn="ctr">
                <a:buNone/>
              </a:pPr>
              <a:r>
                <a:rPr lang="en-US" sz="1200" dirty="0">
                  <a:solidFill>
                    <a:srgbClr val="FFFFFF">
                      <a:alpha val="95000"/>
                    </a:srgbClr>
                  </a:solidFill>
                  <a:latin typeface="Calibri" pitchFamily="34" charset="0"/>
                  <a:ea typeface="Calibri" pitchFamily="34" charset="-122"/>
                  <a:cs typeface="Calibri" pitchFamily="34" charset="-120"/>
                </a:rPr>
                <a:t> Focus on remote monitoring &amp; execution</a:t>
              </a:r>
              <a:endParaRPr lang="en-US" sz="1200" dirty="0"/>
            </a:p>
            <a:p>
              <a:pPr marL="0" indent="0" algn="ctr">
                <a:buNone/>
              </a:pPr>
              <a:r>
                <a:rPr lang="en-US" sz="1200" b="1" dirty="0" err="1">
                  <a:solidFill>
                    <a:srgbClr val="AFFF00">
                      <a:alpha val="95000"/>
                    </a:srgbClr>
                  </a:solidFill>
                  <a:latin typeface="Calibri"/>
                  <a:ea typeface="Calibri"/>
                  <a:cs typeface="Calibri"/>
                </a:rPr>
                <a:t>LUBExpert</a:t>
              </a:r>
              <a:r>
                <a:rPr lang="en-US" sz="1200" b="1" dirty="0">
                  <a:solidFill>
                    <a:srgbClr val="AFFF00">
                      <a:alpha val="95000"/>
                    </a:srgbClr>
                  </a:solidFill>
                  <a:latin typeface="Calibri"/>
                  <a:ea typeface="Calibri"/>
                  <a:cs typeface="Calibri"/>
                </a:rPr>
                <a:t> ON-GUARD</a:t>
              </a:r>
              <a:endParaRPr lang="en-US" sz="1200" dirty="0"/>
            </a:p>
          </p:txBody>
        </p:sp>
      </p:grpSp>
      <p:grpSp>
        <p:nvGrpSpPr>
          <p:cNvPr id="7" name="Group 6">
            <a:extLst>
              <a:ext uri="{FF2B5EF4-FFF2-40B4-BE49-F238E27FC236}">
                <a16:creationId xmlns:a16="http://schemas.microsoft.com/office/drawing/2014/main" id="{5FC39A30-A3FA-D30C-8166-CFA2FCBC7634}"/>
              </a:ext>
            </a:extLst>
          </p:cNvPr>
          <p:cNvGrpSpPr>
            <a:grpSpLocks noGrp="1" noUngrp="1" noRot="1" noMove="1" noResize="1"/>
          </p:cNvGrpSpPr>
          <p:nvPr/>
        </p:nvGrpSpPr>
        <p:grpSpPr>
          <a:xfrm>
            <a:off x="5803088" y="1792697"/>
            <a:ext cx="5867705" cy="1133856"/>
            <a:chOff x="5803088" y="1792697"/>
            <a:chExt cx="5867705" cy="1133856"/>
          </a:xfrm>
        </p:grpSpPr>
        <p:sp>
          <p:nvSpPr>
            <p:cNvPr id="36" name="Shape 15">
              <a:extLst>
                <a:ext uri="{FF2B5EF4-FFF2-40B4-BE49-F238E27FC236}">
                  <a16:creationId xmlns:a16="http://schemas.microsoft.com/office/drawing/2014/main" id="{7610149C-E806-3D34-E856-404FA58BAE89}"/>
                </a:ext>
              </a:extLst>
            </p:cNvPr>
            <p:cNvSpPr>
              <a:spLocks noGrp="1" noRot="1" noMove="1" noResize="1" noEditPoints="1" noAdjustHandles="1" noChangeArrowheads="1" noChangeShapeType="1"/>
            </p:cNvSpPr>
            <p:nvPr/>
          </p:nvSpPr>
          <p:spPr>
            <a:xfrm>
              <a:off x="5803088" y="1792697"/>
              <a:ext cx="5867705" cy="1133856"/>
            </a:xfrm>
            <a:prstGeom prst="roundRect">
              <a:avLst>
                <a:gd name="adj" fmla="val 16265"/>
              </a:avLst>
            </a:prstGeom>
            <a:solidFill>
              <a:srgbClr val="FFFFFF">
                <a:alpha val="6000"/>
              </a:srgbClr>
            </a:solidFill>
            <a:ln w="12700">
              <a:solidFill>
                <a:srgbClr val="FFFFFF">
                  <a:alpha val="12000"/>
                </a:srgbClr>
              </a:solidFill>
              <a:prstDash val="solid"/>
            </a:ln>
          </p:spPr>
          <p:txBody>
            <a:bodyPr/>
            <a:lstStyle/>
            <a:p>
              <a:endParaRPr lang="en-GB"/>
            </a:p>
          </p:txBody>
        </p:sp>
        <p:sp>
          <p:nvSpPr>
            <p:cNvPr id="37" name="Shape 16">
              <a:extLst>
                <a:ext uri="{FF2B5EF4-FFF2-40B4-BE49-F238E27FC236}">
                  <a16:creationId xmlns:a16="http://schemas.microsoft.com/office/drawing/2014/main" id="{F4617890-8307-5C00-9CFB-A1AEF36603B5}"/>
                </a:ext>
              </a:extLst>
            </p:cNvPr>
            <p:cNvSpPr>
              <a:spLocks noGrp="1" noRot="1" noMove="1" noResize="1" noEditPoints="1" noAdjustHandles="1" noChangeArrowheads="1" noChangeShapeType="1"/>
            </p:cNvSpPr>
            <p:nvPr/>
          </p:nvSpPr>
          <p:spPr>
            <a:xfrm>
              <a:off x="6050890" y="2118223"/>
              <a:ext cx="476402" cy="476402"/>
            </a:xfrm>
            <a:prstGeom prst="roundRect">
              <a:avLst>
                <a:gd name="adj" fmla="val 76775"/>
              </a:avLst>
            </a:prstGeom>
            <a:solidFill>
              <a:srgbClr val="AFFF00">
                <a:alpha val="10000"/>
              </a:srgbClr>
            </a:solidFill>
            <a:ln w="12700">
              <a:solidFill>
                <a:srgbClr val="FFFFFF">
                  <a:alpha val="0"/>
                </a:srgbClr>
              </a:solidFill>
              <a:prstDash val="solid"/>
            </a:ln>
          </p:spPr>
          <p:txBody>
            <a:bodyPr/>
            <a:lstStyle/>
            <a:p>
              <a:endParaRPr lang="en-GB"/>
            </a:p>
          </p:txBody>
        </p:sp>
        <p:pic>
          <p:nvPicPr>
            <p:cNvPr id="38" name="Image 8" descr="preencoded.png">
              <a:extLst>
                <a:ext uri="{FF2B5EF4-FFF2-40B4-BE49-F238E27FC236}">
                  <a16:creationId xmlns:a16="http://schemas.microsoft.com/office/drawing/2014/main" id="{26663C18-CAA5-2568-6CD9-3AE662C52FC9}"/>
                </a:ext>
              </a:extLst>
            </p:cNvPr>
            <p:cNvPicPr>
              <a:picLocks noGrp="1" noRot="1" noChangeAspect="1" noMove="1" noResize="1" noEditPoints="1" noAdjustHandles="1" noChangeArrowheads="1" noChangeShapeType="1" noCrop="1"/>
            </p:cNvPicPr>
            <p:nvPr/>
          </p:nvPicPr>
          <p:blipFill>
            <a:blip r:embed="rId5"/>
            <a:srcRect l="-80" r="-80"/>
            <a:stretch/>
          </p:blipFill>
          <p:spPr>
            <a:xfrm>
              <a:off x="6145988" y="2241667"/>
              <a:ext cx="286207" cy="228600"/>
            </a:xfrm>
            <a:prstGeom prst="rect">
              <a:avLst/>
            </a:prstGeom>
          </p:spPr>
        </p:pic>
        <p:sp>
          <p:nvSpPr>
            <p:cNvPr id="39" name="Text 17">
              <a:extLst>
                <a:ext uri="{FF2B5EF4-FFF2-40B4-BE49-F238E27FC236}">
                  <a16:creationId xmlns:a16="http://schemas.microsoft.com/office/drawing/2014/main" id="{C8305FB5-E2CA-4CE5-149B-A3561B068712}"/>
                </a:ext>
              </a:extLst>
            </p:cNvPr>
            <p:cNvSpPr txBox="1">
              <a:spLocks/>
            </p:cNvSpPr>
            <p:nvPr/>
          </p:nvSpPr>
          <p:spPr>
            <a:xfrm>
              <a:off x="6717488" y="2017639"/>
              <a:ext cx="4705502" cy="219456"/>
            </a:xfrm>
            <a:prstGeom prst="rect">
              <a:avLst/>
            </a:prstGeom>
            <a:noFill/>
            <a:ln/>
          </p:spPr>
          <p:txBody>
            <a:bodyPr wrap="square" lIns="0" tIns="0" rIns="0" bIns="0" rtlCol="0" anchor="ctr"/>
            <a:lstStyle/>
            <a:p>
              <a:pPr marL="0" indent="0" algn="l">
                <a:buNone/>
              </a:pPr>
              <a:r>
                <a:rPr lang="en-US" sz="1400" b="1" dirty="0">
                  <a:solidFill>
                    <a:srgbClr val="FFFFFF"/>
                  </a:solidFill>
                  <a:latin typeface="Montserrat" pitchFamily="34" charset="0"/>
                  <a:ea typeface="Montserrat" pitchFamily="34" charset="-122"/>
                  <a:cs typeface="Montserrat" pitchFamily="34" charset="-120"/>
                </a:rPr>
                <a:t>5% - SNIPERS </a:t>
              </a:r>
              <a:endParaRPr lang="en-US" sz="1400" dirty="0"/>
            </a:p>
          </p:txBody>
        </p:sp>
        <p:sp>
          <p:nvSpPr>
            <p:cNvPr id="40" name="Text 18">
              <a:extLst>
                <a:ext uri="{FF2B5EF4-FFF2-40B4-BE49-F238E27FC236}">
                  <a16:creationId xmlns:a16="http://schemas.microsoft.com/office/drawing/2014/main" id="{4C2DD048-DD21-8665-3913-163440C0F54B}"/>
                </a:ext>
              </a:extLst>
            </p:cNvPr>
            <p:cNvSpPr txBox="1">
              <a:spLocks noGrp="1" noRot="1" noMove="1" noResize="1" noEditPoints="1" noAdjustHandles="1" noChangeArrowheads="1" noChangeShapeType="1"/>
            </p:cNvSpPr>
            <p:nvPr/>
          </p:nvSpPr>
          <p:spPr>
            <a:xfrm>
              <a:off x="6717488" y="2294702"/>
              <a:ext cx="4705502" cy="400507"/>
            </a:xfrm>
            <a:prstGeom prst="rect">
              <a:avLst/>
            </a:prstGeom>
            <a:noFill/>
            <a:ln/>
          </p:spPr>
          <p:txBody>
            <a:bodyPr wrap="square" lIns="0" tIns="0" rIns="0" bIns="0" rtlCol="0" anchor="ctr"/>
            <a:lstStyle/>
            <a:p>
              <a:pPr marL="0" indent="0" algn="l">
                <a:buNone/>
              </a:pPr>
              <a:r>
                <a:rPr lang="en-GB" sz="1100" dirty="0">
                  <a:solidFill>
                    <a:srgbClr val="FFFFFF">
                      <a:alpha val="85000"/>
                    </a:srgbClr>
                  </a:solidFill>
                  <a:latin typeface="Calibri" pitchFamily="34" charset="0"/>
                  <a:ea typeface="Calibri" pitchFamily="34" charset="-122"/>
                  <a:cs typeface="Calibri" pitchFamily="34" charset="-120"/>
                </a:rPr>
                <a:t>multiple technologies in the hands of a top expert</a:t>
              </a:r>
            </a:p>
            <a:p>
              <a:pPr marL="0" indent="0" algn="l">
                <a:buNone/>
              </a:pPr>
              <a:r>
                <a:rPr lang="en-GB" sz="1100" dirty="0">
                  <a:solidFill>
                    <a:srgbClr val="FFFFFF">
                      <a:alpha val="85000"/>
                    </a:srgbClr>
                  </a:solidFill>
                  <a:latin typeface="Calibri" pitchFamily="34" charset="0"/>
                  <a:ea typeface="Calibri" pitchFamily="34" charset="-122"/>
                  <a:cs typeface="Calibri" pitchFamily="34" charset="-120"/>
                </a:rPr>
                <a:t>This certainly includes 340 (or its successor) </a:t>
              </a:r>
            </a:p>
          </p:txBody>
        </p:sp>
      </p:grpSp>
      <p:grpSp>
        <p:nvGrpSpPr>
          <p:cNvPr id="8" name="Group 7">
            <a:extLst>
              <a:ext uri="{FF2B5EF4-FFF2-40B4-BE49-F238E27FC236}">
                <a16:creationId xmlns:a16="http://schemas.microsoft.com/office/drawing/2014/main" id="{CF971845-2A1E-8B06-E729-2CAFFE91B56A}"/>
              </a:ext>
            </a:extLst>
          </p:cNvPr>
          <p:cNvGrpSpPr>
            <a:grpSpLocks noGrp="1" noUngrp="1" noRot="1" noMove="1" noResize="1"/>
          </p:cNvGrpSpPr>
          <p:nvPr/>
        </p:nvGrpSpPr>
        <p:grpSpPr>
          <a:xfrm>
            <a:off x="5803088" y="3062798"/>
            <a:ext cx="5867705" cy="1133856"/>
            <a:chOff x="5803088" y="3062798"/>
            <a:chExt cx="5867705" cy="1133856"/>
          </a:xfrm>
        </p:grpSpPr>
        <p:sp>
          <p:nvSpPr>
            <p:cNvPr id="41" name="Shape 19">
              <a:extLst>
                <a:ext uri="{FF2B5EF4-FFF2-40B4-BE49-F238E27FC236}">
                  <a16:creationId xmlns:a16="http://schemas.microsoft.com/office/drawing/2014/main" id="{670835F0-E3BD-06C9-2BF1-C6037695B4A9}"/>
                </a:ext>
              </a:extLst>
            </p:cNvPr>
            <p:cNvSpPr>
              <a:spLocks noGrp="1" noRot="1" noMove="1" noResize="1" noEditPoints="1" noAdjustHandles="1" noChangeArrowheads="1" noChangeShapeType="1"/>
            </p:cNvSpPr>
            <p:nvPr/>
          </p:nvSpPr>
          <p:spPr>
            <a:xfrm>
              <a:off x="5803088" y="3062798"/>
              <a:ext cx="5867705" cy="1133856"/>
            </a:xfrm>
            <a:prstGeom prst="roundRect">
              <a:avLst>
                <a:gd name="adj" fmla="val 16265"/>
              </a:avLst>
            </a:prstGeom>
            <a:solidFill>
              <a:srgbClr val="FFFFFF">
                <a:alpha val="6000"/>
              </a:srgbClr>
            </a:solidFill>
            <a:ln w="12700">
              <a:solidFill>
                <a:srgbClr val="FFFFFF">
                  <a:alpha val="12000"/>
                </a:srgbClr>
              </a:solidFill>
              <a:prstDash val="solid"/>
            </a:ln>
          </p:spPr>
          <p:txBody>
            <a:bodyPr/>
            <a:lstStyle/>
            <a:p>
              <a:endParaRPr lang="en-GB"/>
            </a:p>
          </p:txBody>
        </p:sp>
        <p:sp>
          <p:nvSpPr>
            <p:cNvPr id="42" name="Shape 20">
              <a:extLst>
                <a:ext uri="{FF2B5EF4-FFF2-40B4-BE49-F238E27FC236}">
                  <a16:creationId xmlns:a16="http://schemas.microsoft.com/office/drawing/2014/main" id="{ABAACF66-CD89-ACC7-DE33-3A20076DE9F2}"/>
                </a:ext>
              </a:extLst>
            </p:cNvPr>
            <p:cNvSpPr>
              <a:spLocks noGrp="1" noRot="1" noMove="1" noResize="1" noEditPoints="1" noAdjustHandles="1" noChangeArrowheads="1" noChangeShapeType="1"/>
            </p:cNvSpPr>
            <p:nvPr/>
          </p:nvSpPr>
          <p:spPr>
            <a:xfrm>
              <a:off x="6050890" y="3388325"/>
              <a:ext cx="476402" cy="476402"/>
            </a:xfrm>
            <a:prstGeom prst="roundRect">
              <a:avLst>
                <a:gd name="adj" fmla="val 76775"/>
              </a:avLst>
            </a:prstGeom>
            <a:solidFill>
              <a:srgbClr val="AFFF00">
                <a:alpha val="10000"/>
              </a:srgbClr>
            </a:solidFill>
            <a:ln w="12700">
              <a:solidFill>
                <a:srgbClr val="FFFFFF">
                  <a:alpha val="0"/>
                </a:srgbClr>
              </a:solidFill>
              <a:prstDash val="solid"/>
            </a:ln>
          </p:spPr>
          <p:txBody>
            <a:bodyPr/>
            <a:lstStyle/>
            <a:p>
              <a:endParaRPr lang="en-GB"/>
            </a:p>
          </p:txBody>
        </p:sp>
        <p:pic>
          <p:nvPicPr>
            <p:cNvPr id="43" name="Image 9" descr="preencoded.png">
              <a:extLst>
                <a:ext uri="{FF2B5EF4-FFF2-40B4-BE49-F238E27FC236}">
                  <a16:creationId xmlns:a16="http://schemas.microsoft.com/office/drawing/2014/main" id="{A2636812-3952-4F0F-EE26-006C9DDE5CA0}"/>
                </a:ext>
              </a:extLst>
            </p:cNvPr>
            <p:cNvPicPr>
              <a:picLocks noGrp="1" noRot="1" noChangeAspect="1" noMove="1" noResize="1" noEditPoints="1" noAdjustHandles="1" noChangeArrowheads="1" noChangeShapeType="1" noCrop="1"/>
            </p:cNvPicPr>
            <p:nvPr/>
          </p:nvPicPr>
          <p:blipFill>
            <a:blip r:embed="rId6"/>
            <a:srcRect/>
            <a:stretch/>
          </p:blipFill>
          <p:spPr>
            <a:xfrm>
              <a:off x="6174334" y="3511769"/>
              <a:ext cx="228600" cy="228600"/>
            </a:xfrm>
            <a:prstGeom prst="rect">
              <a:avLst/>
            </a:prstGeom>
          </p:spPr>
        </p:pic>
        <p:sp>
          <p:nvSpPr>
            <p:cNvPr id="44" name="Text 21">
              <a:extLst>
                <a:ext uri="{FF2B5EF4-FFF2-40B4-BE49-F238E27FC236}">
                  <a16:creationId xmlns:a16="http://schemas.microsoft.com/office/drawing/2014/main" id="{FF3431C3-D617-D568-B91D-418278B6A0CF}"/>
                </a:ext>
              </a:extLst>
            </p:cNvPr>
            <p:cNvSpPr txBox="1">
              <a:spLocks noGrp="1" noRot="1" noMove="1" noResize="1" noEditPoints="1" noAdjustHandles="1" noChangeArrowheads="1" noChangeShapeType="1"/>
            </p:cNvSpPr>
            <p:nvPr/>
          </p:nvSpPr>
          <p:spPr>
            <a:xfrm>
              <a:off x="6717488" y="3287741"/>
              <a:ext cx="4705502" cy="219456"/>
            </a:xfrm>
            <a:prstGeom prst="rect">
              <a:avLst/>
            </a:prstGeom>
            <a:noFill/>
            <a:ln/>
          </p:spPr>
          <p:txBody>
            <a:bodyPr wrap="square" lIns="0" tIns="0" rIns="0" bIns="0" rtlCol="0" anchor="ctr"/>
            <a:lstStyle/>
            <a:p>
              <a:pPr marL="0" indent="0" algn="l">
                <a:buNone/>
              </a:pPr>
              <a:r>
                <a:rPr lang="en-US" sz="1400" b="1" dirty="0">
                  <a:solidFill>
                    <a:srgbClr val="FFFFFF"/>
                  </a:solidFill>
                  <a:latin typeface="Montserrat" pitchFamily="34" charset="0"/>
                  <a:ea typeface="Montserrat" pitchFamily="34" charset="-122"/>
                  <a:cs typeface="Montserrat" pitchFamily="34" charset="-120"/>
                </a:rPr>
                <a:t> 20% - WHAT ABOUT THEM ? </a:t>
              </a:r>
              <a:endParaRPr lang="en-US" sz="1400" dirty="0"/>
            </a:p>
          </p:txBody>
        </p:sp>
        <p:sp>
          <p:nvSpPr>
            <p:cNvPr id="45" name="Text 22">
              <a:extLst>
                <a:ext uri="{FF2B5EF4-FFF2-40B4-BE49-F238E27FC236}">
                  <a16:creationId xmlns:a16="http://schemas.microsoft.com/office/drawing/2014/main" id="{9C40DF8F-05E7-DC79-A9D8-F08D234A2CBF}"/>
                </a:ext>
              </a:extLst>
            </p:cNvPr>
            <p:cNvSpPr txBox="1">
              <a:spLocks noGrp="1" noRot="1" noMove="1" noResize="1" noEditPoints="1" noAdjustHandles="1" noChangeArrowheads="1" noChangeShapeType="1"/>
            </p:cNvSpPr>
            <p:nvPr/>
          </p:nvSpPr>
          <p:spPr>
            <a:xfrm>
              <a:off x="6717488" y="3563889"/>
              <a:ext cx="4705502" cy="400507"/>
            </a:xfrm>
            <a:prstGeom prst="rect">
              <a:avLst/>
            </a:prstGeom>
            <a:noFill/>
            <a:ln/>
          </p:spPr>
          <p:txBody>
            <a:bodyPr wrap="square" lIns="0" tIns="0" rIns="0" bIns="0" rtlCol="0" anchor="ctr"/>
            <a:lstStyle/>
            <a:p>
              <a:pPr marL="0" indent="0" algn="l">
                <a:buNone/>
              </a:pPr>
              <a:r>
                <a:rPr lang="en-GB" sz="1100" dirty="0">
                  <a:solidFill>
                    <a:srgbClr val="FFFFFF">
                      <a:alpha val="85000"/>
                    </a:srgbClr>
                  </a:solidFill>
                  <a:latin typeface="Calibri" pitchFamily="34" charset="0"/>
                  <a:ea typeface="Calibri" pitchFamily="34" charset="-122"/>
                  <a:cs typeface="Calibri" pitchFamily="34" charset="-120"/>
                </a:rPr>
                <a:t>People will need to do better, be better equipped, and better trained – this includes the Lube team</a:t>
              </a:r>
            </a:p>
          </p:txBody>
        </p:sp>
      </p:grpSp>
      <p:sp>
        <p:nvSpPr>
          <p:cNvPr id="51" name="Text 28">
            <a:extLst>
              <a:ext uri="{FF2B5EF4-FFF2-40B4-BE49-F238E27FC236}">
                <a16:creationId xmlns:a16="http://schemas.microsoft.com/office/drawing/2014/main" id="{58A9CA9C-5963-1582-6386-D97A61315A16}"/>
              </a:ext>
            </a:extLst>
          </p:cNvPr>
          <p:cNvSpPr txBox="1"/>
          <p:nvPr/>
        </p:nvSpPr>
        <p:spPr>
          <a:xfrm>
            <a:off x="9180986" y="5387158"/>
            <a:ext cx="2979115" cy="191110"/>
          </a:xfrm>
          <a:prstGeom prst="rect">
            <a:avLst/>
          </a:prstGeom>
          <a:noFill/>
          <a:ln/>
        </p:spPr>
        <p:txBody>
          <a:bodyPr wrap="square" lIns="0" tIns="0" rIns="0" bIns="0" rtlCol="0" anchor="ctr"/>
          <a:lstStyle/>
          <a:p>
            <a:pPr marL="0" indent="0" algn="l">
              <a:buNone/>
            </a:pPr>
            <a:r>
              <a:rPr lang="en-US" sz="1200" b="1" dirty="0">
                <a:solidFill>
                  <a:srgbClr val="FFFFFF"/>
                </a:solidFill>
                <a:latin typeface="Calibri" pitchFamily="34" charset="0"/>
                <a:ea typeface="Calibri" pitchFamily="34" charset="-122"/>
                <a:cs typeface="Calibri" pitchFamily="34" charset="-120"/>
              </a:rPr>
              <a:t> Future Vision: 75% Remote Monitoring </a:t>
            </a:r>
            <a:endParaRPr lang="en-US" sz="1200" dirty="0"/>
          </a:p>
        </p:txBody>
      </p:sp>
      <p:pic>
        <p:nvPicPr>
          <p:cNvPr id="52" name="Image 14" descr="preencoded.png">
            <a:extLst>
              <a:ext uri="{FF2B5EF4-FFF2-40B4-BE49-F238E27FC236}">
                <a16:creationId xmlns:a16="http://schemas.microsoft.com/office/drawing/2014/main" id="{72EA886E-1F33-B318-1E78-2C4C6488BEE3}"/>
              </a:ext>
            </a:extLst>
          </p:cNvPr>
          <p:cNvPicPr>
            <a:picLocks noChangeAspect="1"/>
          </p:cNvPicPr>
          <p:nvPr/>
        </p:nvPicPr>
        <p:blipFill>
          <a:blip r:embed="rId7"/>
          <a:srcRect/>
          <a:stretch/>
        </p:blipFill>
        <p:spPr>
          <a:xfrm>
            <a:off x="8917639" y="5387158"/>
            <a:ext cx="152705" cy="152705"/>
          </a:xfrm>
          <a:prstGeom prst="rect">
            <a:avLst/>
          </a:prstGeom>
        </p:spPr>
      </p:pic>
    </p:spTree>
    <p:extLst>
      <p:ext uri="{BB962C8B-B14F-4D97-AF65-F5344CB8AC3E}">
        <p14:creationId xmlns:p14="http://schemas.microsoft.com/office/powerpoint/2010/main" val="327421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0" descr="preencoded.png"/>
          <p:cNvPicPr>
            <a:picLocks noChangeAspect="1"/>
          </p:cNvPicPr>
          <p:nvPr/>
        </p:nvPicPr>
        <p:blipFill>
          <a:blip r:embed="rId3"/>
          <a:srcRect t="-384" b="-384"/>
          <a:stretch/>
        </p:blipFill>
        <p:spPr>
          <a:xfrm>
            <a:off x="761695" y="749591"/>
            <a:ext cx="1429207" cy="57607"/>
          </a:xfrm>
          <a:prstGeom prst="rect">
            <a:avLst/>
          </a:prstGeom>
        </p:spPr>
      </p:pic>
      <p:grpSp>
        <p:nvGrpSpPr>
          <p:cNvPr id="2" name="Group 1">
            <a:extLst>
              <a:ext uri="{FF2B5EF4-FFF2-40B4-BE49-F238E27FC236}">
                <a16:creationId xmlns:a16="http://schemas.microsoft.com/office/drawing/2014/main" id="{F766D841-9DA2-CB5D-728E-9332EC31789D}"/>
              </a:ext>
            </a:extLst>
          </p:cNvPr>
          <p:cNvGrpSpPr/>
          <p:nvPr/>
        </p:nvGrpSpPr>
        <p:grpSpPr>
          <a:xfrm>
            <a:off x="761695" y="1225993"/>
            <a:ext cx="2382012" cy="3219602"/>
            <a:chOff x="761695" y="1225993"/>
            <a:chExt cx="2382012" cy="3219602"/>
          </a:xfrm>
        </p:grpSpPr>
        <p:sp>
          <p:nvSpPr>
            <p:cNvPr id="6" name="Shape 3"/>
            <p:cNvSpPr/>
            <p:nvPr/>
          </p:nvSpPr>
          <p:spPr>
            <a:xfrm>
              <a:off x="761695" y="1225993"/>
              <a:ext cx="2381098" cy="3219602"/>
            </a:xfrm>
            <a:prstGeom prst="roundRect">
              <a:avLst>
                <a:gd name="adj" fmla="val 2458"/>
              </a:avLst>
            </a:prstGeom>
            <a:solidFill>
              <a:schemeClr val="tx2"/>
            </a:solidFill>
            <a:ln/>
            <a:effectLst>
              <a:outerShdw blurRad="114300" dist="38100" dir="16200000" algn="bl" rotWithShape="0">
                <a:srgbClr val="000000">
                  <a:alpha val="5000"/>
                </a:srgbClr>
              </a:outerShdw>
            </a:effectLst>
          </p:spPr>
          <p:txBody>
            <a:bodyPr/>
            <a:lstStyle/>
            <a:p>
              <a:endParaRPr lang="en-GB"/>
            </a:p>
          </p:txBody>
        </p:sp>
        <p:sp>
          <p:nvSpPr>
            <p:cNvPr id="7" name="Shape 4"/>
            <p:cNvSpPr/>
            <p:nvPr/>
          </p:nvSpPr>
          <p:spPr>
            <a:xfrm>
              <a:off x="761695" y="1225993"/>
              <a:ext cx="2381098" cy="38405"/>
            </a:xfrm>
            <a:prstGeom prst="roundRect">
              <a:avLst>
                <a:gd name="adj" fmla="val 152380"/>
              </a:avLst>
            </a:prstGeom>
            <a:solidFill>
              <a:srgbClr val="AFCA0B"/>
            </a:solidFill>
            <a:ln w="12700">
              <a:solidFill>
                <a:srgbClr val="00A3E0">
                  <a:alpha val="0"/>
                </a:srgbClr>
              </a:solidFill>
              <a:prstDash val="solid"/>
            </a:ln>
          </p:spPr>
          <p:txBody>
            <a:bodyPr/>
            <a:lstStyle/>
            <a:p>
              <a:endParaRPr lang="en-GB"/>
            </a:p>
          </p:txBody>
        </p:sp>
        <p:sp>
          <p:nvSpPr>
            <p:cNvPr id="17" name="Text 13"/>
            <p:cNvSpPr txBox="1"/>
            <p:nvPr/>
          </p:nvSpPr>
          <p:spPr>
            <a:xfrm>
              <a:off x="761695" y="1511286"/>
              <a:ext cx="2382012" cy="514807"/>
            </a:xfrm>
            <a:prstGeom prst="rect">
              <a:avLst/>
            </a:prstGeom>
            <a:noFill/>
            <a:ln/>
          </p:spPr>
          <p:txBody>
            <a:bodyPr wrap="square" lIns="0" tIns="0" rIns="0" bIns="0" rtlCol="0" anchor="ctr"/>
            <a:lstStyle/>
            <a:p>
              <a:pPr marL="0" indent="0" algn="ctr">
                <a:buNone/>
              </a:pPr>
              <a:r>
                <a:rPr lang="en-US" sz="4000" b="1" dirty="0">
                  <a:solidFill>
                    <a:srgbClr val="AFFF00"/>
                  </a:solidFill>
                  <a:latin typeface="Montserrat" pitchFamily="34" charset="0"/>
                  <a:ea typeface="Montserrat" pitchFamily="34" charset="-122"/>
                  <a:cs typeface="Montserrat" pitchFamily="34" charset="-120"/>
                </a:rPr>
                <a:t>01</a:t>
              </a:r>
              <a:endParaRPr lang="en-US" sz="4000" dirty="0">
                <a:solidFill>
                  <a:srgbClr val="AFFF00"/>
                </a:solidFill>
              </a:endParaRPr>
            </a:p>
          </p:txBody>
        </p:sp>
        <p:sp>
          <p:nvSpPr>
            <p:cNvPr id="18" name="Text 14"/>
            <p:cNvSpPr txBox="1"/>
            <p:nvPr/>
          </p:nvSpPr>
          <p:spPr>
            <a:xfrm>
              <a:off x="952805" y="2273896"/>
              <a:ext cx="2000707" cy="257861"/>
            </a:xfrm>
            <a:prstGeom prst="rect">
              <a:avLst/>
            </a:prstGeom>
            <a:noFill/>
            <a:ln/>
          </p:spPr>
          <p:txBody>
            <a:bodyPr wrap="square" lIns="0" tIns="0" rIns="0" bIns="0" rtlCol="0" anchor="ctr"/>
            <a:lstStyle/>
            <a:p>
              <a:pPr marL="0" indent="0" algn="ctr">
                <a:buNone/>
              </a:pPr>
              <a:r>
                <a:rPr lang="en-US" sz="1600" b="1" dirty="0">
                  <a:solidFill>
                    <a:schemeClr val="bg2"/>
                  </a:solidFill>
                  <a:latin typeface="Montserrat" pitchFamily="34" charset="0"/>
                  <a:ea typeface="Montserrat" pitchFamily="34" charset="-122"/>
                  <a:cs typeface="Montserrat" pitchFamily="34" charset="-120"/>
                </a:rPr>
                <a:t>Upgrade</a:t>
              </a:r>
              <a:endParaRPr lang="en-US" sz="1600" dirty="0">
                <a:solidFill>
                  <a:schemeClr val="bg2"/>
                </a:solidFill>
              </a:endParaRPr>
            </a:p>
          </p:txBody>
        </p:sp>
        <p:sp>
          <p:nvSpPr>
            <p:cNvPr id="19" name="Text 15"/>
            <p:cNvSpPr txBox="1"/>
            <p:nvPr/>
          </p:nvSpPr>
          <p:spPr>
            <a:xfrm>
              <a:off x="952805" y="2750298"/>
              <a:ext cx="2000707" cy="914400"/>
            </a:xfrm>
            <a:prstGeom prst="rect">
              <a:avLst/>
            </a:prstGeom>
            <a:noFill/>
            <a:ln/>
          </p:spPr>
          <p:txBody>
            <a:bodyPr wrap="square" lIns="0" tIns="0" rIns="0" bIns="0" rtlCol="0" anchor="ctr"/>
            <a:lstStyle/>
            <a:p>
              <a:pPr marL="0" indent="0" algn="ctr">
                <a:buNone/>
              </a:pPr>
              <a:r>
                <a:rPr lang="en-US" sz="1200" dirty="0">
                  <a:solidFill>
                    <a:schemeClr val="bg2"/>
                  </a:solidFill>
                  <a:latin typeface="Open Sans" pitchFamily="34" charset="0"/>
                  <a:ea typeface="Open Sans" pitchFamily="34" charset="-122"/>
                  <a:cs typeface="Open Sans" pitchFamily="34" charset="-120"/>
                </a:rPr>
                <a:t>Add the LUBExpert mode license key to your existing SDT 340 to unlock integrated capabilities.</a:t>
              </a:r>
              <a:endParaRPr lang="en-US" sz="1200" dirty="0">
                <a:solidFill>
                  <a:schemeClr val="bg2"/>
                </a:solidFill>
              </a:endParaRPr>
            </a:p>
          </p:txBody>
        </p:sp>
      </p:grpSp>
      <p:grpSp>
        <p:nvGrpSpPr>
          <p:cNvPr id="3" name="Group 2">
            <a:extLst>
              <a:ext uri="{FF2B5EF4-FFF2-40B4-BE49-F238E27FC236}">
                <a16:creationId xmlns:a16="http://schemas.microsoft.com/office/drawing/2014/main" id="{50B550E8-B350-E217-4C2D-49A521E96281}"/>
              </a:ext>
            </a:extLst>
          </p:cNvPr>
          <p:cNvGrpSpPr/>
          <p:nvPr/>
        </p:nvGrpSpPr>
        <p:grpSpPr>
          <a:xfrm>
            <a:off x="3524098" y="1225993"/>
            <a:ext cx="2382012" cy="3219602"/>
            <a:chOff x="3524098" y="1225993"/>
            <a:chExt cx="2382012" cy="3219602"/>
          </a:xfrm>
        </p:grpSpPr>
        <p:sp>
          <p:nvSpPr>
            <p:cNvPr id="8" name="Shape 5"/>
            <p:cNvSpPr/>
            <p:nvPr/>
          </p:nvSpPr>
          <p:spPr>
            <a:xfrm>
              <a:off x="3524098" y="1225993"/>
              <a:ext cx="2381098" cy="3219602"/>
            </a:xfrm>
            <a:prstGeom prst="roundRect">
              <a:avLst>
                <a:gd name="adj" fmla="val 2458"/>
              </a:avLst>
            </a:prstGeom>
            <a:solidFill>
              <a:schemeClr val="tx2"/>
            </a:solidFill>
            <a:ln/>
            <a:effectLst>
              <a:outerShdw blurRad="114300" dist="38100" dir="16200000" algn="bl" rotWithShape="0">
                <a:srgbClr val="000000">
                  <a:alpha val="5000"/>
                </a:srgbClr>
              </a:outerShdw>
            </a:effectLst>
          </p:spPr>
          <p:txBody>
            <a:bodyPr/>
            <a:lstStyle/>
            <a:p>
              <a:endParaRPr lang="en-GB"/>
            </a:p>
          </p:txBody>
        </p:sp>
        <p:sp>
          <p:nvSpPr>
            <p:cNvPr id="9" name="Shape 6"/>
            <p:cNvSpPr/>
            <p:nvPr/>
          </p:nvSpPr>
          <p:spPr>
            <a:xfrm>
              <a:off x="3524098" y="1225993"/>
              <a:ext cx="2381098" cy="38405"/>
            </a:xfrm>
            <a:prstGeom prst="roundRect">
              <a:avLst>
                <a:gd name="adj" fmla="val 152380"/>
              </a:avLst>
            </a:prstGeom>
            <a:solidFill>
              <a:srgbClr val="AFCA0B"/>
            </a:solidFill>
            <a:ln w="12700">
              <a:solidFill>
                <a:srgbClr val="00A3E0">
                  <a:alpha val="0"/>
                </a:srgbClr>
              </a:solidFill>
              <a:prstDash val="solid"/>
            </a:ln>
          </p:spPr>
          <p:txBody>
            <a:bodyPr/>
            <a:lstStyle/>
            <a:p>
              <a:endParaRPr lang="en-GB"/>
            </a:p>
          </p:txBody>
        </p:sp>
        <p:sp>
          <p:nvSpPr>
            <p:cNvPr id="20" name="Text 16"/>
            <p:cNvSpPr txBox="1"/>
            <p:nvPr/>
          </p:nvSpPr>
          <p:spPr>
            <a:xfrm>
              <a:off x="3524098" y="1511286"/>
              <a:ext cx="2382012" cy="514807"/>
            </a:xfrm>
            <a:prstGeom prst="rect">
              <a:avLst/>
            </a:prstGeom>
            <a:noFill/>
            <a:ln/>
          </p:spPr>
          <p:txBody>
            <a:bodyPr wrap="square" lIns="0" tIns="0" rIns="0" bIns="0" rtlCol="0" anchor="ctr"/>
            <a:lstStyle/>
            <a:p>
              <a:pPr marL="0" indent="0" algn="ctr">
                <a:buNone/>
              </a:pPr>
              <a:r>
                <a:rPr lang="en-US" sz="4000" b="1" dirty="0">
                  <a:solidFill>
                    <a:srgbClr val="AFFF00"/>
                  </a:solidFill>
                  <a:latin typeface="Montserrat" pitchFamily="34" charset="0"/>
                  <a:ea typeface="Montserrat" pitchFamily="34" charset="-122"/>
                  <a:cs typeface="Montserrat" pitchFamily="34" charset="-120"/>
                </a:rPr>
                <a:t>02</a:t>
              </a:r>
              <a:endParaRPr lang="en-US" sz="4000" dirty="0">
                <a:solidFill>
                  <a:srgbClr val="AFFF00"/>
                </a:solidFill>
              </a:endParaRPr>
            </a:p>
          </p:txBody>
        </p:sp>
        <p:sp>
          <p:nvSpPr>
            <p:cNvPr id="21" name="Text 17"/>
            <p:cNvSpPr txBox="1"/>
            <p:nvPr/>
          </p:nvSpPr>
          <p:spPr>
            <a:xfrm>
              <a:off x="3715207" y="2273896"/>
              <a:ext cx="2000707" cy="257861"/>
            </a:xfrm>
            <a:prstGeom prst="rect">
              <a:avLst/>
            </a:prstGeom>
            <a:noFill/>
            <a:ln/>
          </p:spPr>
          <p:txBody>
            <a:bodyPr wrap="square" lIns="0" tIns="0" rIns="0" bIns="0" rtlCol="0" anchor="ctr"/>
            <a:lstStyle/>
            <a:p>
              <a:pPr marL="0" indent="0" algn="ctr">
                <a:buNone/>
              </a:pPr>
              <a:r>
                <a:rPr lang="en-US" sz="1600" b="1" dirty="0">
                  <a:solidFill>
                    <a:schemeClr val="bg2"/>
                  </a:solidFill>
                  <a:latin typeface="Montserrat" pitchFamily="34" charset="0"/>
                  <a:ea typeface="Montserrat" pitchFamily="34" charset="-122"/>
                  <a:cs typeface="Montserrat" pitchFamily="34" charset="-120"/>
                </a:rPr>
                <a:t>Equip</a:t>
              </a:r>
              <a:endParaRPr lang="en-US" sz="1600" dirty="0">
                <a:solidFill>
                  <a:schemeClr val="bg2"/>
                </a:solidFill>
              </a:endParaRPr>
            </a:p>
          </p:txBody>
        </p:sp>
        <p:sp>
          <p:nvSpPr>
            <p:cNvPr id="22" name="Text 18"/>
            <p:cNvSpPr txBox="1"/>
            <p:nvPr/>
          </p:nvSpPr>
          <p:spPr>
            <a:xfrm>
              <a:off x="3715207" y="2750298"/>
              <a:ext cx="2000707" cy="914400"/>
            </a:xfrm>
            <a:prstGeom prst="rect">
              <a:avLst/>
            </a:prstGeom>
            <a:noFill/>
            <a:ln/>
          </p:spPr>
          <p:txBody>
            <a:bodyPr wrap="square" lIns="0" tIns="0" rIns="0" bIns="0" rtlCol="0" anchor="ctr"/>
            <a:lstStyle/>
            <a:p>
              <a:pPr marL="0" indent="0" algn="ctr">
                <a:buNone/>
              </a:pPr>
              <a:r>
                <a:rPr lang="en-US" sz="1200" dirty="0">
                  <a:solidFill>
                    <a:schemeClr val="bg2"/>
                  </a:solidFill>
                  <a:latin typeface="Open Sans" pitchFamily="34" charset="0"/>
                  <a:ea typeface="Open Sans" pitchFamily="34" charset="-122"/>
                  <a:cs typeface="Open Sans" pitchFamily="34" charset="-120"/>
                </a:rPr>
                <a:t>Provide your lubrication teams with dedicated kits and focus implementation on critical assets first.</a:t>
              </a:r>
              <a:endParaRPr lang="en-US" sz="1200" dirty="0">
                <a:solidFill>
                  <a:schemeClr val="bg2"/>
                </a:solidFill>
              </a:endParaRPr>
            </a:p>
          </p:txBody>
        </p:sp>
      </p:grpSp>
      <p:grpSp>
        <p:nvGrpSpPr>
          <p:cNvPr id="4" name="Group 3">
            <a:extLst>
              <a:ext uri="{FF2B5EF4-FFF2-40B4-BE49-F238E27FC236}">
                <a16:creationId xmlns:a16="http://schemas.microsoft.com/office/drawing/2014/main" id="{F90A7EAF-6E71-B049-99B8-1C0C04094648}"/>
              </a:ext>
            </a:extLst>
          </p:cNvPr>
          <p:cNvGrpSpPr/>
          <p:nvPr/>
        </p:nvGrpSpPr>
        <p:grpSpPr>
          <a:xfrm>
            <a:off x="6286500" y="1225993"/>
            <a:ext cx="2382012" cy="3219602"/>
            <a:chOff x="6286500" y="1225993"/>
            <a:chExt cx="2382012" cy="3219602"/>
          </a:xfrm>
        </p:grpSpPr>
        <p:sp>
          <p:nvSpPr>
            <p:cNvPr id="10" name="Shape 7"/>
            <p:cNvSpPr/>
            <p:nvPr/>
          </p:nvSpPr>
          <p:spPr>
            <a:xfrm>
              <a:off x="6286500" y="1225993"/>
              <a:ext cx="2381098" cy="3219602"/>
            </a:xfrm>
            <a:prstGeom prst="roundRect">
              <a:avLst>
                <a:gd name="adj" fmla="val 2458"/>
              </a:avLst>
            </a:prstGeom>
            <a:solidFill>
              <a:schemeClr val="tx2"/>
            </a:solidFill>
            <a:ln/>
            <a:effectLst>
              <a:outerShdw blurRad="114300" dist="38100" dir="16200000" algn="bl" rotWithShape="0">
                <a:srgbClr val="000000">
                  <a:alpha val="5000"/>
                </a:srgbClr>
              </a:outerShdw>
            </a:effectLst>
          </p:spPr>
          <p:txBody>
            <a:bodyPr/>
            <a:lstStyle/>
            <a:p>
              <a:endParaRPr lang="en-GB"/>
            </a:p>
          </p:txBody>
        </p:sp>
        <p:sp>
          <p:nvSpPr>
            <p:cNvPr id="11" name="Shape 8"/>
            <p:cNvSpPr/>
            <p:nvPr/>
          </p:nvSpPr>
          <p:spPr>
            <a:xfrm>
              <a:off x="6286500" y="1225993"/>
              <a:ext cx="2381098" cy="38405"/>
            </a:xfrm>
            <a:prstGeom prst="roundRect">
              <a:avLst>
                <a:gd name="adj" fmla="val 152380"/>
              </a:avLst>
            </a:prstGeom>
            <a:solidFill>
              <a:srgbClr val="AFCA0B"/>
            </a:solidFill>
            <a:ln w="12700">
              <a:solidFill>
                <a:srgbClr val="00A3E0">
                  <a:alpha val="0"/>
                </a:srgbClr>
              </a:solidFill>
              <a:prstDash val="solid"/>
            </a:ln>
          </p:spPr>
          <p:txBody>
            <a:bodyPr/>
            <a:lstStyle/>
            <a:p>
              <a:endParaRPr lang="en-GB"/>
            </a:p>
          </p:txBody>
        </p:sp>
        <p:sp>
          <p:nvSpPr>
            <p:cNvPr id="23" name="Text 19"/>
            <p:cNvSpPr txBox="1"/>
            <p:nvPr/>
          </p:nvSpPr>
          <p:spPr>
            <a:xfrm>
              <a:off x="6286500" y="1511286"/>
              <a:ext cx="2382012" cy="514807"/>
            </a:xfrm>
            <a:prstGeom prst="rect">
              <a:avLst/>
            </a:prstGeom>
            <a:noFill/>
            <a:ln/>
          </p:spPr>
          <p:txBody>
            <a:bodyPr wrap="square" lIns="0" tIns="0" rIns="0" bIns="0" rtlCol="0" anchor="ctr"/>
            <a:lstStyle/>
            <a:p>
              <a:pPr marL="0" indent="0" algn="ctr">
                <a:buNone/>
              </a:pPr>
              <a:r>
                <a:rPr lang="en-US" sz="4000" b="1" dirty="0">
                  <a:solidFill>
                    <a:srgbClr val="AFFF00"/>
                  </a:solidFill>
                  <a:latin typeface="Montserrat" pitchFamily="34" charset="0"/>
                  <a:ea typeface="Montserrat" pitchFamily="34" charset="-122"/>
                  <a:cs typeface="Montserrat" pitchFamily="34" charset="-120"/>
                </a:rPr>
                <a:t>03</a:t>
              </a:r>
              <a:endParaRPr lang="en-US" sz="4000" dirty="0">
                <a:solidFill>
                  <a:srgbClr val="AFFF00"/>
                </a:solidFill>
              </a:endParaRPr>
            </a:p>
          </p:txBody>
        </p:sp>
        <p:sp>
          <p:nvSpPr>
            <p:cNvPr id="24" name="Text 20"/>
            <p:cNvSpPr txBox="1"/>
            <p:nvPr/>
          </p:nvSpPr>
          <p:spPr>
            <a:xfrm>
              <a:off x="6476695" y="2273896"/>
              <a:ext cx="2000707" cy="257861"/>
            </a:xfrm>
            <a:prstGeom prst="rect">
              <a:avLst/>
            </a:prstGeom>
            <a:noFill/>
            <a:ln/>
          </p:spPr>
          <p:txBody>
            <a:bodyPr wrap="square" lIns="0" tIns="0" rIns="0" bIns="0" rtlCol="0" anchor="ctr"/>
            <a:lstStyle/>
            <a:p>
              <a:pPr marL="0" indent="0" algn="ctr">
                <a:buNone/>
              </a:pPr>
              <a:r>
                <a:rPr lang="en-US" sz="1600" b="1" dirty="0">
                  <a:solidFill>
                    <a:schemeClr val="bg2"/>
                  </a:solidFill>
                  <a:latin typeface="Montserrat" pitchFamily="34" charset="0"/>
                  <a:ea typeface="Montserrat" pitchFamily="34" charset="-122"/>
                  <a:cs typeface="Montserrat" pitchFamily="34" charset="-120"/>
                </a:rPr>
                <a:t>Pilot</a:t>
              </a:r>
              <a:endParaRPr lang="en-US" sz="1600" dirty="0">
                <a:solidFill>
                  <a:schemeClr val="bg2"/>
                </a:solidFill>
              </a:endParaRPr>
            </a:p>
          </p:txBody>
        </p:sp>
        <p:sp>
          <p:nvSpPr>
            <p:cNvPr id="25" name="Text 21"/>
            <p:cNvSpPr txBox="1"/>
            <p:nvPr/>
          </p:nvSpPr>
          <p:spPr>
            <a:xfrm>
              <a:off x="6476695" y="2750298"/>
              <a:ext cx="2000707" cy="914400"/>
            </a:xfrm>
            <a:prstGeom prst="rect">
              <a:avLst/>
            </a:prstGeom>
            <a:noFill/>
            <a:ln/>
          </p:spPr>
          <p:txBody>
            <a:bodyPr wrap="square" lIns="0" tIns="0" rIns="0" bIns="0" rtlCol="0" anchor="ctr"/>
            <a:lstStyle/>
            <a:p>
              <a:pPr marL="0" indent="0" algn="ctr">
                <a:buNone/>
              </a:pPr>
              <a:r>
                <a:rPr lang="en-US" sz="1200" dirty="0">
                  <a:solidFill>
                    <a:schemeClr val="bg2"/>
                  </a:solidFill>
                  <a:latin typeface="Open Sans" pitchFamily="34" charset="0"/>
                  <a:ea typeface="Open Sans" pitchFamily="34" charset="-122"/>
                  <a:cs typeface="Open Sans" pitchFamily="34" charset="-120"/>
                </a:rPr>
                <a:t>Run a 90-day pilot program to measure clear reductions in dBµV levels, grease usage, and failures.</a:t>
              </a:r>
              <a:endParaRPr lang="en-US" sz="1200" dirty="0">
                <a:solidFill>
                  <a:schemeClr val="bg2"/>
                </a:solidFill>
              </a:endParaRPr>
            </a:p>
          </p:txBody>
        </p:sp>
      </p:grpSp>
      <p:grpSp>
        <p:nvGrpSpPr>
          <p:cNvPr id="16" name="Group 15">
            <a:extLst>
              <a:ext uri="{FF2B5EF4-FFF2-40B4-BE49-F238E27FC236}">
                <a16:creationId xmlns:a16="http://schemas.microsoft.com/office/drawing/2014/main" id="{B3ADCDFE-7A29-7391-F8A0-DE8A9A28E608}"/>
              </a:ext>
            </a:extLst>
          </p:cNvPr>
          <p:cNvGrpSpPr/>
          <p:nvPr/>
        </p:nvGrpSpPr>
        <p:grpSpPr>
          <a:xfrm>
            <a:off x="9048902" y="1225993"/>
            <a:ext cx="2382012" cy="3219602"/>
            <a:chOff x="9048902" y="1225993"/>
            <a:chExt cx="2382012" cy="3219602"/>
          </a:xfrm>
        </p:grpSpPr>
        <p:sp>
          <p:nvSpPr>
            <p:cNvPr id="12" name="Shape 9"/>
            <p:cNvSpPr/>
            <p:nvPr/>
          </p:nvSpPr>
          <p:spPr>
            <a:xfrm>
              <a:off x="9048902" y="1225993"/>
              <a:ext cx="2381098" cy="3219602"/>
            </a:xfrm>
            <a:prstGeom prst="roundRect">
              <a:avLst>
                <a:gd name="adj" fmla="val 2458"/>
              </a:avLst>
            </a:prstGeom>
            <a:solidFill>
              <a:schemeClr val="tx2"/>
            </a:solidFill>
            <a:ln/>
            <a:effectLst>
              <a:outerShdw blurRad="114300" dist="38100" dir="16200000" algn="bl" rotWithShape="0">
                <a:srgbClr val="000000">
                  <a:alpha val="5000"/>
                </a:srgbClr>
              </a:outerShdw>
            </a:effectLst>
          </p:spPr>
          <p:txBody>
            <a:bodyPr/>
            <a:lstStyle/>
            <a:p>
              <a:endParaRPr lang="en-GB"/>
            </a:p>
          </p:txBody>
        </p:sp>
        <p:sp>
          <p:nvSpPr>
            <p:cNvPr id="13" name="Shape 10"/>
            <p:cNvSpPr/>
            <p:nvPr/>
          </p:nvSpPr>
          <p:spPr>
            <a:xfrm>
              <a:off x="9048902" y="1225993"/>
              <a:ext cx="2381098" cy="38405"/>
            </a:xfrm>
            <a:prstGeom prst="roundRect">
              <a:avLst>
                <a:gd name="adj" fmla="val 152380"/>
              </a:avLst>
            </a:prstGeom>
            <a:solidFill>
              <a:srgbClr val="AFCA0B"/>
            </a:solidFill>
            <a:ln w="12700">
              <a:solidFill>
                <a:srgbClr val="00A3E0">
                  <a:alpha val="0"/>
                </a:srgbClr>
              </a:solidFill>
              <a:prstDash val="solid"/>
            </a:ln>
          </p:spPr>
          <p:txBody>
            <a:bodyPr/>
            <a:lstStyle/>
            <a:p>
              <a:endParaRPr lang="en-GB"/>
            </a:p>
          </p:txBody>
        </p:sp>
        <p:sp>
          <p:nvSpPr>
            <p:cNvPr id="26" name="Text 22"/>
            <p:cNvSpPr txBox="1"/>
            <p:nvPr/>
          </p:nvSpPr>
          <p:spPr>
            <a:xfrm>
              <a:off x="9048902" y="1511286"/>
              <a:ext cx="2382012" cy="514807"/>
            </a:xfrm>
            <a:prstGeom prst="rect">
              <a:avLst/>
            </a:prstGeom>
            <a:noFill/>
            <a:ln/>
          </p:spPr>
          <p:txBody>
            <a:bodyPr wrap="square" lIns="0" tIns="0" rIns="0" bIns="0" rtlCol="0" anchor="ctr"/>
            <a:lstStyle/>
            <a:p>
              <a:pPr marL="0" indent="0" algn="ctr">
                <a:buNone/>
              </a:pPr>
              <a:r>
                <a:rPr lang="en-US" sz="4000" b="1" dirty="0">
                  <a:solidFill>
                    <a:srgbClr val="AFFF00"/>
                  </a:solidFill>
                  <a:latin typeface="Montserrat" pitchFamily="34" charset="0"/>
                  <a:ea typeface="Montserrat" pitchFamily="34" charset="-122"/>
                  <a:cs typeface="Montserrat" pitchFamily="34" charset="-120"/>
                </a:rPr>
                <a:t>04</a:t>
              </a:r>
              <a:endParaRPr lang="en-US" sz="4000" dirty="0">
                <a:solidFill>
                  <a:srgbClr val="AFFF00"/>
                </a:solidFill>
              </a:endParaRPr>
            </a:p>
          </p:txBody>
        </p:sp>
        <p:sp>
          <p:nvSpPr>
            <p:cNvPr id="27" name="Text 23"/>
            <p:cNvSpPr txBox="1"/>
            <p:nvPr/>
          </p:nvSpPr>
          <p:spPr>
            <a:xfrm>
              <a:off x="9239098" y="2273896"/>
              <a:ext cx="2000707" cy="257861"/>
            </a:xfrm>
            <a:prstGeom prst="rect">
              <a:avLst/>
            </a:prstGeom>
            <a:noFill/>
            <a:ln/>
          </p:spPr>
          <p:txBody>
            <a:bodyPr wrap="square" lIns="0" tIns="0" rIns="0" bIns="0" rtlCol="0" anchor="ctr"/>
            <a:lstStyle/>
            <a:p>
              <a:pPr marL="0" indent="0" algn="ctr">
                <a:buNone/>
              </a:pPr>
              <a:r>
                <a:rPr lang="en-US" sz="1600" b="1" dirty="0">
                  <a:solidFill>
                    <a:schemeClr val="bg2"/>
                  </a:solidFill>
                  <a:latin typeface="Montserrat" pitchFamily="34" charset="0"/>
                  <a:ea typeface="Montserrat" pitchFamily="34" charset="-122"/>
                  <a:cs typeface="Montserrat" pitchFamily="34" charset="-120"/>
                </a:rPr>
                <a:t>Rollout Plan</a:t>
              </a:r>
              <a:endParaRPr lang="en-US" sz="1600" dirty="0">
                <a:solidFill>
                  <a:schemeClr val="bg2"/>
                </a:solidFill>
              </a:endParaRPr>
            </a:p>
          </p:txBody>
        </p:sp>
        <p:sp>
          <p:nvSpPr>
            <p:cNvPr id="28" name="Text 24"/>
            <p:cNvSpPr txBox="1"/>
            <p:nvPr/>
          </p:nvSpPr>
          <p:spPr>
            <a:xfrm>
              <a:off x="9239098" y="2750298"/>
              <a:ext cx="2000707" cy="914400"/>
            </a:xfrm>
            <a:prstGeom prst="rect">
              <a:avLst/>
            </a:prstGeom>
            <a:noFill/>
            <a:ln/>
          </p:spPr>
          <p:txBody>
            <a:bodyPr wrap="square" lIns="0" tIns="0" rIns="0" bIns="0" rtlCol="0" anchor="ctr"/>
            <a:lstStyle/>
            <a:p>
              <a:pPr marL="0" indent="0" algn="ctr">
                <a:buNone/>
              </a:pPr>
              <a:r>
                <a:rPr lang="en-US" sz="1200" dirty="0">
                  <a:solidFill>
                    <a:schemeClr val="bg2"/>
                  </a:solidFill>
                  <a:latin typeface="Open Sans" pitchFamily="34" charset="0"/>
                  <a:ea typeface="Open Sans" pitchFamily="34" charset="-122"/>
                  <a:cs typeface="Open Sans" pitchFamily="34" charset="-120"/>
                </a:rPr>
                <a:t>Collaborate with our experts to formalize pricing models and build a scalable plant-wide strategy.</a:t>
              </a:r>
              <a:endParaRPr lang="en-US" sz="1200" dirty="0">
                <a:solidFill>
                  <a:schemeClr val="bg2"/>
                </a:solidFill>
              </a:endParaRPr>
            </a:p>
          </p:txBody>
        </p:sp>
      </p:grpSp>
      <p:grpSp>
        <p:nvGrpSpPr>
          <p:cNvPr id="34" name="Group 33">
            <a:extLst>
              <a:ext uri="{FF2B5EF4-FFF2-40B4-BE49-F238E27FC236}">
                <a16:creationId xmlns:a16="http://schemas.microsoft.com/office/drawing/2014/main" id="{DE7BBB21-94E2-45AF-E93B-9196949756EB}"/>
              </a:ext>
            </a:extLst>
          </p:cNvPr>
          <p:cNvGrpSpPr/>
          <p:nvPr/>
        </p:nvGrpSpPr>
        <p:grpSpPr>
          <a:xfrm>
            <a:off x="761695" y="4845189"/>
            <a:ext cx="10724998" cy="1238098"/>
            <a:chOff x="761695" y="4845189"/>
            <a:chExt cx="10724998" cy="1238098"/>
          </a:xfrm>
        </p:grpSpPr>
        <p:pic>
          <p:nvPicPr>
            <p:cNvPr id="14" name="Image 1" descr="preencoded.png"/>
            <p:cNvPicPr>
              <a:picLocks noChangeAspect="1"/>
            </p:cNvPicPr>
            <p:nvPr/>
          </p:nvPicPr>
          <p:blipFill>
            <a:blip r:embed="rId4"/>
            <a:srcRect l="-5" r="-5"/>
            <a:stretch/>
          </p:blipFill>
          <p:spPr>
            <a:xfrm>
              <a:off x="761695" y="4845189"/>
              <a:ext cx="10724998" cy="1238098"/>
            </a:xfrm>
            <a:prstGeom prst="rect">
              <a:avLst/>
            </a:prstGeom>
          </p:spPr>
        </p:pic>
        <p:sp>
          <p:nvSpPr>
            <p:cNvPr id="15" name="Shape 11"/>
            <p:cNvSpPr/>
            <p:nvPr/>
          </p:nvSpPr>
          <p:spPr>
            <a:xfrm>
              <a:off x="9334195" y="5178945"/>
              <a:ext cx="1714500" cy="571500"/>
            </a:xfrm>
            <a:prstGeom prst="roundRect">
              <a:avLst>
                <a:gd name="adj" fmla="val 21333"/>
              </a:avLst>
            </a:prstGeom>
            <a:solidFill>
              <a:srgbClr val="00A3E0"/>
            </a:solidFill>
            <a:ln w="12700">
              <a:solidFill>
                <a:srgbClr val="FFFFFF">
                  <a:alpha val="0"/>
                </a:srgbClr>
              </a:solidFill>
              <a:prstDash val="solid"/>
            </a:ln>
            <a:effectLst>
              <a:outerShdw blurRad="76200" dist="38100" dir="16200000" algn="bl" rotWithShape="0">
                <a:srgbClr val="00A3E0">
                  <a:alpha val="30000"/>
                </a:srgbClr>
              </a:outerShdw>
            </a:effectLst>
          </p:spPr>
          <p:txBody>
            <a:bodyPr/>
            <a:lstStyle/>
            <a:p>
              <a:endParaRPr lang="en-GB"/>
            </a:p>
          </p:txBody>
        </p:sp>
        <p:pic>
          <p:nvPicPr>
            <p:cNvPr id="29" name="Image 2" descr="preencoded.png"/>
            <p:cNvPicPr>
              <a:picLocks noChangeAspect="1"/>
            </p:cNvPicPr>
            <p:nvPr/>
          </p:nvPicPr>
          <p:blipFill>
            <a:blip r:embed="rId5"/>
            <a:srcRect/>
            <a:stretch/>
          </p:blipFill>
          <p:spPr>
            <a:xfrm>
              <a:off x="1162202" y="5293245"/>
              <a:ext cx="342900" cy="342900"/>
            </a:xfrm>
            <a:prstGeom prst="rect">
              <a:avLst/>
            </a:prstGeom>
          </p:spPr>
        </p:pic>
        <p:sp>
          <p:nvSpPr>
            <p:cNvPr id="30" name="Text 25"/>
            <p:cNvSpPr txBox="1"/>
            <p:nvPr/>
          </p:nvSpPr>
          <p:spPr>
            <a:xfrm>
              <a:off x="1809598" y="5083847"/>
              <a:ext cx="6667805" cy="277063"/>
            </a:xfrm>
            <a:prstGeom prst="rect">
              <a:avLst/>
            </a:prstGeom>
            <a:noFill/>
            <a:ln/>
          </p:spPr>
          <p:txBody>
            <a:bodyPr wrap="square" lIns="0" tIns="0" rIns="0" bIns="0" rtlCol="0" anchor="ctr"/>
            <a:lstStyle/>
            <a:p>
              <a:pPr marL="0" indent="0" algn="l">
                <a:buNone/>
              </a:pPr>
              <a:r>
                <a:rPr lang="en-US" sz="1800" b="1" dirty="0">
                  <a:solidFill>
                    <a:srgbClr val="FFFFFF"/>
                  </a:solidFill>
                  <a:latin typeface="Montserrat" pitchFamily="34" charset="0"/>
                  <a:ea typeface="Montserrat" pitchFamily="34" charset="-122"/>
                  <a:cs typeface="Montserrat" pitchFamily="34" charset="-120"/>
                </a:rPr>
                <a:t>Let's Connect for a Live Demo &amp; Custom Pricing</a:t>
              </a:r>
              <a:endParaRPr lang="en-US" sz="1800" dirty="0"/>
            </a:p>
          </p:txBody>
        </p:sp>
        <p:sp>
          <p:nvSpPr>
            <p:cNvPr id="31" name="Text 26"/>
            <p:cNvSpPr txBox="1"/>
            <p:nvPr/>
          </p:nvSpPr>
          <p:spPr>
            <a:xfrm>
              <a:off x="1809598" y="5407545"/>
              <a:ext cx="6667805" cy="228600"/>
            </a:xfrm>
            <a:prstGeom prst="rect">
              <a:avLst/>
            </a:prstGeom>
            <a:noFill/>
            <a:ln/>
          </p:spPr>
          <p:txBody>
            <a:bodyPr wrap="square" lIns="0" tIns="0" rIns="0" bIns="0" rtlCol="0" anchor="ctr"/>
            <a:lstStyle/>
            <a:p>
              <a:pPr marL="0" indent="0" algn="l">
                <a:buNone/>
              </a:pPr>
              <a:r>
                <a:rPr lang="en-US" sz="1300" dirty="0">
                  <a:solidFill>
                    <a:srgbClr val="D1D8E0"/>
                  </a:solidFill>
                  <a:latin typeface="Open Sans" pitchFamily="34" charset="0"/>
                  <a:ea typeface="Open Sans" pitchFamily="34" charset="-122"/>
                  <a:cs typeface="Open Sans" pitchFamily="34" charset="-120"/>
                </a:rPr>
                <a:t>info@sdtultrasound.com | www.sdtultrasound.com</a:t>
              </a:r>
              <a:endParaRPr lang="en-US" sz="1300" dirty="0"/>
            </a:p>
          </p:txBody>
        </p:sp>
        <p:sp>
          <p:nvSpPr>
            <p:cNvPr id="32" name="Text 27"/>
            <p:cNvSpPr txBox="1"/>
            <p:nvPr/>
          </p:nvSpPr>
          <p:spPr>
            <a:xfrm>
              <a:off x="9334195" y="5178945"/>
              <a:ext cx="1714500" cy="571500"/>
            </a:xfrm>
            <a:prstGeom prst="rect">
              <a:avLst/>
            </a:prstGeom>
            <a:noFill/>
            <a:ln/>
          </p:spPr>
          <p:txBody>
            <a:bodyPr wrap="square" lIns="0" tIns="0" rIns="0" bIns="0" rtlCol="0" anchor="ctr"/>
            <a:lstStyle/>
            <a:p>
              <a:pPr marL="0" indent="0" algn="ctr">
                <a:buNone/>
              </a:pPr>
              <a:r>
                <a:rPr lang="en-US" sz="1300" b="1" kern="0" spc="75" dirty="0">
                  <a:solidFill>
                    <a:srgbClr val="FFFFFF"/>
                  </a:solidFill>
                  <a:latin typeface="Montserrat" pitchFamily="34" charset="0"/>
                  <a:ea typeface="Montserrat" pitchFamily="34" charset="-122"/>
                  <a:cs typeface="Montserrat" pitchFamily="34" charset="-120"/>
                </a:rPr>
                <a:t>GET STARTED</a:t>
              </a:r>
              <a:endParaRPr lang="en-US" sz="1300" dirty="0"/>
            </a:p>
          </p:txBody>
        </p:sp>
      </p:grpSp>
      <p:sp>
        <p:nvSpPr>
          <p:cNvPr id="33" name="Title 32">
            <a:extLst>
              <a:ext uri="{FF2B5EF4-FFF2-40B4-BE49-F238E27FC236}">
                <a16:creationId xmlns:a16="http://schemas.microsoft.com/office/drawing/2014/main" id="{AD5DC818-5F30-5FE7-C74A-D77A8ED1AC33}"/>
              </a:ext>
            </a:extLst>
          </p:cNvPr>
          <p:cNvSpPr>
            <a:spLocks noGrp="1"/>
          </p:cNvSpPr>
          <p:nvPr>
            <p:ph type="title"/>
          </p:nvPr>
        </p:nvSpPr>
        <p:spPr/>
        <p:txBody>
          <a:bodyPr/>
          <a:lstStyle/>
          <a:p>
            <a:r>
              <a:rPr lang="en-GB" b="1" dirty="0"/>
              <a:t>NEXT STEPS: ACTION PLAN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61E86-59F0-5663-D411-74E0245FF5A7}"/>
            </a:ext>
          </a:extLst>
        </p:cNvPr>
        <p:cNvGrpSpPr/>
        <p:nvPr/>
      </p:nvGrpSpPr>
      <p:grpSpPr>
        <a:xfrm>
          <a:off x="0" y="0"/>
          <a:ext cx="0" cy="0"/>
          <a:chOff x="0" y="0"/>
          <a:chExt cx="0" cy="0"/>
        </a:xfrm>
      </p:grpSpPr>
      <p:pic>
        <p:nvPicPr>
          <p:cNvPr id="5" name="Image 0" descr="preencoded.png">
            <a:extLst>
              <a:ext uri="{FF2B5EF4-FFF2-40B4-BE49-F238E27FC236}">
                <a16:creationId xmlns:a16="http://schemas.microsoft.com/office/drawing/2014/main" id="{4BC0FF98-C9BE-8637-F41E-FCB42206A3FA}"/>
              </a:ext>
            </a:extLst>
          </p:cNvPr>
          <p:cNvPicPr>
            <a:picLocks noChangeAspect="1"/>
          </p:cNvPicPr>
          <p:nvPr/>
        </p:nvPicPr>
        <p:blipFill>
          <a:blip r:embed="rId3"/>
          <a:srcRect t="-384" b="-384"/>
          <a:stretch/>
        </p:blipFill>
        <p:spPr>
          <a:xfrm>
            <a:off x="761695" y="749591"/>
            <a:ext cx="1429207" cy="57607"/>
          </a:xfrm>
          <a:prstGeom prst="rect">
            <a:avLst/>
          </a:prstGeom>
        </p:spPr>
      </p:pic>
      <p:sp>
        <p:nvSpPr>
          <p:cNvPr id="33" name="Title 32">
            <a:extLst>
              <a:ext uri="{FF2B5EF4-FFF2-40B4-BE49-F238E27FC236}">
                <a16:creationId xmlns:a16="http://schemas.microsoft.com/office/drawing/2014/main" id="{BE085C4F-F518-D94F-E994-7BFCA1E47802}"/>
              </a:ext>
            </a:extLst>
          </p:cNvPr>
          <p:cNvSpPr>
            <a:spLocks noGrp="1"/>
          </p:cNvSpPr>
          <p:nvPr>
            <p:ph type="title"/>
          </p:nvPr>
        </p:nvSpPr>
        <p:spPr/>
        <p:txBody>
          <a:bodyPr/>
          <a:lstStyle/>
          <a:p>
            <a:r>
              <a:rPr lang="en-GB" b="1" dirty="0"/>
              <a:t>TARGETED MARKETS</a:t>
            </a:r>
          </a:p>
        </p:txBody>
      </p:sp>
      <p:sp>
        <p:nvSpPr>
          <p:cNvPr id="35" name="Rectangle 34">
            <a:extLst>
              <a:ext uri="{FF2B5EF4-FFF2-40B4-BE49-F238E27FC236}">
                <a16:creationId xmlns:a16="http://schemas.microsoft.com/office/drawing/2014/main" id="{F5B7EF0B-997C-53DB-2203-834F73C10394}"/>
              </a:ext>
            </a:extLst>
          </p:cNvPr>
          <p:cNvSpPr/>
          <p:nvPr/>
        </p:nvSpPr>
        <p:spPr>
          <a:xfrm>
            <a:off x="15155" y="1340768"/>
            <a:ext cx="12261343" cy="4185056"/>
          </a:xfrm>
          <a:prstGeom prst="rect">
            <a:avLst/>
          </a:prstGeom>
        </p:spPr>
        <p:txBody>
          <a:bodyPr wrap="square">
            <a:spAutoFit/>
          </a:bodyPr>
          <a:lstStyle/>
          <a:p>
            <a:pPr marL="800100" lvl="1" indent="-342900">
              <a:lnSpc>
                <a:spcPct val="150000"/>
              </a:lnSpc>
              <a:buFont typeface="Arial" panose="020B0604020202020204" pitchFamily="34" charset="0"/>
              <a:buChar char="•"/>
              <a:defRPr/>
            </a:pPr>
            <a:r>
              <a:rPr lang="en-BE" sz="2000" b="1" dirty="0">
                <a:solidFill>
                  <a:srgbClr val="AFFF00"/>
                </a:solidFill>
                <a:latin typeface="Verdana" panose="020B0604030504040204" pitchFamily="34" charset="0"/>
                <a:ea typeface="Verdana" panose="020B0604030504040204" pitchFamily="34" charset="0"/>
                <a:cs typeface="Verdana" panose="020B0604030504040204" pitchFamily="34" charset="0"/>
              </a:rPr>
              <a:t>Small &amp; medium organizations</a:t>
            </a:r>
          </a:p>
          <a:p>
            <a:pPr marL="1257300" lvl="2" indent="-342900">
              <a:lnSpc>
                <a:spcPct val="150000"/>
              </a:lnSpc>
              <a:buFont typeface="Arial" panose="020B0604020202020204" pitchFamily="34" charset="0"/>
              <a:buChar char="•"/>
              <a:defRPr/>
            </a:pPr>
            <a:r>
              <a:rPr lang="en-BE" sz="2000" b="1" dirty="0">
                <a:solidFill>
                  <a:schemeClr val="bg1"/>
                </a:solidFill>
                <a:latin typeface="Verdana" panose="020B0604030504040204" pitchFamily="34" charset="0"/>
                <a:ea typeface="Verdana" panose="020B0604030504040204" pitchFamily="34" charset="0"/>
                <a:cs typeface="Verdana" panose="020B0604030504040204" pitchFamily="34" charset="0"/>
              </a:rPr>
              <a:t>All-in-one investment, small team often covering multiple tasks</a:t>
            </a:r>
          </a:p>
          <a:p>
            <a:pPr marL="800100" lvl="1" indent="-342900">
              <a:lnSpc>
                <a:spcPct val="150000"/>
              </a:lnSpc>
              <a:buFont typeface="Arial" panose="020B0604020202020204" pitchFamily="34" charset="0"/>
              <a:buChar char="•"/>
              <a:defRPr/>
            </a:pPr>
            <a:r>
              <a:rPr lang="en-BE" sz="2000" b="1" dirty="0">
                <a:solidFill>
                  <a:srgbClr val="AFFF00"/>
                </a:solidFill>
                <a:latin typeface="Verdana" panose="020B0604030504040204" pitchFamily="34" charset="0"/>
                <a:ea typeface="Verdana" panose="020B0604030504040204" pitchFamily="34" charset="0"/>
                <a:cs typeface="Verdana" panose="020B0604030504040204" pitchFamily="34" charset="0"/>
              </a:rPr>
              <a:t>Medium organizations</a:t>
            </a:r>
          </a:p>
          <a:p>
            <a:pPr marL="1257300" lvl="2" indent="-342900">
              <a:lnSpc>
                <a:spcPct val="150000"/>
              </a:lnSpc>
              <a:buFont typeface="Arial" panose="020B0604020202020204" pitchFamily="34" charset="0"/>
              <a:buChar char="•"/>
              <a:defRPr/>
            </a:pPr>
            <a:r>
              <a:rPr lang="en-BE" sz="2000" b="1" dirty="0">
                <a:solidFill>
                  <a:schemeClr val="bg1"/>
                </a:solidFill>
                <a:latin typeface="Verdana" panose="020B0604030504040204" pitchFamily="34" charset="0"/>
                <a:ea typeface="Verdana" panose="020B0604030504040204" pitchFamily="34" charset="0"/>
                <a:cs typeface="Verdana" panose="020B0604030504040204" pitchFamily="34" charset="0"/>
              </a:rPr>
              <a:t>A</a:t>
            </a: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l</a:t>
            </a:r>
            <a:r>
              <a:rPr lang="en-BE" sz="2000" b="1" dirty="0">
                <a:solidFill>
                  <a:schemeClr val="bg1"/>
                </a:solidFill>
                <a:latin typeface="Verdana" panose="020B0604030504040204" pitchFamily="34" charset="0"/>
                <a:ea typeface="Verdana" panose="020B0604030504040204" pitchFamily="34" charset="0"/>
                <a:cs typeface="Verdana" panose="020B0604030504040204" pitchFamily="34" charset="0"/>
              </a:rPr>
              <a:t>ready using CM, expanding to Lubrication with modest investment</a:t>
            </a:r>
          </a:p>
          <a:p>
            <a:pPr marL="800100" lvl="1" indent="-342900">
              <a:lnSpc>
                <a:spcPct val="150000"/>
              </a:lnSpc>
              <a:buFont typeface="Arial" panose="020B0604020202020204" pitchFamily="34" charset="0"/>
              <a:buChar char="•"/>
              <a:defRPr/>
            </a:pPr>
            <a:r>
              <a:rPr lang="en-BE" sz="2000" b="1" dirty="0">
                <a:solidFill>
                  <a:srgbClr val="AFFF00"/>
                </a:solidFill>
                <a:latin typeface="Verdana" panose="020B0604030504040204" pitchFamily="34" charset="0"/>
                <a:ea typeface="Verdana" panose="020B0604030504040204" pitchFamily="34" charset="0"/>
                <a:cs typeface="Verdana" panose="020B0604030504040204" pitchFamily="34" charset="0"/>
              </a:rPr>
              <a:t>Large organizations</a:t>
            </a:r>
          </a:p>
          <a:p>
            <a:pPr marL="1257300" lvl="2" indent="-342900">
              <a:lnSpc>
                <a:spcPct val="150000"/>
              </a:lnSpc>
              <a:buFont typeface="Arial" panose="020B0604020202020204" pitchFamily="34" charset="0"/>
              <a:buChar char="•"/>
              <a:defRPr/>
            </a:pPr>
            <a:r>
              <a:rPr lang="en-BE" sz="2000" b="1" dirty="0">
                <a:solidFill>
                  <a:schemeClr val="bg1"/>
                </a:solidFill>
                <a:latin typeface="Verdana" panose="020B0604030504040204" pitchFamily="34" charset="0"/>
                <a:ea typeface="Verdana" panose="020B0604030504040204" pitchFamily="34" charset="0"/>
                <a:cs typeface="Verdana" panose="020B0604030504040204" pitchFamily="34" charset="0"/>
              </a:rPr>
              <a:t>Expanding coverage, optimizing tasks, con</a:t>
            </a: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n</a:t>
            </a:r>
            <a:r>
              <a:rPr lang="en-BE" sz="2000" b="1" dirty="0" err="1">
                <a:solidFill>
                  <a:schemeClr val="bg1"/>
                </a:solidFill>
                <a:latin typeface="Verdana" panose="020B0604030504040204" pitchFamily="34" charset="0"/>
                <a:ea typeface="Verdana" panose="020B0604030504040204" pitchFamily="34" charset="0"/>
                <a:cs typeface="Verdana" panose="020B0604030504040204" pitchFamily="34" charset="0"/>
              </a:rPr>
              <a:t>ecting</a:t>
            </a:r>
            <a:r>
              <a:rPr lang="en-BE" sz="2000" b="1" dirty="0">
                <a:solidFill>
                  <a:schemeClr val="bg1"/>
                </a:solidFill>
                <a:latin typeface="Verdana" panose="020B0604030504040204" pitchFamily="34" charset="0"/>
                <a:ea typeface="Verdana" panose="020B0604030504040204" pitchFamily="34" charset="0"/>
                <a:cs typeface="Verdana" panose="020B0604030504040204" pitchFamily="34" charset="0"/>
              </a:rPr>
              <a:t> data</a:t>
            </a:r>
          </a:p>
          <a:p>
            <a:pPr marL="800100" lvl="1" indent="-342900">
              <a:lnSpc>
                <a:spcPct val="150000"/>
              </a:lnSpc>
              <a:buFont typeface="Arial" panose="020B0604020202020204" pitchFamily="34" charset="0"/>
              <a:buChar char="•"/>
              <a:defRPr/>
            </a:pPr>
            <a:r>
              <a:rPr lang="en-BE" sz="2000" b="1" dirty="0">
                <a:solidFill>
                  <a:srgbClr val="AFFF00"/>
                </a:solidFill>
                <a:latin typeface="Verdana" panose="020B0604030504040204" pitchFamily="34" charset="0"/>
                <a:ea typeface="Verdana" panose="020B0604030504040204" pitchFamily="34" charset="0"/>
                <a:cs typeface="Verdana" panose="020B0604030504040204" pitchFamily="34" charset="0"/>
              </a:rPr>
              <a:t>Service providers</a:t>
            </a:r>
          </a:p>
          <a:p>
            <a:pPr marL="1257300" lvl="2" indent="-342900">
              <a:lnSpc>
                <a:spcPct val="150000"/>
              </a:lnSpc>
              <a:buFont typeface="Arial" panose="020B0604020202020204" pitchFamily="34" charset="0"/>
              <a:buChar char="•"/>
              <a:defRPr/>
            </a:pPr>
            <a:r>
              <a:rPr lang="en-BE" sz="2000" b="1" dirty="0">
                <a:solidFill>
                  <a:schemeClr val="bg1"/>
                </a:solidFill>
                <a:latin typeface="Verdana" panose="020B0604030504040204" pitchFamily="34" charset="0"/>
                <a:ea typeface="Verdana" panose="020B0604030504040204" pitchFamily="34" charset="0"/>
                <a:cs typeface="Verdana" panose="020B0604030504040204" pitchFamily="34" charset="0"/>
              </a:rPr>
              <a:t>Optimization, one-man-all-tasks, expanding services offer</a:t>
            </a:r>
          </a:p>
          <a:p>
            <a:pPr lvl="0">
              <a:lnSpc>
                <a:spcPct val="150000"/>
              </a:lnSpc>
              <a:defRPr/>
            </a:pPr>
            <a:endParaRPr lang="en-US" sz="2000" b="1" dirty="0">
              <a:solidFill>
                <a:srgbClr val="AFFF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719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xEl>
                                              <p:pRg st="1" end="1"/>
                                            </p:txEl>
                                          </p:spTgt>
                                        </p:tgtEl>
                                        <p:attrNameLst>
                                          <p:attrName>style.visibility</p:attrName>
                                        </p:attrNameLst>
                                      </p:cBhvr>
                                      <p:to>
                                        <p:strVal val="visible"/>
                                      </p:to>
                                    </p:set>
                                    <p:animEffect transition="in" filter="fade">
                                      <p:cBhvr>
                                        <p:cTn id="7" dur="500"/>
                                        <p:tgtEl>
                                          <p:spTgt spid="3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xEl>
                                              <p:pRg st="2" end="2"/>
                                            </p:txEl>
                                          </p:spTgt>
                                        </p:tgtEl>
                                        <p:attrNameLst>
                                          <p:attrName>style.visibility</p:attrName>
                                        </p:attrNameLst>
                                      </p:cBhvr>
                                      <p:to>
                                        <p:strVal val="visible"/>
                                      </p:to>
                                    </p:set>
                                    <p:animEffect transition="in" filter="fade">
                                      <p:cBhvr>
                                        <p:cTn id="12" dur="500"/>
                                        <p:tgtEl>
                                          <p:spTgt spid="35">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xEl>
                                              <p:pRg st="3" end="3"/>
                                            </p:txEl>
                                          </p:spTgt>
                                        </p:tgtEl>
                                        <p:attrNameLst>
                                          <p:attrName>style.visibility</p:attrName>
                                        </p:attrNameLst>
                                      </p:cBhvr>
                                      <p:to>
                                        <p:strVal val="visible"/>
                                      </p:to>
                                    </p:set>
                                    <p:animEffect transition="in" filter="fade">
                                      <p:cBhvr>
                                        <p:cTn id="15" dur="500"/>
                                        <p:tgtEl>
                                          <p:spTgt spid="35">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5">
                                            <p:txEl>
                                              <p:pRg st="4" end="4"/>
                                            </p:txEl>
                                          </p:spTgt>
                                        </p:tgtEl>
                                        <p:attrNameLst>
                                          <p:attrName>style.visibility</p:attrName>
                                        </p:attrNameLst>
                                      </p:cBhvr>
                                      <p:to>
                                        <p:strVal val="visible"/>
                                      </p:to>
                                    </p:set>
                                    <p:animEffect transition="in" filter="fade">
                                      <p:cBhvr>
                                        <p:cTn id="20" dur="500"/>
                                        <p:tgtEl>
                                          <p:spTgt spid="35">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5">
                                            <p:txEl>
                                              <p:pRg st="5" end="5"/>
                                            </p:txEl>
                                          </p:spTgt>
                                        </p:tgtEl>
                                        <p:attrNameLst>
                                          <p:attrName>style.visibility</p:attrName>
                                        </p:attrNameLst>
                                      </p:cBhvr>
                                      <p:to>
                                        <p:strVal val="visible"/>
                                      </p:to>
                                    </p:set>
                                    <p:animEffect transition="in" filter="fade">
                                      <p:cBhvr>
                                        <p:cTn id="23" dur="500"/>
                                        <p:tgtEl>
                                          <p:spTgt spid="35">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5">
                                            <p:txEl>
                                              <p:pRg st="6" end="6"/>
                                            </p:txEl>
                                          </p:spTgt>
                                        </p:tgtEl>
                                        <p:attrNameLst>
                                          <p:attrName>style.visibility</p:attrName>
                                        </p:attrNameLst>
                                      </p:cBhvr>
                                      <p:to>
                                        <p:strVal val="visible"/>
                                      </p:to>
                                    </p:set>
                                    <p:animEffect transition="in" filter="fade">
                                      <p:cBhvr>
                                        <p:cTn id="28" dur="500"/>
                                        <p:tgtEl>
                                          <p:spTgt spid="35">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5">
                                            <p:txEl>
                                              <p:pRg st="7" end="7"/>
                                            </p:txEl>
                                          </p:spTgt>
                                        </p:tgtEl>
                                        <p:attrNameLst>
                                          <p:attrName>style.visibility</p:attrName>
                                        </p:attrNameLst>
                                      </p:cBhvr>
                                      <p:to>
                                        <p:strVal val="visible"/>
                                      </p:to>
                                    </p:set>
                                    <p:animEffect transition="in" filter="fade">
                                      <p:cBhvr>
                                        <p:cTn id="31" dur="500"/>
                                        <p:tgtEl>
                                          <p:spTgt spid="3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FE628-70AE-A66C-CA1A-3E98AD97EFAD}"/>
            </a:ext>
          </a:extLst>
        </p:cNvPr>
        <p:cNvGrpSpPr/>
        <p:nvPr/>
      </p:nvGrpSpPr>
      <p:grpSpPr>
        <a:xfrm>
          <a:off x="0" y="0"/>
          <a:ext cx="0" cy="0"/>
          <a:chOff x="0" y="0"/>
          <a:chExt cx="0" cy="0"/>
        </a:xfrm>
      </p:grpSpPr>
      <p:sp>
        <p:nvSpPr>
          <p:cNvPr id="33" name="Title 32">
            <a:extLst>
              <a:ext uri="{FF2B5EF4-FFF2-40B4-BE49-F238E27FC236}">
                <a16:creationId xmlns:a16="http://schemas.microsoft.com/office/drawing/2014/main" id="{B473EC74-8F5B-B332-EBA5-6F0838E7A7C0}"/>
              </a:ext>
            </a:extLst>
          </p:cNvPr>
          <p:cNvSpPr>
            <a:spLocks noGrp="1"/>
          </p:cNvSpPr>
          <p:nvPr>
            <p:ph type="title"/>
          </p:nvPr>
        </p:nvSpPr>
        <p:spPr/>
        <p:txBody>
          <a:bodyPr/>
          <a:lstStyle/>
          <a:p>
            <a:r>
              <a:rPr lang="en-US" b="1" dirty="0"/>
              <a:t>WE DID </a:t>
            </a:r>
            <a:r>
              <a:rPr lang="en-BE" b="1" dirty="0"/>
              <a:t>THE </a:t>
            </a:r>
            <a:r>
              <a:rPr lang="en-US" b="1" dirty="0"/>
              <a:t>FIRST PART OF OUR PART</a:t>
            </a:r>
            <a:endParaRPr lang="en-GB" b="1" dirty="0"/>
          </a:p>
        </p:txBody>
      </p:sp>
      <p:sp>
        <p:nvSpPr>
          <p:cNvPr id="35" name="Rectangle 34">
            <a:extLst>
              <a:ext uri="{FF2B5EF4-FFF2-40B4-BE49-F238E27FC236}">
                <a16:creationId xmlns:a16="http://schemas.microsoft.com/office/drawing/2014/main" id="{30AB87BA-F7CA-F284-3E9E-7CEF398E4015}"/>
              </a:ext>
            </a:extLst>
          </p:cNvPr>
          <p:cNvSpPr/>
          <p:nvPr/>
        </p:nvSpPr>
        <p:spPr>
          <a:xfrm>
            <a:off x="15155" y="1340768"/>
            <a:ext cx="12261343" cy="1322734"/>
          </a:xfrm>
          <a:prstGeom prst="rect">
            <a:avLst/>
          </a:prstGeom>
        </p:spPr>
        <p:txBody>
          <a:bodyPr wrap="square">
            <a:spAutoFit/>
          </a:bodyPr>
          <a:lstStyle/>
          <a:p>
            <a:pPr lvl="1">
              <a:lnSpc>
                <a:spcPct val="150000"/>
              </a:lnSpc>
              <a:defRPr/>
            </a:pPr>
            <a:r>
              <a:rPr lang="en-BE" sz="3600" b="1" dirty="0">
                <a:solidFill>
                  <a:srgbClr val="AFFF00"/>
                </a:solidFill>
                <a:latin typeface="Verdana" panose="020B0604030504040204" pitchFamily="34" charset="0"/>
                <a:ea typeface="Verdana" panose="020B0604030504040204" pitchFamily="34" charset="0"/>
                <a:cs typeface="Verdana" panose="020B0604030504040204" pitchFamily="34" charset="0"/>
              </a:rPr>
              <a:t>           </a:t>
            </a:r>
            <a:r>
              <a:rPr lang="en-US" sz="3600" b="1" dirty="0">
                <a:solidFill>
                  <a:srgbClr val="AFFF00"/>
                </a:solidFill>
                <a:latin typeface="Verdana" panose="020B0604030504040204" pitchFamily="34" charset="0"/>
                <a:ea typeface="Verdana" panose="020B0604030504040204" pitchFamily="34" charset="0"/>
                <a:cs typeface="Verdana" panose="020B0604030504040204" pitchFamily="34" charset="0"/>
              </a:rPr>
              <a:t>Let’s do the rest of it together!</a:t>
            </a:r>
          </a:p>
          <a:p>
            <a:pPr lvl="0">
              <a:lnSpc>
                <a:spcPct val="150000"/>
              </a:lnSpc>
              <a:defRPr/>
            </a:pPr>
            <a:endParaRPr lang="en-US" sz="2000" b="1" dirty="0">
              <a:solidFill>
                <a:srgbClr val="AFFF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tangle 1">
            <a:extLst>
              <a:ext uri="{FF2B5EF4-FFF2-40B4-BE49-F238E27FC236}">
                <a16:creationId xmlns:a16="http://schemas.microsoft.com/office/drawing/2014/main" id="{C028D5C8-FA0A-02FA-4089-EB32A316E36C}"/>
              </a:ext>
            </a:extLst>
          </p:cNvPr>
          <p:cNvSpPr/>
          <p:nvPr/>
        </p:nvSpPr>
        <p:spPr>
          <a:xfrm>
            <a:off x="19646" y="3665998"/>
            <a:ext cx="12261343" cy="1322734"/>
          </a:xfrm>
          <a:prstGeom prst="rect">
            <a:avLst/>
          </a:prstGeom>
        </p:spPr>
        <p:txBody>
          <a:bodyPr wrap="square">
            <a:spAutoFit/>
          </a:bodyPr>
          <a:lstStyle/>
          <a:p>
            <a:pPr lvl="1">
              <a:lnSpc>
                <a:spcPct val="150000"/>
              </a:lnSpc>
              <a:defRPr/>
            </a:pPr>
            <a:r>
              <a:rPr lang="en-BE" sz="3600" b="1" dirty="0">
                <a:solidFill>
                  <a:srgbClr val="AFFF00"/>
                </a:solidFill>
                <a:latin typeface="Verdana" panose="020B0604030504040204" pitchFamily="34" charset="0"/>
                <a:ea typeface="Verdana" panose="020B0604030504040204" pitchFamily="34" charset="0"/>
                <a:cs typeface="Verdana" panose="020B0604030504040204" pitchFamily="34" charset="0"/>
              </a:rPr>
              <a:t>                     QUESTIONS TIME</a:t>
            </a:r>
            <a:endParaRPr lang="en-US" sz="3600" b="1" dirty="0">
              <a:solidFill>
                <a:srgbClr val="AFFF00"/>
              </a:solidFill>
              <a:latin typeface="Verdana" panose="020B0604030504040204" pitchFamily="34" charset="0"/>
              <a:ea typeface="Verdana" panose="020B0604030504040204" pitchFamily="34" charset="0"/>
              <a:cs typeface="Verdana" panose="020B0604030504040204" pitchFamily="34" charset="0"/>
            </a:endParaRPr>
          </a:p>
          <a:p>
            <a:pPr lvl="0">
              <a:lnSpc>
                <a:spcPct val="150000"/>
              </a:lnSpc>
              <a:defRPr/>
            </a:pPr>
            <a:endParaRPr lang="en-US" sz="2000" b="1" dirty="0">
              <a:solidFill>
                <a:srgbClr val="AFFF00"/>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Image 0" descr="preencoded.png">
            <a:extLst>
              <a:ext uri="{FF2B5EF4-FFF2-40B4-BE49-F238E27FC236}">
                <a16:creationId xmlns:a16="http://schemas.microsoft.com/office/drawing/2014/main" id="{B405682F-EE8B-1625-D2AF-88B379D3402A}"/>
              </a:ext>
            </a:extLst>
          </p:cNvPr>
          <p:cNvPicPr>
            <a:picLocks noChangeAspect="1"/>
          </p:cNvPicPr>
          <p:nvPr/>
        </p:nvPicPr>
        <p:blipFill>
          <a:blip r:embed="rId3"/>
          <a:srcRect t="-384" b="-384"/>
          <a:stretch/>
        </p:blipFill>
        <p:spPr>
          <a:xfrm>
            <a:off x="761695" y="749591"/>
            <a:ext cx="1429207" cy="57607"/>
          </a:xfrm>
          <a:prstGeom prst="rect">
            <a:avLst/>
          </a:prstGeom>
        </p:spPr>
      </p:pic>
    </p:spTree>
    <p:extLst>
      <p:ext uri="{BB962C8B-B14F-4D97-AF65-F5344CB8AC3E}">
        <p14:creationId xmlns:p14="http://schemas.microsoft.com/office/powerpoint/2010/main" val="427261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fade">
                                      <p:cBhvr>
                                        <p:cTn id="7" dur="500"/>
                                        <p:tgtEl>
                                          <p:spTgt spid="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94C04-0695-5759-0CF5-81CE100B5967}"/>
            </a:ext>
          </a:extLst>
        </p:cNvPr>
        <p:cNvGrpSpPr/>
        <p:nvPr/>
      </p:nvGrpSpPr>
      <p:grpSpPr>
        <a:xfrm>
          <a:off x="0" y="0"/>
          <a:ext cx="0" cy="0"/>
          <a:chOff x="0" y="0"/>
          <a:chExt cx="0" cy="0"/>
        </a:xfrm>
      </p:grpSpPr>
      <p:pic>
        <p:nvPicPr>
          <p:cNvPr id="5" name="Image 0" descr="preencoded.png">
            <a:extLst>
              <a:ext uri="{FF2B5EF4-FFF2-40B4-BE49-F238E27FC236}">
                <a16:creationId xmlns:a16="http://schemas.microsoft.com/office/drawing/2014/main" id="{D4EA8E00-EAFE-9000-22D7-859DCB18FFFB}"/>
              </a:ext>
            </a:extLst>
          </p:cNvPr>
          <p:cNvPicPr>
            <a:picLocks noChangeAspect="1"/>
          </p:cNvPicPr>
          <p:nvPr/>
        </p:nvPicPr>
        <p:blipFill>
          <a:blip r:embed="rId3"/>
          <a:srcRect t="-384" b="-384"/>
          <a:stretch/>
        </p:blipFill>
        <p:spPr>
          <a:xfrm>
            <a:off x="761695" y="728325"/>
            <a:ext cx="1429207" cy="57607"/>
          </a:xfrm>
          <a:prstGeom prst="rect">
            <a:avLst/>
          </a:prstGeom>
        </p:spPr>
      </p:pic>
      <p:sp>
        <p:nvSpPr>
          <p:cNvPr id="26" name="Title 25">
            <a:extLst>
              <a:ext uri="{FF2B5EF4-FFF2-40B4-BE49-F238E27FC236}">
                <a16:creationId xmlns:a16="http://schemas.microsoft.com/office/drawing/2014/main" id="{D238D1F0-91E8-8E2B-CA02-BD0F28F238F5}"/>
              </a:ext>
            </a:extLst>
          </p:cNvPr>
          <p:cNvSpPr>
            <a:spLocks noGrp="1"/>
          </p:cNvSpPr>
          <p:nvPr>
            <p:ph type="title"/>
          </p:nvPr>
        </p:nvSpPr>
        <p:spPr/>
        <p:txBody>
          <a:bodyPr>
            <a:normAutofit/>
          </a:bodyPr>
          <a:lstStyle/>
          <a:p>
            <a:r>
              <a:rPr lang="en-GB" b="1" dirty="0"/>
              <a:t>FUTURE VISION</a:t>
            </a:r>
          </a:p>
        </p:txBody>
      </p:sp>
      <p:sp>
        <p:nvSpPr>
          <p:cNvPr id="6" name="Content Placeholder 5">
            <a:extLst>
              <a:ext uri="{FF2B5EF4-FFF2-40B4-BE49-F238E27FC236}">
                <a16:creationId xmlns:a16="http://schemas.microsoft.com/office/drawing/2014/main" id="{63670A62-3789-6057-3318-117FF4F668E3}"/>
              </a:ext>
            </a:extLst>
          </p:cNvPr>
          <p:cNvSpPr>
            <a:spLocks noGrp="1"/>
          </p:cNvSpPr>
          <p:nvPr>
            <p:ph sz="quarter" idx="10"/>
          </p:nvPr>
        </p:nvSpPr>
        <p:spPr/>
        <p:txBody>
          <a:bodyPr/>
          <a:lstStyle/>
          <a:p>
            <a:r>
              <a:rPr lang="en-GB" dirty="0"/>
              <a:t>What about 20%?</a:t>
            </a:r>
          </a:p>
          <a:p>
            <a:pPr lvl="1"/>
            <a:r>
              <a:rPr lang="en-GB" dirty="0"/>
              <a:t>People will need to do better, be better equipped, and better trained – this includes the Lube team</a:t>
            </a:r>
          </a:p>
          <a:p>
            <a:endParaRPr lang="en-GB" dirty="0"/>
          </a:p>
          <a:p>
            <a:r>
              <a:rPr lang="en-GB" dirty="0">
                <a:solidFill>
                  <a:srgbClr val="AFFF00"/>
                </a:solidFill>
              </a:rPr>
              <a:t>“Not my job”, “I don’t know”... is no longer the option</a:t>
            </a:r>
          </a:p>
          <a:p>
            <a:endParaRPr lang="en-GB" dirty="0"/>
          </a:p>
          <a:p>
            <a:r>
              <a:rPr lang="en-GB" dirty="0"/>
              <a:t>Lube team and CM team – </a:t>
            </a:r>
            <a:r>
              <a:rPr lang="en-GB" b="1" dirty="0">
                <a:solidFill>
                  <a:srgbClr val="AFFF00"/>
                </a:solidFill>
              </a:rPr>
              <a:t>one team</a:t>
            </a:r>
            <a:r>
              <a:rPr lang="en-GB" dirty="0"/>
              <a:t>?</a:t>
            </a:r>
          </a:p>
          <a:p>
            <a:pPr lvl="1"/>
            <a:r>
              <a:rPr lang="en-GB" dirty="0"/>
              <a:t>If your Lube team collects high-quality CM data during lubrication - </a:t>
            </a:r>
            <a:r>
              <a:rPr lang="en-GB" b="1" dirty="0">
                <a:solidFill>
                  <a:srgbClr val="AFFF00"/>
                </a:solidFill>
              </a:rPr>
              <a:t>YES</a:t>
            </a:r>
          </a:p>
          <a:p>
            <a:endParaRPr lang="en-GB" dirty="0"/>
          </a:p>
          <a:p>
            <a:endParaRPr lang="en-GB" dirty="0"/>
          </a:p>
        </p:txBody>
      </p:sp>
    </p:spTree>
    <p:extLst>
      <p:ext uri="{BB962C8B-B14F-4D97-AF65-F5344CB8AC3E}">
        <p14:creationId xmlns:p14="http://schemas.microsoft.com/office/powerpoint/2010/main" val="232038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fade">
                                      <p:cBhvr>
                                        <p:cTn id="7" dur="500"/>
                                        <p:tgtEl>
                                          <p:spTgt spid="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5" end="5"/>
                                            </p:txEl>
                                          </p:spTgt>
                                        </p:tgtEl>
                                        <p:attrNameLst>
                                          <p:attrName>style.visibility</p:attrName>
                                        </p:attrNameLst>
                                      </p:cBhvr>
                                      <p:to>
                                        <p:strVal val="visible"/>
                                      </p:to>
                                    </p:set>
                                    <p:animEffect transition="in" filter="fade">
                                      <p:cBhvr>
                                        <p:cTn id="12" dur="500"/>
                                        <p:tgtEl>
                                          <p:spTgt spid="6">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Effect transition="in" filter="fade">
                                      <p:cBhvr>
                                        <p:cTn id="1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06D85-5B13-77B8-2E7C-F429ED49A9F4}"/>
            </a:ext>
          </a:extLst>
        </p:cNvPr>
        <p:cNvGrpSpPr/>
        <p:nvPr/>
      </p:nvGrpSpPr>
      <p:grpSpPr>
        <a:xfrm>
          <a:off x="0" y="0"/>
          <a:ext cx="0" cy="0"/>
          <a:chOff x="0" y="0"/>
          <a:chExt cx="0" cy="0"/>
        </a:xfrm>
      </p:grpSpPr>
      <p:pic>
        <p:nvPicPr>
          <p:cNvPr id="6" name="Image 0" descr="preencoded.png">
            <a:extLst>
              <a:ext uri="{FF2B5EF4-FFF2-40B4-BE49-F238E27FC236}">
                <a16:creationId xmlns:a16="http://schemas.microsoft.com/office/drawing/2014/main" id="{6A5F36D4-DFDC-2015-6CB8-53C9E38CC75C}"/>
              </a:ext>
            </a:extLst>
          </p:cNvPr>
          <p:cNvPicPr>
            <a:picLocks noChangeAspect="1"/>
          </p:cNvPicPr>
          <p:nvPr/>
        </p:nvPicPr>
        <p:blipFill>
          <a:blip r:embed="rId3"/>
          <a:srcRect t="-384" b="-384"/>
          <a:stretch/>
        </p:blipFill>
        <p:spPr>
          <a:xfrm>
            <a:off x="761695" y="815198"/>
            <a:ext cx="1429207" cy="57607"/>
          </a:xfrm>
          <a:prstGeom prst="rect">
            <a:avLst/>
          </a:prstGeom>
        </p:spPr>
      </p:pic>
      <p:grpSp>
        <p:nvGrpSpPr>
          <p:cNvPr id="12" name="Group 11">
            <a:extLst>
              <a:ext uri="{FF2B5EF4-FFF2-40B4-BE49-F238E27FC236}">
                <a16:creationId xmlns:a16="http://schemas.microsoft.com/office/drawing/2014/main" id="{EF212D3B-5E42-2885-948A-45C4EFF8A017}"/>
              </a:ext>
            </a:extLst>
          </p:cNvPr>
          <p:cNvGrpSpPr>
            <a:grpSpLocks noGrp="1" noUngrp="1" noRot="1" noMove="1" noResize="1"/>
          </p:cNvGrpSpPr>
          <p:nvPr/>
        </p:nvGrpSpPr>
        <p:grpSpPr>
          <a:xfrm>
            <a:off x="631139" y="4537420"/>
            <a:ext cx="11054182" cy="1650729"/>
            <a:chOff x="631139" y="4537420"/>
            <a:chExt cx="11054182" cy="1650729"/>
          </a:xfrm>
        </p:grpSpPr>
        <p:sp>
          <p:nvSpPr>
            <p:cNvPr id="5" name="Shape 3">
              <a:extLst>
                <a:ext uri="{FF2B5EF4-FFF2-40B4-BE49-F238E27FC236}">
                  <a16:creationId xmlns:a16="http://schemas.microsoft.com/office/drawing/2014/main" id="{5497BB1D-576D-106F-3AB7-03C137E69ABD}"/>
                </a:ext>
              </a:extLst>
            </p:cNvPr>
            <p:cNvSpPr>
              <a:spLocks noGrp="1" noRot="1" noMove="1" noResize="1" noEditPoints="1" noAdjustHandles="1" noChangeArrowheads="1" noChangeShapeType="1"/>
            </p:cNvSpPr>
            <p:nvPr/>
          </p:nvSpPr>
          <p:spPr>
            <a:xfrm>
              <a:off x="4157331" y="4537420"/>
              <a:ext cx="4098464" cy="1650729"/>
            </a:xfrm>
            <a:prstGeom prst="roundRect">
              <a:avLst>
                <a:gd name="adj" fmla="val 340"/>
              </a:avLst>
            </a:prstGeom>
            <a:solidFill>
              <a:srgbClr val="AFCA0B"/>
            </a:solidFill>
            <a:ln w="12700">
              <a:solidFill>
                <a:srgbClr val="FFFFFF">
                  <a:alpha val="0"/>
                </a:srgbClr>
              </a:solidFill>
              <a:prstDash val="solid"/>
            </a:ln>
          </p:spPr>
          <p:txBody>
            <a:bodyPr/>
            <a:lstStyle/>
            <a:p>
              <a:endParaRPr lang="en-GB"/>
            </a:p>
          </p:txBody>
        </p:sp>
        <p:pic>
          <p:nvPicPr>
            <p:cNvPr id="7" name="Image 1" descr="preencoded.png">
              <a:extLst>
                <a:ext uri="{FF2B5EF4-FFF2-40B4-BE49-F238E27FC236}">
                  <a16:creationId xmlns:a16="http://schemas.microsoft.com/office/drawing/2014/main" id="{0137CB99-F5D4-106E-3833-FE1A9A016DA0}"/>
                </a:ext>
              </a:extLst>
            </p:cNvPr>
            <p:cNvPicPr>
              <a:picLocks noGrp="1" noRot="1" noChangeAspect="1" noMove="1" noResize="1" noEditPoints="1" noAdjustHandles="1" noChangeArrowheads="1" noChangeShapeType="1" noCrop="1"/>
            </p:cNvPicPr>
            <p:nvPr/>
          </p:nvPicPr>
          <p:blipFill>
            <a:blip r:embed="rId4"/>
            <a:srcRect l="-85533" t="31443" r="-88620" b="12126"/>
            <a:stretch>
              <a:fillRect/>
            </a:stretch>
          </p:blipFill>
          <p:spPr>
            <a:xfrm>
              <a:off x="631139" y="4537420"/>
              <a:ext cx="11054182" cy="1517649"/>
            </a:xfrm>
            <a:prstGeom prst="rect">
              <a:avLst/>
            </a:prstGeom>
          </p:spPr>
        </p:pic>
      </p:grpSp>
      <p:sp>
        <p:nvSpPr>
          <p:cNvPr id="17" name="Title 16">
            <a:extLst>
              <a:ext uri="{FF2B5EF4-FFF2-40B4-BE49-F238E27FC236}">
                <a16:creationId xmlns:a16="http://schemas.microsoft.com/office/drawing/2014/main" id="{F4EC6764-6908-94EA-B17D-3ABE6D121CD2}"/>
              </a:ext>
            </a:extLst>
          </p:cNvPr>
          <p:cNvSpPr>
            <a:spLocks noGrp="1"/>
          </p:cNvSpPr>
          <p:nvPr>
            <p:ph type="title"/>
          </p:nvPr>
        </p:nvSpPr>
        <p:spPr/>
        <p:txBody>
          <a:bodyPr>
            <a:normAutofit/>
          </a:bodyPr>
          <a:lstStyle/>
          <a:p>
            <a:r>
              <a:rPr lang="en-GB" b="1" dirty="0"/>
              <a:t>THE CHALLENGE</a:t>
            </a:r>
          </a:p>
        </p:txBody>
      </p:sp>
      <p:sp>
        <p:nvSpPr>
          <p:cNvPr id="3" name="Text 3">
            <a:extLst>
              <a:ext uri="{FF2B5EF4-FFF2-40B4-BE49-F238E27FC236}">
                <a16:creationId xmlns:a16="http://schemas.microsoft.com/office/drawing/2014/main" id="{9042CBA1-C946-3BCB-840D-63A56E4A34D8}"/>
              </a:ext>
            </a:extLst>
          </p:cNvPr>
          <p:cNvSpPr txBox="1"/>
          <p:nvPr/>
        </p:nvSpPr>
        <p:spPr>
          <a:xfrm>
            <a:off x="393395" y="979386"/>
            <a:ext cx="11049610" cy="505663"/>
          </a:xfrm>
          <a:prstGeom prst="rect">
            <a:avLst/>
          </a:prstGeom>
          <a:noFill/>
          <a:ln/>
        </p:spPr>
        <p:txBody>
          <a:bodyPr wrap="square" lIns="0" tIns="0" rIns="0" bIns="0" rtlCol="0" anchor="ctr"/>
          <a:lstStyle/>
          <a:p>
            <a:pPr marL="0" indent="0" algn="l">
              <a:buNone/>
            </a:pPr>
            <a:r>
              <a:rPr lang="en-US" sz="3600" b="1" dirty="0">
                <a:solidFill>
                  <a:srgbClr val="FFFFFF"/>
                </a:solidFill>
                <a:latin typeface="Montserrat" pitchFamily="34" charset="0"/>
                <a:ea typeface="Montserrat" pitchFamily="34" charset="-122"/>
                <a:cs typeface="Montserrat" pitchFamily="34" charset="-120"/>
              </a:rPr>
              <a:t> Two Teams, </a:t>
            </a:r>
            <a:r>
              <a:rPr lang="en-US" sz="3600" b="1" dirty="0">
                <a:solidFill>
                  <a:srgbClr val="AFFF00"/>
                </a:solidFill>
                <a:latin typeface="Montserrat" pitchFamily="34" charset="0"/>
                <a:ea typeface="Montserrat" pitchFamily="34" charset="-122"/>
                <a:cs typeface="Montserrat" pitchFamily="34" charset="-120"/>
              </a:rPr>
              <a:t>One Mission</a:t>
            </a:r>
            <a:endParaRPr lang="en-US" sz="3600" dirty="0"/>
          </a:p>
        </p:txBody>
      </p:sp>
      <p:sp>
        <p:nvSpPr>
          <p:cNvPr id="4" name="Text 4">
            <a:extLst>
              <a:ext uri="{FF2B5EF4-FFF2-40B4-BE49-F238E27FC236}">
                <a16:creationId xmlns:a16="http://schemas.microsoft.com/office/drawing/2014/main" id="{38AF1D45-7DE0-A1C5-4BCB-F579F7B72A78}"/>
              </a:ext>
            </a:extLst>
          </p:cNvPr>
          <p:cNvSpPr txBox="1"/>
          <p:nvPr/>
        </p:nvSpPr>
        <p:spPr>
          <a:xfrm>
            <a:off x="631139" y="1558202"/>
            <a:ext cx="5805526" cy="144474"/>
          </a:xfrm>
          <a:prstGeom prst="rect">
            <a:avLst/>
          </a:prstGeom>
          <a:noFill/>
          <a:ln/>
        </p:spPr>
        <p:txBody>
          <a:bodyPr wrap="square" lIns="0" tIns="0" rIns="0" bIns="0" rtlCol="0" anchor="ctr"/>
          <a:lstStyle/>
          <a:p>
            <a:pPr marL="0" indent="0" algn="l">
              <a:buNone/>
            </a:pPr>
            <a:r>
              <a:rPr lang="en-US" sz="1500" dirty="0">
                <a:solidFill>
                  <a:srgbClr val="FFFFFF">
                    <a:alpha val="90000"/>
                  </a:srgbClr>
                </a:solidFill>
                <a:latin typeface="Calibri" pitchFamily="34" charset="0"/>
                <a:ea typeface="Calibri" pitchFamily="34" charset="-122"/>
                <a:cs typeface="Calibri" pitchFamily="34" charset="-120"/>
              </a:rPr>
              <a:t>Keep rotating assets reliable and operating efficiently</a:t>
            </a:r>
            <a:endParaRPr lang="en-US" sz="1500" dirty="0"/>
          </a:p>
        </p:txBody>
      </p:sp>
      <p:grpSp>
        <p:nvGrpSpPr>
          <p:cNvPr id="2" name="Group 1">
            <a:extLst>
              <a:ext uri="{FF2B5EF4-FFF2-40B4-BE49-F238E27FC236}">
                <a16:creationId xmlns:a16="http://schemas.microsoft.com/office/drawing/2014/main" id="{98AAFDC1-936F-673A-0C49-0B97DE2A05D8}"/>
              </a:ext>
            </a:extLst>
          </p:cNvPr>
          <p:cNvGrpSpPr>
            <a:grpSpLocks noGrp="1" noUngrp="1" noRot="1" noMove="1" noResize="1"/>
          </p:cNvGrpSpPr>
          <p:nvPr/>
        </p:nvGrpSpPr>
        <p:grpSpPr>
          <a:xfrm>
            <a:off x="631139" y="1917944"/>
            <a:ext cx="5410505" cy="1075334"/>
            <a:chOff x="631139" y="1917944"/>
            <a:chExt cx="5410505" cy="1075334"/>
          </a:xfrm>
        </p:grpSpPr>
        <p:sp>
          <p:nvSpPr>
            <p:cNvPr id="8" name="Shape 5">
              <a:extLst>
                <a:ext uri="{FF2B5EF4-FFF2-40B4-BE49-F238E27FC236}">
                  <a16:creationId xmlns:a16="http://schemas.microsoft.com/office/drawing/2014/main" id="{03937522-0BFF-38A2-CB44-C0FDA9FCABC1}"/>
                </a:ext>
              </a:extLst>
            </p:cNvPr>
            <p:cNvSpPr>
              <a:spLocks noGrp="1" noRot="1" noMove="1" noResize="1" noEditPoints="1" noAdjustHandles="1" noChangeArrowheads="1" noChangeShapeType="1"/>
            </p:cNvSpPr>
            <p:nvPr/>
          </p:nvSpPr>
          <p:spPr>
            <a:xfrm>
              <a:off x="631139" y="1917944"/>
              <a:ext cx="5410505" cy="1075334"/>
            </a:xfrm>
            <a:prstGeom prst="roundRect">
              <a:avLst>
                <a:gd name="adj" fmla="val 9481"/>
              </a:avLst>
            </a:prstGeom>
            <a:solidFill>
              <a:srgbClr val="FFFFFF">
                <a:alpha val="6000"/>
              </a:srgbClr>
            </a:solidFill>
            <a:ln w="12700">
              <a:solidFill>
                <a:srgbClr val="FFFFFF">
                  <a:alpha val="12000"/>
                </a:srgbClr>
              </a:solidFill>
              <a:prstDash val="solid"/>
            </a:ln>
          </p:spPr>
          <p:txBody>
            <a:bodyPr/>
            <a:lstStyle/>
            <a:p>
              <a:endParaRPr lang="en-GB"/>
            </a:p>
          </p:txBody>
        </p:sp>
        <p:sp>
          <p:nvSpPr>
            <p:cNvPr id="18" name="Shape 6">
              <a:extLst>
                <a:ext uri="{FF2B5EF4-FFF2-40B4-BE49-F238E27FC236}">
                  <a16:creationId xmlns:a16="http://schemas.microsoft.com/office/drawing/2014/main" id="{B7C6E037-C121-542E-A509-0CF6C6BF8CE8}"/>
                </a:ext>
              </a:extLst>
            </p:cNvPr>
            <p:cNvSpPr>
              <a:spLocks noGrp="1" noRot="1" noMove="1" noResize="1" noEditPoints="1" noAdjustHandles="1" noChangeArrowheads="1" noChangeShapeType="1"/>
            </p:cNvSpPr>
            <p:nvPr/>
          </p:nvSpPr>
          <p:spPr>
            <a:xfrm>
              <a:off x="868883" y="2155688"/>
              <a:ext cx="514807" cy="514807"/>
            </a:xfrm>
            <a:prstGeom prst="roundRect">
              <a:avLst>
                <a:gd name="adj" fmla="val 78942"/>
              </a:avLst>
            </a:prstGeom>
            <a:solidFill>
              <a:srgbClr val="AFFF00">
                <a:alpha val="10000"/>
              </a:srgbClr>
            </a:solidFill>
            <a:ln w="12700">
              <a:solidFill>
                <a:srgbClr val="FFFFFF">
                  <a:alpha val="0"/>
                </a:srgbClr>
              </a:solidFill>
              <a:prstDash val="solid"/>
            </a:ln>
          </p:spPr>
          <p:txBody>
            <a:bodyPr/>
            <a:lstStyle/>
            <a:p>
              <a:endParaRPr lang="en-GB"/>
            </a:p>
          </p:txBody>
        </p:sp>
        <p:pic>
          <p:nvPicPr>
            <p:cNvPr id="19" name="Image 6" descr="preencoded.png">
              <a:extLst>
                <a:ext uri="{FF2B5EF4-FFF2-40B4-BE49-F238E27FC236}">
                  <a16:creationId xmlns:a16="http://schemas.microsoft.com/office/drawing/2014/main" id="{4B16A5D2-F6CA-D01D-FAD4-1EFBB5481420}"/>
                </a:ext>
              </a:extLst>
            </p:cNvPr>
            <p:cNvPicPr>
              <a:picLocks noGrp="1" noRot="1" noChangeAspect="1" noMove="1" noResize="1" noEditPoints="1" noAdjustHandles="1" noChangeArrowheads="1" noChangeShapeType="1" noCrop="1"/>
            </p:cNvPicPr>
            <p:nvPr/>
          </p:nvPicPr>
          <p:blipFill>
            <a:blip r:embed="rId5"/>
            <a:srcRect l="-775" r="-775"/>
            <a:stretch/>
          </p:blipFill>
          <p:spPr>
            <a:xfrm>
              <a:off x="969467" y="2289190"/>
              <a:ext cx="314554" cy="247802"/>
            </a:xfrm>
            <a:prstGeom prst="rect">
              <a:avLst/>
            </a:prstGeom>
          </p:spPr>
        </p:pic>
        <p:sp>
          <p:nvSpPr>
            <p:cNvPr id="20" name="Text 7">
              <a:extLst>
                <a:ext uri="{FF2B5EF4-FFF2-40B4-BE49-F238E27FC236}">
                  <a16:creationId xmlns:a16="http://schemas.microsoft.com/office/drawing/2014/main" id="{00D4BF66-A316-0183-2C65-1597085F600F}"/>
                </a:ext>
              </a:extLst>
            </p:cNvPr>
            <p:cNvSpPr txBox="1">
              <a:spLocks noGrp="1" noRot="1" noMove="1" noResize="1" noEditPoints="1" noAdjustHandles="1" noChangeArrowheads="1" noChangeShapeType="1"/>
            </p:cNvSpPr>
            <p:nvPr/>
          </p:nvSpPr>
          <p:spPr>
            <a:xfrm>
              <a:off x="1573885" y="2155688"/>
              <a:ext cx="4229100" cy="210312"/>
            </a:xfrm>
            <a:prstGeom prst="rect">
              <a:avLst/>
            </a:prstGeom>
            <a:noFill/>
            <a:ln/>
          </p:spPr>
          <p:txBody>
            <a:bodyPr wrap="square" lIns="0" tIns="0" rIns="0" bIns="0" rtlCol="0" anchor="ctr"/>
            <a:lstStyle/>
            <a:p>
              <a:pPr marL="0" indent="0" algn="l">
                <a:buNone/>
              </a:pPr>
              <a:r>
                <a:rPr lang="en-US" sz="1300" b="1" dirty="0">
                  <a:solidFill>
                    <a:srgbClr val="FFFFFF"/>
                  </a:solidFill>
                  <a:latin typeface="Montserrat" pitchFamily="34" charset="0"/>
                  <a:ea typeface="Montserrat" pitchFamily="34" charset="-122"/>
                  <a:cs typeface="Montserrat" pitchFamily="34" charset="-120"/>
                </a:rPr>
                <a:t>Two Teams, One Mission</a:t>
              </a:r>
              <a:endParaRPr lang="en-US" sz="1300" dirty="0"/>
            </a:p>
          </p:txBody>
        </p:sp>
        <p:sp>
          <p:nvSpPr>
            <p:cNvPr id="21" name="Text 8">
              <a:extLst>
                <a:ext uri="{FF2B5EF4-FFF2-40B4-BE49-F238E27FC236}">
                  <a16:creationId xmlns:a16="http://schemas.microsoft.com/office/drawing/2014/main" id="{A135BF0C-0158-8F26-9180-25423AD479F1}"/>
                </a:ext>
              </a:extLst>
            </p:cNvPr>
            <p:cNvSpPr txBox="1">
              <a:spLocks noGrp="1" noRot="1" noMove="1" noResize="1" noEditPoints="1" noAdjustHandles="1" noChangeArrowheads="1" noChangeShapeType="1"/>
            </p:cNvSpPr>
            <p:nvPr/>
          </p:nvSpPr>
          <p:spPr>
            <a:xfrm>
              <a:off x="1573885" y="2441895"/>
              <a:ext cx="4229100" cy="428854"/>
            </a:xfrm>
            <a:prstGeom prst="rect">
              <a:avLst/>
            </a:prstGeom>
            <a:noFill/>
            <a:ln/>
          </p:spPr>
          <p:txBody>
            <a:bodyPr wrap="square" lIns="0" tIns="0" rIns="0" bIns="0" rtlCol="0" anchor="ctr"/>
            <a:lstStyle/>
            <a:p>
              <a:pPr marL="0" indent="0" algn="l">
                <a:buNone/>
              </a:pPr>
              <a:r>
                <a:rPr lang="en-US" sz="1100" dirty="0">
                  <a:solidFill>
                    <a:srgbClr val="FFFFFF">
                      <a:alpha val="85000"/>
                    </a:srgbClr>
                  </a:solidFill>
                  <a:latin typeface="Calibri" pitchFamily="34" charset="0"/>
                  <a:ea typeface="Calibri" pitchFamily="34" charset="-122"/>
                  <a:cs typeface="Calibri" pitchFamily="34" charset="-120"/>
                </a:rPr>
                <a:t> Two teams working separately to keep rotating assets reliable. </a:t>
              </a:r>
              <a:r>
                <a:rPr lang="en-US" sz="1100" b="1" dirty="0">
                  <a:solidFill>
                    <a:srgbClr val="AFFF00">
                      <a:alpha val="85000"/>
                    </a:srgbClr>
                  </a:solidFill>
                  <a:latin typeface="Calibri" pitchFamily="34" charset="0"/>
                  <a:ea typeface="Calibri" pitchFamily="34" charset="-122"/>
                  <a:cs typeface="Calibri" pitchFamily="34" charset="-120"/>
                </a:rPr>
                <a:t>Lubrication creates the condition</a:t>
              </a:r>
              <a:r>
                <a:rPr lang="en-US" sz="1100" dirty="0">
                  <a:solidFill>
                    <a:srgbClr val="FFFFFF">
                      <a:alpha val="85000"/>
                    </a:srgbClr>
                  </a:solidFill>
                  <a:latin typeface="Calibri" pitchFamily="34" charset="0"/>
                  <a:ea typeface="Calibri" pitchFamily="34" charset="-122"/>
                  <a:cs typeface="Calibri" pitchFamily="34" charset="-120"/>
                </a:rPr>
                <a:t>; condition monitoring assesses it. </a:t>
              </a:r>
              <a:endParaRPr lang="en-US" sz="1100" dirty="0"/>
            </a:p>
          </p:txBody>
        </p:sp>
      </p:grpSp>
      <p:grpSp>
        <p:nvGrpSpPr>
          <p:cNvPr id="10" name="Group 9">
            <a:extLst>
              <a:ext uri="{FF2B5EF4-FFF2-40B4-BE49-F238E27FC236}">
                <a16:creationId xmlns:a16="http://schemas.microsoft.com/office/drawing/2014/main" id="{C02095B4-B13F-787C-18BD-53DEC1C93ECF}"/>
              </a:ext>
            </a:extLst>
          </p:cNvPr>
          <p:cNvGrpSpPr>
            <a:grpSpLocks noGrp="1" noUngrp="1" noRot="1" noMove="1" noResize="1"/>
          </p:cNvGrpSpPr>
          <p:nvPr/>
        </p:nvGrpSpPr>
        <p:grpSpPr>
          <a:xfrm>
            <a:off x="6274816" y="1917944"/>
            <a:ext cx="5410505" cy="1075334"/>
            <a:chOff x="6274816" y="1917944"/>
            <a:chExt cx="5410505" cy="1075334"/>
          </a:xfrm>
        </p:grpSpPr>
        <p:sp>
          <p:nvSpPr>
            <p:cNvPr id="24" name="Shape 11">
              <a:extLst>
                <a:ext uri="{FF2B5EF4-FFF2-40B4-BE49-F238E27FC236}">
                  <a16:creationId xmlns:a16="http://schemas.microsoft.com/office/drawing/2014/main" id="{94520575-215E-6827-61C4-89B8B8840626}"/>
                </a:ext>
              </a:extLst>
            </p:cNvPr>
            <p:cNvSpPr>
              <a:spLocks noGrp="1" noRot="1" noMove="1" noResize="1" noEditPoints="1" noAdjustHandles="1" noChangeArrowheads="1" noChangeShapeType="1"/>
            </p:cNvSpPr>
            <p:nvPr/>
          </p:nvSpPr>
          <p:spPr>
            <a:xfrm>
              <a:off x="6274816" y="1917944"/>
              <a:ext cx="5410505" cy="1075334"/>
            </a:xfrm>
            <a:prstGeom prst="roundRect">
              <a:avLst>
                <a:gd name="adj" fmla="val 9481"/>
              </a:avLst>
            </a:prstGeom>
            <a:solidFill>
              <a:srgbClr val="FFFFFF">
                <a:alpha val="6000"/>
              </a:srgbClr>
            </a:solidFill>
            <a:ln w="12700">
              <a:solidFill>
                <a:srgbClr val="FFFFFF">
                  <a:alpha val="12000"/>
                </a:srgbClr>
              </a:solidFill>
              <a:prstDash val="solid"/>
            </a:ln>
          </p:spPr>
          <p:txBody>
            <a:bodyPr/>
            <a:lstStyle/>
            <a:p>
              <a:endParaRPr lang="en-GB" dirty="0"/>
            </a:p>
          </p:txBody>
        </p:sp>
        <p:sp>
          <p:nvSpPr>
            <p:cNvPr id="25" name="Shape 12">
              <a:extLst>
                <a:ext uri="{FF2B5EF4-FFF2-40B4-BE49-F238E27FC236}">
                  <a16:creationId xmlns:a16="http://schemas.microsoft.com/office/drawing/2014/main" id="{B95613E7-60DF-1209-D21F-B96E8E5AF33D}"/>
                </a:ext>
              </a:extLst>
            </p:cNvPr>
            <p:cNvSpPr>
              <a:spLocks noGrp="1" noRot="1" noMove="1" noResize="1" noEditPoints="1" noAdjustHandles="1" noChangeArrowheads="1" noChangeShapeType="1"/>
            </p:cNvSpPr>
            <p:nvPr/>
          </p:nvSpPr>
          <p:spPr>
            <a:xfrm>
              <a:off x="6512560" y="2155688"/>
              <a:ext cx="514807" cy="514807"/>
            </a:xfrm>
            <a:prstGeom prst="roundRect">
              <a:avLst>
                <a:gd name="adj" fmla="val 78942"/>
              </a:avLst>
            </a:prstGeom>
            <a:solidFill>
              <a:srgbClr val="AFFF00">
                <a:alpha val="10000"/>
              </a:srgbClr>
            </a:solidFill>
            <a:ln w="12700">
              <a:solidFill>
                <a:srgbClr val="FFFFFF">
                  <a:alpha val="0"/>
                </a:srgbClr>
              </a:solidFill>
              <a:prstDash val="solid"/>
            </a:ln>
          </p:spPr>
          <p:txBody>
            <a:bodyPr/>
            <a:lstStyle/>
            <a:p>
              <a:endParaRPr lang="en-GB"/>
            </a:p>
          </p:txBody>
        </p:sp>
        <p:pic>
          <p:nvPicPr>
            <p:cNvPr id="26" name="Image 7" descr="preencoded.png">
              <a:extLst>
                <a:ext uri="{FF2B5EF4-FFF2-40B4-BE49-F238E27FC236}">
                  <a16:creationId xmlns:a16="http://schemas.microsoft.com/office/drawing/2014/main" id="{EED74595-338E-C397-CD02-70D8FFD96191}"/>
                </a:ext>
              </a:extLst>
            </p:cNvPr>
            <p:cNvPicPr>
              <a:picLocks noGrp="1" noRot="1" noChangeAspect="1" noMove="1" noResize="1" noEditPoints="1" noAdjustHandles="1" noChangeArrowheads="1" noChangeShapeType="1" noCrop="1"/>
            </p:cNvPicPr>
            <p:nvPr/>
          </p:nvPicPr>
          <p:blipFill>
            <a:blip r:embed="rId6"/>
            <a:srcRect l="-1169" r="-1169"/>
            <a:stretch/>
          </p:blipFill>
          <p:spPr>
            <a:xfrm>
              <a:off x="6674409" y="2289190"/>
              <a:ext cx="190195" cy="247802"/>
            </a:xfrm>
            <a:prstGeom prst="rect">
              <a:avLst/>
            </a:prstGeom>
          </p:spPr>
        </p:pic>
        <p:sp>
          <p:nvSpPr>
            <p:cNvPr id="27" name="Text 13">
              <a:extLst>
                <a:ext uri="{FF2B5EF4-FFF2-40B4-BE49-F238E27FC236}">
                  <a16:creationId xmlns:a16="http://schemas.microsoft.com/office/drawing/2014/main" id="{87583CDC-90A7-E7E5-9F56-D9CB3B49E27C}"/>
                </a:ext>
              </a:extLst>
            </p:cNvPr>
            <p:cNvSpPr txBox="1">
              <a:spLocks noGrp="1" noRot="1" noMove="1" noResize="1" noEditPoints="1" noAdjustHandles="1" noChangeArrowheads="1" noChangeShapeType="1"/>
            </p:cNvSpPr>
            <p:nvPr/>
          </p:nvSpPr>
          <p:spPr>
            <a:xfrm>
              <a:off x="7217562" y="2155688"/>
              <a:ext cx="4229100" cy="210312"/>
            </a:xfrm>
            <a:prstGeom prst="rect">
              <a:avLst/>
            </a:prstGeom>
            <a:noFill/>
            <a:ln/>
          </p:spPr>
          <p:txBody>
            <a:bodyPr wrap="square" lIns="0" tIns="0" rIns="0" bIns="0" rtlCol="0" anchor="ctr"/>
            <a:lstStyle/>
            <a:p>
              <a:pPr marL="0" indent="0" algn="l">
                <a:buNone/>
              </a:pPr>
              <a:r>
                <a:rPr lang="en-US" sz="1300" b="1" dirty="0">
                  <a:solidFill>
                    <a:srgbClr val="FFFFFF"/>
                  </a:solidFill>
                  <a:latin typeface="Montserrat" pitchFamily="34" charset="0"/>
                  <a:ea typeface="Montserrat" pitchFamily="34" charset="-122"/>
                  <a:cs typeface="Montserrat" pitchFamily="34" charset="-120"/>
                </a:rPr>
                <a:t>Working in Silos</a:t>
              </a:r>
              <a:endParaRPr lang="en-US" sz="1300" dirty="0"/>
            </a:p>
          </p:txBody>
        </p:sp>
        <p:sp>
          <p:nvSpPr>
            <p:cNvPr id="28" name="Text 14">
              <a:extLst>
                <a:ext uri="{FF2B5EF4-FFF2-40B4-BE49-F238E27FC236}">
                  <a16:creationId xmlns:a16="http://schemas.microsoft.com/office/drawing/2014/main" id="{D7ECED57-5EFB-0323-3323-B3F83C91E371}"/>
                </a:ext>
              </a:extLst>
            </p:cNvPr>
            <p:cNvSpPr txBox="1">
              <a:spLocks noGrp="1" noRot="1" noMove="1" noResize="1" noEditPoints="1" noAdjustHandles="1" noChangeArrowheads="1" noChangeShapeType="1"/>
            </p:cNvSpPr>
            <p:nvPr/>
          </p:nvSpPr>
          <p:spPr>
            <a:xfrm>
              <a:off x="7217562" y="2441895"/>
              <a:ext cx="4229100" cy="428854"/>
            </a:xfrm>
            <a:prstGeom prst="rect">
              <a:avLst/>
            </a:prstGeom>
            <a:noFill/>
            <a:ln/>
          </p:spPr>
          <p:txBody>
            <a:bodyPr wrap="square" lIns="0" tIns="0" rIns="0" bIns="0" rtlCol="0" anchor="ctr"/>
            <a:lstStyle/>
            <a:p>
              <a:pPr marL="0" indent="0" algn="l">
                <a:buNone/>
              </a:pPr>
              <a:r>
                <a:rPr lang="en-US" sz="1100" dirty="0">
                  <a:solidFill>
                    <a:srgbClr val="FFFFFF">
                      <a:alpha val="85000"/>
                    </a:srgbClr>
                  </a:solidFill>
                  <a:latin typeface="Calibri" pitchFamily="34" charset="0"/>
                  <a:ea typeface="Calibri" pitchFamily="34" charset="-122"/>
                  <a:cs typeface="Calibri" pitchFamily="34" charset="-120"/>
                </a:rPr>
                <a:t> Lubrication creates the condition; condition monitoring assesses it — </a:t>
              </a:r>
              <a:r>
                <a:rPr lang="en-US" sz="1100" b="1" dirty="0">
                  <a:solidFill>
                    <a:srgbClr val="FF9800">
                      <a:alpha val="85000"/>
                    </a:srgbClr>
                  </a:solidFill>
                  <a:latin typeface="Calibri" pitchFamily="34" charset="0"/>
                  <a:ea typeface="Calibri" pitchFamily="34" charset="-122"/>
                  <a:cs typeface="Calibri" pitchFamily="34" charset="-120"/>
                </a:rPr>
                <a:t>often in silos</a:t>
              </a:r>
              <a:r>
                <a:rPr lang="en-US" sz="1100" dirty="0">
                  <a:solidFill>
                    <a:srgbClr val="FFFFFF">
                      <a:alpha val="85000"/>
                    </a:srgbClr>
                  </a:solidFill>
                  <a:latin typeface="Calibri" pitchFamily="34" charset="0"/>
                  <a:ea typeface="Calibri" pitchFamily="34" charset="-122"/>
                  <a:cs typeface="Calibri" pitchFamily="34" charset="-120"/>
                </a:rPr>
                <a:t>. Lack of integration between teams. </a:t>
              </a:r>
              <a:endParaRPr lang="en-US" sz="1100" dirty="0"/>
            </a:p>
          </p:txBody>
        </p:sp>
      </p:grpSp>
      <p:grpSp>
        <p:nvGrpSpPr>
          <p:cNvPr id="11" name="Group 10">
            <a:extLst>
              <a:ext uri="{FF2B5EF4-FFF2-40B4-BE49-F238E27FC236}">
                <a16:creationId xmlns:a16="http://schemas.microsoft.com/office/drawing/2014/main" id="{E70ED3A1-D6B4-FEE7-B863-56336C59B678}"/>
              </a:ext>
            </a:extLst>
          </p:cNvPr>
          <p:cNvGrpSpPr>
            <a:grpSpLocks noGrp="1" noUngrp="1" noRot="1" noMove="1" noResize="1"/>
          </p:cNvGrpSpPr>
          <p:nvPr/>
        </p:nvGrpSpPr>
        <p:grpSpPr>
          <a:xfrm>
            <a:off x="6274816" y="3147171"/>
            <a:ext cx="5410505" cy="1266445"/>
            <a:chOff x="6274816" y="3147171"/>
            <a:chExt cx="5410505" cy="1266445"/>
          </a:xfrm>
        </p:grpSpPr>
        <p:sp>
          <p:nvSpPr>
            <p:cNvPr id="38" name="Shape 23">
              <a:extLst>
                <a:ext uri="{FF2B5EF4-FFF2-40B4-BE49-F238E27FC236}">
                  <a16:creationId xmlns:a16="http://schemas.microsoft.com/office/drawing/2014/main" id="{FF488228-B635-F7B4-7D56-9CE939FFDDF7}"/>
                </a:ext>
              </a:extLst>
            </p:cNvPr>
            <p:cNvSpPr>
              <a:spLocks noGrp="1" noRot="1" noMove="1" noResize="1" noEditPoints="1" noAdjustHandles="1" noChangeArrowheads="1" noChangeShapeType="1"/>
            </p:cNvSpPr>
            <p:nvPr/>
          </p:nvSpPr>
          <p:spPr>
            <a:xfrm>
              <a:off x="6274816" y="3147171"/>
              <a:ext cx="5410505" cy="1266445"/>
            </a:xfrm>
            <a:prstGeom prst="roundRect">
              <a:avLst>
                <a:gd name="adj" fmla="val 9481"/>
              </a:avLst>
            </a:prstGeom>
            <a:solidFill>
              <a:srgbClr val="FFFFFF">
                <a:alpha val="6000"/>
              </a:srgbClr>
            </a:solidFill>
            <a:ln w="12700">
              <a:solidFill>
                <a:srgbClr val="FFFFFF">
                  <a:alpha val="12000"/>
                </a:srgbClr>
              </a:solidFill>
              <a:prstDash val="solid"/>
            </a:ln>
          </p:spPr>
          <p:txBody>
            <a:bodyPr/>
            <a:lstStyle/>
            <a:p>
              <a:endParaRPr lang="en-GB"/>
            </a:p>
          </p:txBody>
        </p:sp>
        <p:sp>
          <p:nvSpPr>
            <p:cNvPr id="39" name="Shape 24">
              <a:extLst>
                <a:ext uri="{FF2B5EF4-FFF2-40B4-BE49-F238E27FC236}">
                  <a16:creationId xmlns:a16="http://schemas.microsoft.com/office/drawing/2014/main" id="{B5DB0A36-E15E-65F0-8D7D-77FADEF723A9}"/>
                </a:ext>
              </a:extLst>
            </p:cNvPr>
            <p:cNvSpPr>
              <a:spLocks noGrp="1" noRot="1" noMove="1" noResize="1" noEditPoints="1" noAdjustHandles="1" noChangeArrowheads="1" noChangeShapeType="1"/>
            </p:cNvSpPr>
            <p:nvPr/>
          </p:nvSpPr>
          <p:spPr>
            <a:xfrm>
              <a:off x="6512560" y="3385829"/>
              <a:ext cx="514807" cy="514807"/>
            </a:xfrm>
            <a:prstGeom prst="roundRect">
              <a:avLst>
                <a:gd name="adj" fmla="val 78942"/>
              </a:avLst>
            </a:prstGeom>
            <a:solidFill>
              <a:srgbClr val="AFFF00">
                <a:alpha val="10000"/>
              </a:srgbClr>
            </a:solidFill>
            <a:ln w="12700">
              <a:solidFill>
                <a:srgbClr val="FFFFFF">
                  <a:alpha val="0"/>
                </a:srgbClr>
              </a:solidFill>
              <a:prstDash val="solid"/>
            </a:ln>
          </p:spPr>
          <p:txBody>
            <a:bodyPr/>
            <a:lstStyle/>
            <a:p>
              <a:endParaRPr lang="en-GB"/>
            </a:p>
          </p:txBody>
        </p:sp>
        <p:pic>
          <p:nvPicPr>
            <p:cNvPr id="40" name="Image 9" descr="preencoded.png">
              <a:extLst>
                <a:ext uri="{FF2B5EF4-FFF2-40B4-BE49-F238E27FC236}">
                  <a16:creationId xmlns:a16="http://schemas.microsoft.com/office/drawing/2014/main" id="{9E32FA61-57D2-D8A6-9C06-239C3DC67B6B}"/>
                </a:ext>
              </a:extLst>
            </p:cNvPr>
            <p:cNvPicPr>
              <a:picLocks noGrp="1" noRot="1" noChangeAspect="1" noMove="1" noResize="1" noEditPoints="1" noAdjustHandles="1" noChangeArrowheads="1" noChangeShapeType="1" noCrop="1"/>
            </p:cNvPicPr>
            <p:nvPr/>
          </p:nvPicPr>
          <p:blipFill>
            <a:blip r:embed="rId7"/>
            <a:srcRect/>
            <a:stretch/>
          </p:blipFill>
          <p:spPr>
            <a:xfrm>
              <a:off x="6646062" y="3518417"/>
              <a:ext cx="247802" cy="247802"/>
            </a:xfrm>
            <a:prstGeom prst="rect">
              <a:avLst/>
            </a:prstGeom>
          </p:spPr>
        </p:pic>
        <p:sp>
          <p:nvSpPr>
            <p:cNvPr id="41" name="Text 25">
              <a:extLst>
                <a:ext uri="{FF2B5EF4-FFF2-40B4-BE49-F238E27FC236}">
                  <a16:creationId xmlns:a16="http://schemas.microsoft.com/office/drawing/2014/main" id="{4F4928F7-EF58-D3F7-E33A-C95EBAA01A6A}"/>
                </a:ext>
              </a:extLst>
            </p:cNvPr>
            <p:cNvSpPr txBox="1">
              <a:spLocks noGrp="1" noRot="1" noMove="1" noResize="1" noEditPoints="1" noAdjustHandles="1" noChangeArrowheads="1" noChangeShapeType="1"/>
            </p:cNvSpPr>
            <p:nvPr/>
          </p:nvSpPr>
          <p:spPr>
            <a:xfrm>
              <a:off x="7217562" y="3385829"/>
              <a:ext cx="4229100" cy="210312"/>
            </a:xfrm>
            <a:prstGeom prst="rect">
              <a:avLst/>
            </a:prstGeom>
            <a:noFill/>
            <a:ln/>
          </p:spPr>
          <p:txBody>
            <a:bodyPr wrap="square" lIns="0" tIns="0" rIns="0" bIns="0" rtlCol="0" anchor="ctr"/>
            <a:lstStyle/>
            <a:p>
              <a:pPr marL="0" indent="0" algn="l">
                <a:buNone/>
              </a:pPr>
              <a:r>
                <a:rPr lang="en-US" sz="1300" b="1" dirty="0">
                  <a:solidFill>
                    <a:srgbClr val="FFFFFF"/>
                  </a:solidFill>
                  <a:latin typeface="Montserrat" pitchFamily="34" charset="0"/>
                  <a:ea typeface="Montserrat" pitchFamily="34" charset="-122"/>
                  <a:cs typeface="Montserrat" pitchFamily="34" charset="-120"/>
                </a:rPr>
                <a:t>Lubrication Risks</a:t>
              </a:r>
              <a:endParaRPr lang="en-US" sz="1300" dirty="0"/>
            </a:p>
          </p:txBody>
        </p:sp>
        <p:sp>
          <p:nvSpPr>
            <p:cNvPr id="42" name="Text 26">
              <a:extLst>
                <a:ext uri="{FF2B5EF4-FFF2-40B4-BE49-F238E27FC236}">
                  <a16:creationId xmlns:a16="http://schemas.microsoft.com/office/drawing/2014/main" id="{641430AD-343E-1A53-C429-4280973E96C7}"/>
                </a:ext>
              </a:extLst>
            </p:cNvPr>
            <p:cNvSpPr txBox="1">
              <a:spLocks noGrp="1" noRot="1" noMove="1" noResize="1" noEditPoints="1" noAdjustHandles="1" noChangeArrowheads="1" noChangeShapeType="1"/>
            </p:cNvSpPr>
            <p:nvPr/>
          </p:nvSpPr>
          <p:spPr>
            <a:xfrm>
              <a:off x="7217562" y="3671122"/>
              <a:ext cx="4229100" cy="428854"/>
            </a:xfrm>
            <a:prstGeom prst="rect">
              <a:avLst/>
            </a:prstGeom>
            <a:noFill/>
            <a:ln/>
          </p:spPr>
          <p:txBody>
            <a:bodyPr wrap="square" lIns="0" tIns="0" rIns="0" bIns="0" rtlCol="0" anchor="ctr"/>
            <a:lstStyle/>
            <a:p>
              <a:pPr marL="0" indent="0" algn="l">
                <a:buNone/>
              </a:pPr>
              <a:r>
                <a:rPr lang="en-US" sz="1100" dirty="0">
                  <a:solidFill>
                    <a:srgbClr val="FFFFFF">
                      <a:alpha val="85000"/>
                    </a:srgbClr>
                  </a:solidFill>
                  <a:latin typeface="Calibri" pitchFamily="34" charset="0"/>
                  <a:ea typeface="Calibri" pitchFamily="34" charset="-122"/>
                  <a:cs typeface="Calibri" pitchFamily="34" charset="-120"/>
                </a:rPr>
                <a:t> Greasing without live condition feedback risks </a:t>
              </a:r>
              <a:r>
                <a:rPr lang="en-US" sz="1100" b="1" dirty="0">
                  <a:solidFill>
                    <a:srgbClr val="F44336">
                      <a:alpha val="85000"/>
                    </a:srgbClr>
                  </a:solidFill>
                  <a:latin typeface="Calibri" pitchFamily="34" charset="0"/>
                  <a:ea typeface="Calibri" pitchFamily="34" charset="-122"/>
                  <a:cs typeface="Calibri" pitchFamily="34" charset="-120"/>
                </a:rPr>
                <a:t>over/under-lubrication</a:t>
              </a:r>
              <a:r>
                <a:rPr lang="en-US" sz="1100" dirty="0">
                  <a:solidFill>
                    <a:srgbClr val="FFFFFF">
                      <a:alpha val="85000"/>
                    </a:srgbClr>
                  </a:solidFill>
                  <a:latin typeface="Calibri" pitchFamily="34" charset="0"/>
                  <a:ea typeface="Calibri" pitchFamily="34" charset="-122"/>
                  <a:cs typeface="Calibri" pitchFamily="34" charset="-120"/>
                </a:rPr>
                <a:t>, wasted time, and unexpected failures. </a:t>
              </a:r>
              <a:endParaRPr lang="en-US" sz="1100" dirty="0"/>
            </a:p>
          </p:txBody>
        </p:sp>
      </p:grpSp>
      <p:grpSp>
        <p:nvGrpSpPr>
          <p:cNvPr id="9" name="Group 8">
            <a:extLst>
              <a:ext uri="{FF2B5EF4-FFF2-40B4-BE49-F238E27FC236}">
                <a16:creationId xmlns:a16="http://schemas.microsoft.com/office/drawing/2014/main" id="{B107C3B7-4045-70BD-2CF8-F610DB8ED51F}"/>
              </a:ext>
            </a:extLst>
          </p:cNvPr>
          <p:cNvGrpSpPr>
            <a:grpSpLocks noGrp="1" noUngrp="1" noRot="1" noMove="1" noResize="1"/>
          </p:cNvGrpSpPr>
          <p:nvPr/>
        </p:nvGrpSpPr>
        <p:grpSpPr>
          <a:xfrm>
            <a:off x="631139" y="3147171"/>
            <a:ext cx="5410505" cy="1266445"/>
            <a:chOff x="631139" y="3147171"/>
            <a:chExt cx="5410505" cy="1266445"/>
          </a:xfrm>
        </p:grpSpPr>
        <p:sp>
          <p:nvSpPr>
            <p:cNvPr id="31" name="Shape 17">
              <a:extLst>
                <a:ext uri="{FF2B5EF4-FFF2-40B4-BE49-F238E27FC236}">
                  <a16:creationId xmlns:a16="http://schemas.microsoft.com/office/drawing/2014/main" id="{7ACA8A7B-73DD-F739-531B-3FAD8977AB1E}"/>
                </a:ext>
              </a:extLst>
            </p:cNvPr>
            <p:cNvSpPr>
              <a:spLocks noGrp="1" noRot="1" noMove="1" noResize="1" noEditPoints="1" noAdjustHandles="1" noChangeArrowheads="1" noChangeShapeType="1"/>
            </p:cNvSpPr>
            <p:nvPr/>
          </p:nvSpPr>
          <p:spPr>
            <a:xfrm>
              <a:off x="631139" y="3147171"/>
              <a:ext cx="5410505" cy="1266445"/>
            </a:xfrm>
            <a:prstGeom prst="roundRect">
              <a:avLst>
                <a:gd name="adj" fmla="val 9481"/>
              </a:avLst>
            </a:prstGeom>
            <a:solidFill>
              <a:srgbClr val="FFFFFF">
                <a:alpha val="6000"/>
              </a:srgbClr>
            </a:solidFill>
            <a:ln w="12700">
              <a:solidFill>
                <a:srgbClr val="FFFFFF">
                  <a:alpha val="12000"/>
                </a:srgbClr>
              </a:solidFill>
              <a:prstDash val="solid"/>
            </a:ln>
          </p:spPr>
          <p:txBody>
            <a:bodyPr/>
            <a:lstStyle/>
            <a:p>
              <a:endParaRPr lang="en-GB" dirty="0"/>
            </a:p>
          </p:txBody>
        </p:sp>
        <p:sp>
          <p:nvSpPr>
            <p:cNvPr id="32" name="Shape 18">
              <a:extLst>
                <a:ext uri="{FF2B5EF4-FFF2-40B4-BE49-F238E27FC236}">
                  <a16:creationId xmlns:a16="http://schemas.microsoft.com/office/drawing/2014/main" id="{DDF3D6AC-DE34-2B70-5746-B0BCF43DB017}"/>
                </a:ext>
              </a:extLst>
            </p:cNvPr>
            <p:cNvSpPr>
              <a:spLocks noGrp="1" noRot="1" noMove="1" noResize="1" noEditPoints="1" noAdjustHandles="1" noChangeArrowheads="1" noChangeShapeType="1"/>
            </p:cNvSpPr>
            <p:nvPr/>
          </p:nvSpPr>
          <p:spPr>
            <a:xfrm>
              <a:off x="868883" y="3385829"/>
              <a:ext cx="514807" cy="514807"/>
            </a:xfrm>
            <a:prstGeom prst="roundRect">
              <a:avLst>
                <a:gd name="adj" fmla="val 78942"/>
              </a:avLst>
            </a:prstGeom>
            <a:solidFill>
              <a:srgbClr val="AFFF00">
                <a:alpha val="10000"/>
              </a:srgbClr>
            </a:solidFill>
            <a:ln w="12700">
              <a:solidFill>
                <a:srgbClr val="FFFFFF">
                  <a:alpha val="0"/>
                </a:srgbClr>
              </a:solidFill>
              <a:prstDash val="solid"/>
            </a:ln>
          </p:spPr>
          <p:txBody>
            <a:bodyPr/>
            <a:lstStyle/>
            <a:p>
              <a:endParaRPr lang="en-GB"/>
            </a:p>
          </p:txBody>
        </p:sp>
        <p:pic>
          <p:nvPicPr>
            <p:cNvPr id="33" name="Image 8" descr="preencoded.png">
              <a:extLst>
                <a:ext uri="{FF2B5EF4-FFF2-40B4-BE49-F238E27FC236}">
                  <a16:creationId xmlns:a16="http://schemas.microsoft.com/office/drawing/2014/main" id="{296161F7-9C9F-EF25-5325-1C268E3C3F02}"/>
                </a:ext>
              </a:extLst>
            </p:cNvPr>
            <p:cNvPicPr>
              <a:picLocks noGrp="1" noRot="1" noChangeAspect="1" noMove="1" noResize="1" noEditPoints="1" noAdjustHandles="1" noChangeArrowheads="1" noChangeShapeType="1" noCrop="1"/>
            </p:cNvPicPr>
            <p:nvPr/>
          </p:nvPicPr>
          <p:blipFill>
            <a:blip r:embed="rId8"/>
            <a:srcRect/>
            <a:stretch/>
          </p:blipFill>
          <p:spPr>
            <a:xfrm>
              <a:off x="1002385" y="3518417"/>
              <a:ext cx="247802" cy="247802"/>
            </a:xfrm>
            <a:prstGeom prst="rect">
              <a:avLst/>
            </a:prstGeom>
          </p:spPr>
        </p:pic>
        <p:sp>
          <p:nvSpPr>
            <p:cNvPr id="34" name="Text 19">
              <a:extLst>
                <a:ext uri="{FF2B5EF4-FFF2-40B4-BE49-F238E27FC236}">
                  <a16:creationId xmlns:a16="http://schemas.microsoft.com/office/drawing/2014/main" id="{3835B771-63B8-5308-EAAD-B080FAE96395}"/>
                </a:ext>
              </a:extLst>
            </p:cNvPr>
            <p:cNvSpPr txBox="1">
              <a:spLocks noGrp="1" noRot="1" noMove="1" noResize="1" noEditPoints="1" noAdjustHandles="1" noChangeArrowheads="1" noChangeShapeType="1"/>
            </p:cNvSpPr>
            <p:nvPr/>
          </p:nvSpPr>
          <p:spPr>
            <a:xfrm>
              <a:off x="1573885" y="3385829"/>
              <a:ext cx="4229100" cy="210312"/>
            </a:xfrm>
            <a:prstGeom prst="rect">
              <a:avLst/>
            </a:prstGeom>
            <a:noFill/>
            <a:ln/>
          </p:spPr>
          <p:txBody>
            <a:bodyPr wrap="square" lIns="0" tIns="0" rIns="0" bIns="0" rtlCol="0" anchor="ctr"/>
            <a:lstStyle/>
            <a:p>
              <a:pPr marL="0" indent="0" algn="l">
                <a:buNone/>
              </a:pPr>
              <a:r>
                <a:rPr lang="en-US" sz="1300" b="1" dirty="0">
                  <a:solidFill>
                    <a:srgbClr val="FFFFFF"/>
                  </a:solidFill>
                  <a:latin typeface="Montserrat" pitchFamily="34" charset="0"/>
                  <a:ea typeface="Montserrat" pitchFamily="34" charset="-122"/>
                  <a:cs typeface="Montserrat" pitchFamily="34" charset="-120"/>
                </a:rPr>
                <a:t>Shared Device Issues</a:t>
              </a:r>
              <a:endParaRPr lang="en-US" sz="1300" dirty="0"/>
            </a:p>
          </p:txBody>
        </p:sp>
        <p:sp>
          <p:nvSpPr>
            <p:cNvPr id="35" name="Text 20">
              <a:extLst>
                <a:ext uri="{FF2B5EF4-FFF2-40B4-BE49-F238E27FC236}">
                  <a16:creationId xmlns:a16="http://schemas.microsoft.com/office/drawing/2014/main" id="{9011939F-CAB0-9528-3C64-64BD1EC1D18E}"/>
                </a:ext>
              </a:extLst>
            </p:cNvPr>
            <p:cNvSpPr txBox="1">
              <a:spLocks noGrp="1" noRot="1" noMove="1" noResize="1" noEditPoints="1" noAdjustHandles="1" noChangeArrowheads="1" noChangeShapeType="1"/>
            </p:cNvSpPr>
            <p:nvPr/>
          </p:nvSpPr>
          <p:spPr>
            <a:xfrm>
              <a:off x="1573885" y="3671122"/>
              <a:ext cx="4229100" cy="428854"/>
            </a:xfrm>
            <a:prstGeom prst="rect">
              <a:avLst/>
            </a:prstGeom>
            <a:noFill/>
            <a:ln/>
          </p:spPr>
          <p:txBody>
            <a:bodyPr wrap="square" lIns="0" tIns="0" rIns="0" bIns="0" rtlCol="0" anchor="ctr"/>
            <a:lstStyle/>
            <a:p>
              <a:pPr marL="0" indent="0" algn="l">
                <a:buNone/>
              </a:pPr>
              <a:r>
                <a:rPr lang="en-US" sz="1100" dirty="0">
                  <a:solidFill>
                    <a:srgbClr val="FFFFFF">
                      <a:alpha val="85000"/>
                    </a:srgbClr>
                  </a:solidFill>
                  <a:latin typeface="Calibri" pitchFamily="34" charset="0"/>
                  <a:ea typeface="Calibri" pitchFamily="34" charset="-122"/>
                  <a:cs typeface="Calibri" pitchFamily="34" charset="-120"/>
                </a:rPr>
                <a:t> Lube technicians need a dedicated tool all shift; </a:t>
              </a:r>
              <a:r>
                <a:rPr lang="en-US" sz="1100" b="1" dirty="0">
                  <a:solidFill>
                    <a:srgbClr val="F44336">
                      <a:alpha val="85000"/>
                    </a:srgbClr>
                  </a:solidFill>
                  <a:latin typeface="Calibri" pitchFamily="34" charset="0"/>
                  <a:ea typeface="Calibri" pitchFamily="34" charset="-122"/>
                  <a:cs typeface="Calibri" pitchFamily="34" charset="-120"/>
                </a:rPr>
                <a:t>shared devices tend to stay with CM teams</a:t>
              </a:r>
              <a:r>
                <a:rPr lang="en-US" sz="1100" dirty="0">
                  <a:solidFill>
                    <a:srgbClr val="FFFFFF">
                      <a:alpha val="85000"/>
                    </a:srgbClr>
                  </a:solidFill>
                  <a:latin typeface="Calibri" pitchFamily="34" charset="0"/>
                  <a:ea typeface="Calibri" pitchFamily="34" charset="-122"/>
                  <a:cs typeface="Calibri" pitchFamily="34" charset="-120"/>
                </a:rPr>
                <a:t>. </a:t>
              </a:r>
              <a:endParaRPr lang="en-US" sz="1100" dirty="0"/>
            </a:p>
          </p:txBody>
        </p:sp>
        <p:pic>
          <p:nvPicPr>
            <p:cNvPr id="45" name="Image 12" descr="preencoded.png">
              <a:extLst>
                <a:ext uri="{FF2B5EF4-FFF2-40B4-BE49-F238E27FC236}">
                  <a16:creationId xmlns:a16="http://schemas.microsoft.com/office/drawing/2014/main" id="{CE882C00-6504-DCB1-EA86-78D38DDA123E}"/>
                </a:ext>
              </a:extLst>
            </p:cNvPr>
            <p:cNvPicPr>
              <a:picLocks noGrp="1" noRot="1" noChangeAspect="1" noMove="1" noResize="1" noEditPoints="1" noAdjustHandles="1" noChangeArrowheads="1" noChangeShapeType="1" noCrop="1"/>
            </p:cNvPicPr>
            <p:nvPr/>
          </p:nvPicPr>
          <p:blipFill>
            <a:blip r:embed="rId9"/>
            <a:srcRect/>
            <a:stretch/>
          </p:blipFill>
          <p:spPr>
            <a:xfrm>
              <a:off x="1573885" y="4139294"/>
              <a:ext cx="152705" cy="152705"/>
            </a:xfrm>
            <a:prstGeom prst="rect">
              <a:avLst/>
            </a:prstGeom>
          </p:spPr>
        </p:pic>
        <p:sp>
          <p:nvSpPr>
            <p:cNvPr id="46" name="Text 31">
              <a:extLst>
                <a:ext uri="{FF2B5EF4-FFF2-40B4-BE49-F238E27FC236}">
                  <a16:creationId xmlns:a16="http://schemas.microsoft.com/office/drawing/2014/main" id="{7CCAEB64-FC8A-B2EF-5D56-9DDDA3C62EAC}"/>
                </a:ext>
              </a:extLst>
            </p:cNvPr>
            <p:cNvSpPr txBox="1">
              <a:spLocks noGrp="1" noRot="1" noMove="1" noResize="1" noEditPoints="1" noAdjustHandles="1" noChangeArrowheads="1" noChangeShapeType="1"/>
            </p:cNvSpPr>
            <p:nvPr/>
          </p:nvSpPr>
          <p:spPr>
            <a:xfrm>
              <a:off x="1821687" y="4130150"/>
              <a:ext cx="1530706" cy="171907"/>
            </a:xfrm>
            <a:prstGeom prst="rect">
              <a:avLst/>
            </a:prstGeom>
            <a:noFill/>
            <a:ln/>
          </p:spPr>
          <p:txBody>
            <a:bodyPr wrap="square" lIns="0" tIns="0" rIns="0" bIns="0" rtlCol="0" anchor="ctr"/>
            <a:lstStyle/>
            <a:p>
              <a:pPr marL="0" indent="0" algn="l">
                <a:buNone/>
              </a:pPr>
              <a:r>
                <a:rPr lang="en-US" sz="1100" b="1" dirty="0">
                  <a:solidFill>
                    <a:srgbClr val="FFFFFF"/>
                  </a:solidFill>
                  <a:latin typeface="Calibri" pitchFamily="34" charset="0"/>
                  <a:ea typeface="Calibri" pitchFamily="34" charset="-122"/>
                  <a:cs typeface="Calibri" pitchFamily="34" charset="-120"/>
                </a:rPr>
                <a:t>Condition Monitoring</a:t>
              </a:r>
              <a:endParaRPr lang="en-US" sz="1100" dirty="0"/>
            </a:p>
          </p:txBody>
        </p:sp>
        <p:pic>
          <p:nvPicPr>
            <p:cNvPr id="47" name="Image 13" descr="preencoded.png">
              <a:extLst>
                <a:ext uri="{FF2B5EF4-FFF2-40B4-BE49-F238E27FC236}">
                  <a16:creationId xmlns:a16="http://schemas.microsoft.com/office/drawing/2014/main" id="{4FC11C18-13FF-CFF3-715B-D053DF5FB5D9}"/>
                </a:ext>
              </a:extLst>
            </p:cNvPr>
            <p:cNvPicPr>
              <a:picLocks noGrp="1" noRot="1" noChangeAspect="1" noMove="1" noResize="1" noEditPoints="1" noAdjustHandles="1" noChangeArrowheads="1" noChangeShapeType="1" noCrop="1"/>
            </p:cNvPicPr>
            <p:nvPr/>
          </p:nvPicPr>
          <p:blipFill>
            <a:blip r:embed="rId10"/>
            <a:srcRect/>
            <a:stretch/>
          </p:blipFill>
          <p:spPr>
            <a:xfrm>
              <a:off x="3387140" y="4139294"/>
              <a:ext cx="152705" cy="152705"/>
            </a:xfrm>
            <a:prstGeom prst="rect">
              <a:avLst/>
            </a:prstGeom>
          </p:spPr>
        </p:pic>
        <p:sp>
          <p:nvSpPr>
            <p:cNvPr id="48" name="Text 32">
              <a:extLst>
                <a:ext uri="{FF2B5EF4-FFF2-40B4-BE49-F238E27FC236}">
                  <a16:creationId xmlns:a16="http://schemas.microsoft.com/office/drawing/2014/main" id="{2C3DF95A-D1CD-543A-FB1F-492F6CF3D0B0}"/>
                </a:ext>
              </a:extLst>
            </p:cNvPr>
            <p:cNvSpPr txBox="1">
              <a:spLocks noGrp="1" noRot="1" noMove="1" noResize="1" noEditPoints="1" noAdjustHandles="1" noChangeArrowheads="1" noChangeShapeType="1"/>
            </p:cNvSpPr>
            <p:nvPr/>
          </p:nvSpPr>
          <p:spPr>
            <a:xfrm>
              <a:off x="3634943" y="4130150"/>
              <a:ext cx="1780337" cy="171907"/>
            </a:xfrm>
            <a:prstGeom prst="rect">
              <a:avLst/>
            </a:prstGeom>
            <a:noFill/>
            <a:ln/>
          </p:spPr>
          <p:txBody>
            <a:bodyPr wrap="square" lIns="0" tIns="0" rIns="0" bIns="0" rtlCol="0" anchor="ctr"/>
            <a:lstStyle/>
            <a:p>
              <a:pPr marL="0" indent="0" algn="l">
                <a:buNone/>
              </a:pPr>
              <a:r>
                <a:rPr lang="en-US" sz="1100" b="1" dirty="0">
                  <a:solidFill>
                    <a:srgbClr val="FFFFFF"/>
                  </a:solidFill>
                  <a:latin typeface="Calibri" pitchFamily="34" charset="0"/>
                  <a:ea typeface="Calibri" pitchFamily="34" charset="-122"/>
                  <a:cs typeface="Calibri" pitchFamily="34" charset="-120"/>
                </a:rPr>
                <a:t>Lubrication Management</a:t>
              </a:r>
              <a:endParaRPr lang="en-US" sz="1100" dirty="0"/>
            </a:p>
          </p:txBody>
        </p:sp>
      </p:grpSp>
    </p:spTree>
    <p:extLst>
      <p:ext uri="{BB962C8B-B14F-4D97-AF65-F5344CB8AC3E}">
        <p14:creationId xmlns:p14="http://schemas.microsoft.com/office/powerpoint/2010/main" val="194571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289D6-7CCA-A45B-730D-94A15335056C}"/>
            </a:ext>
          </a:extLst>
        </p:cNvPr>
        <p:cNvGrpSpPr/>
        <p:nvPr/>
      </p:nvGrpSpPr>
      <p:grpSpPr>
        <a:xfrm>
          <a:off x="0" y="0"/>
          <a:ext cx="0" cy="0"/>
          <a:chOff x="0" y="0"/>
          <a:chExt cx="0" cy="0"/>
        </a:xfrm>
      </p:grpSpPr>
      <p:pic>
        <p:nvPicPr>
          <p:cNvPr id="6" name="Image 0" descr="preencoded.png">
            <a:extLst>
              <a:ext uri="{FF2B5EF4-FFF2-40B4-BE49-F238E27FC236}">
                <a16:creationId xmlns:a16="http://schemas.microsoft.com/office/drawing/2014/main" id="{E785269E-7799-99FC-AC68-C3995D426DBB}"/>
              </a:ext>
            </a:extLst>
          </p:cNvPr>
          <p:cNvPicPr>
            <a:picLocks noChangeAspect="1"/>
          </p:cNvPicPr>
          <p:nvPr/>
        </p:nvPicPr>
        <p:blipFill>
          <a:blip r:embed="rId3"/>
          <a:srcRect t="-384" b="-384"/>
          <a:stretch/>
        </p:blipFill>
        <p:spPr>
          <a:xfrm>
            <a:off x="761695" y="789318"/>
            <a:ext cx="1429207" cy="57607"/>
          </a:xfrm>
          <a:prstGeom prst="rect">
            <a:avLst/>
          </a:prstGeom>
        </p:spPr>
      </p:pic>
      <p:sp>
        <p:nvSpPr>
          <p:cNvPr id="29" name="Title 28">
            <a:extLst>
              <a:ext uri="{FF2B5EF4-FFF2-40B4-BE49-F238E27FC236}">
                <a16:creationId xmlns:a16="http://schemas.microsoft.com/office/drawing/2014/main" id="{0C0A7600-653F-6D38-AC49-51ACB1751036}"/>
              </a:ext>
            </a:extLst>
          </p:cNvPr>
          <p:cNvSpPr>
            <a:spLocks noGrp="1"/>
          </p:cNvSpPr>
          <p:nvPr>
            <p:ph type="title"/>
          </p:nvPr>
        </p:nvSpPr>
        <p:spPr/>
        <p:txBody>
          <a:bodyPr>
            <a:normAutofit/>
          </a:bodyPr>
          <a:lstStyle/>
          <a:p>
            <a:r>
              <a:rPr lang="en-GB" b="1" dirty="0"/>
              <a:t>KEY BENEFITS &amp; VALUE</a:t>
            </a:r>
          </a:p>
        </p:txBody>
      </p:sp>
      <p:sp>
        <p:nvSpPr>
          <p:cNvPr id="3" name="Text 4">
            <a:extLst>
              <a:ext uri="{FF2B5EF4-FFF2-40B4-BE49-F238E27FC236}">
                <a16:creationId xmlns:a16="http://schemas.microsoft.com/office/drawing/2014/main" id="{FD8370CC-3DA9-69E7-EA7E-E39A5BF1E73A}"/>
              </a:ext>
            </a:extLst>
          </p:cNvPr>
          <p:cNvSpPr txBox="1"/>
          <p:nvPr/>
        </p:nvSpPr>
        <p:spPr>
          <a:xfrm>
            <a:off x="761695" y="940558"/>
            <a:ext cx="6505956" cy="228600"/>
          </a:xfrm>
          <a:prstGeom prst="rect">
            <a:avLst/>
          </a:prstGeom>
          <a:noFill/>
          <a:ln/>
        </p:spPr>
        <p:txBody>
          <a:bodyPr wrap="square" lIns="0" tIns="0" rIns="0" bIns="0" rtlCol="0" anchor="ctr"/>
          <a:lstStyle/>
          <a:p>
            <a:pPr marL="0" indent="0" algn="l">
              <a:buNone/>
            </a:pPr>
            <a:r>
              <a:rPr lang="en-US" sz="1500" dirty="0">
                <a:solidFill>
                  <a:srgbClr val="FFFFFF">
                    <a:alpha val="90000"/>
                  </a:srgbClr>
                </a:solidFill>
                <a:latin typeface="Calibri" pitchFamily="34" charset="0"/>
                <a:ea typeface="Calibri" pitchFamily="34" charset="-122"/>
                <a:cs typeface="Calibri" pitchFamily="34" charset="-120"/>
              </a:rPr>
              <a:t>5 critical advantages for your lubrication and condition monitoring program</a:t>
            </a:r>
            <a:endParaRPr lang="en-US" sz="1500" dirty="0"/>
          </a:p>
        </p:txBody>
      </p:sp>
      <p:grpSp>
        <p:nvGrpSpPr>
          <p:cNvPr id="2" name="Group 1">
            <a:extLst>
              <a:ext uri="{FF2B5EF4-FFF2-40B4-BE49-F238E27FC236}">
                <a16:creationId xmlns:a16="http://schemas.microsoft.com/office/drawing/2014/main" id="{DF8E27B0-7635-A3F7-69B1-54882D42D26F}"/>
              </a:ext>
            </a:extLst>
          </p:cNvPr>
          <p:cNvGrpSpPr>
            <a:grpSpLocks noGrp="1" noUngrp="1" noRot="1" noMove="1" noResize="1"/>
          </p:cNvGrpSpPr>
          <p:nvPr/>
        </p:nvGrpSpPr>
        <p:grpSpPr>
          <a:xfrm>
            <a:off x="533571" y="1329509"/>
            <a:ext cx="2057400" cy="2667305"/>
            <a:chOff x="533571" y="1329509"/>
            <a:chExt cx="2057400" cy="2667305"/>
          </a:xfrm>
        </p:grpSpPr>
        <p:sp>
          <p:nvSpPr>
            <p:cNvPr id="4" name="Shape 5">
              <a:extLst>
                <a:ext uri="{FF2B5EF4-FFF2-40B4-BE49-F238E27FC236}">
                  <a16:creationId xmlns:a16="http://schemas.microsoft.com/office/drawing/2014/main" id="{61D46AE9-69AC-9405-F531-7F836AD64E31}"/>
                </a:ext>
              </a:extLst>
            </p:cNvPr>
            <p:cNvSpPr>
              <a:spLocks noGrp="1" noRot="1" noMove="1" noResize="1" noEditPoints="1" noAdjustHandles="1" noChangeArrowheads="1" noChangeShapeType="1"/>
            </p:cNvSpPr>
            <p:nvPr/>
          </p:nvSpPr>
          <p:spPr>
            <a:xfrm>
              <a:off x="533571" y="1329509"/>
              <a:ext cx="2057400" cy="2667305"/>
            </a:xfrm>
            <a:prstGeom prst="roundRect">
              <a:avLst>
                <a:gd name="adj" fmla="val 6584"/>
              </a:avLst>
            </a:prstGeom>
            <a:solidFill>
              <a:srgbClr val="FFFFFF">
                <a:alpha val="6000"/>
              </a:srgbClr>
            </a:solidFill>
            <a:ln w="12700">
              <a:solidFill>
                <a:srgbClr val="FFFFFF">
                  <a:alpha val="12000"/>
                </a:srgbClr>
              </a:solidFill>
              <a:prstDash val="solid"/>
            </a:ln>
          </p:spPr>
          <p:txBody>
            <a:bodyPr/>
            <a:lstStyle/>
            <a:p>
              <a:endParaRPr lang="en-GB"/>
            </a:p>
          </p:txBody>
        </p:sp>
        <p:sp>
          <p:nvSpPr>
            <p:cNvPr id="18" name="Shape 6">
              <a:extLst>
                <a:ext uri="{FF2B5EF4-FFF2-40B4-BE49-F238E27FC236}">
                  <a16:creationId xmlns:a16="http://schemas.microsoft.com/office/drawing/2014/main" id="{E2D381B6-D2DD-39F8-9B7B-84594056829D}"/>
                </a:ext>
              </a:extLst>
            </p:cNvPr>
            <p:cNvSpPr>
              <a:spLocks noGrp="1" noRot="1" noMove="1" noResize="1" noEditPoints="1" noAdjustHandles="1" noChangeArrowheads="1" noChangeShapeType="1"/>
            </p:cNvSpPr>
            <p:nvPr/>
          </p:nvSpPr>
          <p:spPr>
            <a:xfrm>
              <a:off x="1276978" y="1567253"/>
              <a:ext cx="571500" cy="571500"/>
            </a:xfrm>
            <a:prstGeom prst="ellipse">
              <a:avLst/>
            </a:prstGeom>
            <a:solidFill>
              <a:srgbClr val="AFFF00">
                <a:alpha val="10000"/>
              </a:srgbClr>
            </a:solidFill>
            <a:ln w="12700">
              <a:solidFill>
                <a:srgbClr val="FFFFFF">
                  <a:alpha val="0"/>
                </a:srgbClr>
              </a:solidFill>
              <a:prstDash val="solid"/>
            </a:ln>
          </p:spPr>
          <p:txBody>
            <a:bodyPr/>
            <a:lstStyle/>
            <a:p>
              <a:endParaRPr lang="en-GB"/>
            </a:p>
          </p:txBody>
        </p:sp>
        <p:pic>
          <p:nvPicPr>
            <p:cNvPr id="30" name="Image 6" descr="preencoded.png">
              <a:extLst>
                <a:ext uri="{FF2B5EF4-FFF2-40B4-BE49-F238E27FC236}">
                  <a16:creationId xmlns:a16="http://schemas.microsoft.com/office/drawing/2014/main" id="{C8C873BF-4140-F944-1EB5-5CC872643EF8}"/>
                </a:ext>
              </a:extLst>
            </p:cNvPr>
            <p:cNvPicPr>
              <a:picLocks noGrp="1" noRot="1" noChangeAspect="1" noMove="1" noResize="1" noEditPoints="1" noAdjustHandles="1" noChangeArrowheads="1" noChangeShapeType="1" noCrop="1"/>
            </p:cNvPicPr>
            <p:nvPr/>
          </p:nvPicPr>
          <p:blipFill>
            <a:blip r:embed="rId4"/>
            <a:srcRect/>
            <a:stretch/>
          </p:blipFill>
          <p:spPr>
            <a:xfrm>
              <a:off x="1395850" y="1719958"/>
              <a:ext cx="333756" cy="267005"/>
            </a:xfrm>
            <a:prstGeom prst="rect">
              <a:avLst/>
            </a:prstGeom>
          </p:spPr>
        </p:pic>
        <p:sp>
          <p:nvSpPr>
            <p:cNvPr id="31" name="Text 7">
              <a:extLst>
                <a:ext uri="{FF2B5EF4-FFF2-40B4-BE49-F238E27FC236}">
                  <a16:creationId xmlns:a16="http://schemas.microsoft.com/office/drawing/2014/main" id="{FADF3F5F-FE1E-70A3-0A87-884DCF5BB2C2}"/>
                </a:ext>
              </a:extLst>
            </p:cNvPr>
            <p:cNvSpPr txBox="1">
              <a:spLocks noGrp="1" noRot="1" noMove="1" noResize="1" noEditPoints="1" noAdjustHandles="1" noChangeArrowheads="1" noChangeShapeType="1"/>
            </p:cNvSpPr>
            <p:nvPr/>
          </p:nvSpPr>
          <p:spPr>
            <a:xfrm>
              <a:off x="714622" y="2329863"/>
              <a:ext cx="1696212" cy="428854"/>
            </a:xfrm>
            <a:prstGeom prst="rect">
              <a:avLst/>
            </a:prstGeom>
            <a:noFill/>
            <a:ln/>
          </p:spPr>
          <p:txBody>
            <a:bodyPr wrap="square" lIns="0" tIns="0" rIns="0" bIns="0" rtlCol="0" anchor="ctr"/>
            <a:lstStyle/>
            <a:p>
              <a:pPr marL="0" indent="0" algn="ctr">
                <a:buNone/>
              </a:pPr>
              <a:r>
                <a:rPr lang="en-US" sz="1200" b="1" dirty="0">
                  <a:solidFill>
                    <a:srgbClr val="FFFFFF"/>
                  </a:solidFill>
                  <a:latin typeface="Montserrat" pitchFamily="34" charset="0"/>
                  <a:ea typeface="Montserrat" pitchFamily="34" charset="-122"/>
                  <a:cs typeface="Montserrat" pitchFamily="34" charset="-120"/>
                </a:rPr>
                <a:t>Connect Proactive &amp; Predictive</a:t>
              </a:r>
              <a:endParaRPr lang="en-US" sz="1200" dirty="0"/>
            </a:p>
          </p:txBody>
        </p:sp>
        <p:sp>
          <p:nvSpPr>
            <p:cNvPr id="32" name="Text 8">
              <a:extLst>
                <a:ext uri="{FF2B5EF4-FFF2-40B4-BE49-F238E27FC236}">
                  <a16:creationId xmlns:a16="http://schemas.microsoft.com/office/drawing/2014/main" id="{3E7881C2-ED68-31D0-0CC6-9CE69849220C}"/>
                </a:ext>
              </a:extLst>
            </p:cNvPr>
            <p:cNvSpPr txBox="1">
              <a:spLocks noGrp="1" noRot="1" noMove="1" noResize="1" noEditPoints="1" noAdjustHandles="1" noChangeArrowheads="1" noChangeShapeType="1"/>
            </p:cNvSpPr>
            <p:nvPr/>
          </p:nvSpPr>
          <p:spPr>
            <a:xfrm>
              <a:off x="714622" y="2864787"/>
              <a:ext cx="1696212" cy="400507"/>
            </a:xfrm>
            <a:prstGeom prst="rect">
              <a:avLst/>
            </a:prstGeom>
            <a:noFill/>
            <a:ln/>
          </p:spPr>
          <p:txBody>
            <a:bodyPr wrap="square" lIns="0" tIns="0" rIns="0" bIns="0" rtlCol="0" anchor="ctr"/>
            <a:lstStyle/>
            <a:p>
              <a:pPr marL="0" indent="0" algn="ctr">
                <a:buNone/>
              </a:pPr>
              <a:r>
                <a:rPr lang="en-US" sz="1000" dirty="0">
                  <a:solidFill>
                    <a:srgbClr val="FFFFFF">
                      <a:alpha val="85000"/>
                    </a:srgbClr>
                  </a:solidFill>
                  <a:latin typeface="Calibri" pitchFamily="34" charset="0"/>
                  <a:ea typeface="Calibri" pitchFamily="34" charset="-122"/>
                  <a:cs typeface="Calibri" pitchFamily="34" charset="-120"/>
                </a:rPr>
                <a:t>Unify lubrication and condition monitoring in a single solution</a:t>
              </a:r>
              <a:endParaRPr lang="en-US" sz="1000" dirty="0"/>
            </a:p>
          </p:txBody>
        </p:sp>
      </p:grpSp>
      <p:grpSp>
        <p:nvGrpSpPr>
          <p:cNvPr id="5" name="Group 4">
            <a:extLst>
              <a:ext uri="{FF2B5EF4-FFF2-40B4-BE49-F238E27FC236}">
                <a16:creationId xmlns:a16="http://schemas.microsoft.com/office/drawing/2014/main" id="{D8833B0A-4220-FEB2-FD7D-B14601AA1CD6}"/>
              </a:ext>
            </a:extLst>
          </p:cNvPr>
          <p:cNvGrpSpPr>
            <a:grpSpLocks noGrp="1" noUngrp="1" noRot="1" noMove="1" noResize="1"/>
          </p:cNvGrpSpPr>
          <p:nvPr/>
        </p:nvGrpSpPr>
        <p:grpSpPr>
          <a:xfrm>
            <a:off x="2781166" y="1329509"/>
            <a:ext cx="2057400" cy="2667305"/>
            <a:chOff x="2781166" y="1329509"/>
            <a:chExt cx="2057400" cy="2667305"/>
          </a:xfrm>
        </p:grpSpPr>
        <p:sp>
          <p:nvSpPr>
            <p:cNvPr id="33" name="Shape 9">
              <a:extLst>
                <a:ext uri="{FF2B5EF4-FFF2-40B4-BE49-F238E27FC236}">
                  <a16:creationId xmlns:a16="http://schemas.microsoft.com/office/drawing/2014/main" id="{5865E396-150B-C653-EA38-F258E83B0228}"/>
                </a:ext>
              </a:extLst>
            </p:cNvPr>
            <p:cNvSpPr>
              <a:spLocks noGrp="1" noRot="1" noMove="1" noResize="1" noEditPoints="1" noAdjustHandles="1" noChangeArrowheads="1" noChangeShapeType="1"/>
            </p:cNvSpPr>
            <p:nvPr/>
          </p:nvSpPr>
          <p:spPr>
            <a:xfrm>
              <a:off x="2781166" y="1329509"/>
              <a:ext cx="2057400" cy="2667305"/>
            </a:xfrm>
            <a:prstGeom prst="roundRect">
              <a:avLst>
                <a:gd name="adj" fmla="val 6584"/>
              </a:avLst>
            </a:prstGeom>
            <a:solidFill>
              <a:srgbClr val="FFFFFF">
                <a:alpha val="6000"/>
              </a:srgbClr>
            </a:solidFill>
            <a:ln w="12700">
              <a:solidFill>
                <a:srgbClr val="FFFFFF">
                  <a:alpha val="12000"/>
                </a:srgbClr>
              </a:solidFill>
              <a:prstDash val="solid"/>
            </a:ln>
          </p:spPr>
          <p:txBody>
            <a:bodyPr/>
            <a:lstStyle/>
            <a:p>
              <a:endParaRPr lang="en-GB"/>
            </a:p>
          </p:txBody>
        </p:sp>
        <p:sp>
          <p:nvSpPr>
            <p:cNvPr id="34" name="Shape 10">
              <a:extLst>
                <a:ext uri="{FF2B5EF4-FFF2-40B4-BE49-F238E27FC236}">
                  <a16:creationId xmlns:a16="http://schemas.microsoft.com/office/drawing/2014/main" id="{28C7B0E6-FDDA-4863-81C7-0C5AA02B7E2C}"/>
                </a:ext>
              </a:extLst>
            </p:cNvPr>
            <p:cNvSpPr>
              <a:spLocks noGrp="1" noRot="1" noMove="1" noResize="1" noEditPoints="1" noAdjustHandles="1" noChangeArrowheads="1" noChangeShapeType="1"/>
            </p:cNvSpPr>
            <p:nvPr/>
          </p:nvSpPr>
          <p:spPr>
            <a:xfrm>
              <a:off x="3524573" y="1567253"/>
              <a:ext cx="571500" cy="571500"/>
            </a:xfrm>
            <a:prstGeom prst="ellipse">
              <a:avLst/>
            </a:prstGeom>
            <a:solidFill>
              <a:srgbClr val="AFFF00">
                <a:alpha val="10000"/>
              </a:srgbClr>
            </a:solidFill>
            <a:ln w="12700">
              <a:solidFill>
                <a:srgbClr val="FFFFFF">
                  <a:alpha val="0"/>
                </a:srgbClr>
              </a:solidFill>
              <a:prstDash val="solid"/>
            </a:ln>
          </p:spPr>
          <p:txBody>
            <a:bodyPr/>
            <a:lstStyle/>
            <a:p>
              <a:endParaRPr lang="en-GB"/>
            </a:p>
          </p:txBody>
        </p:sp>
        <p:pic>
          <p:nvPicPr>
            <p:cNvPr id="35" name="Image 7" descr="preencoded.png">
              <a:extLst>
                <a:ext uri="{FF2B5EF4-FFF2-40B4-BE49-F238E27FC236}">
                  <a16:creationId xmlns:a16="http://schemas.microsoft.com/office/drawing/2014/main" id="{8912B0EC-EF3E-CE8E-9852-FAE8DD8348E5}"/>
                </a:ext>
              </a:extLst>
            </p:cNvPr>
            <p:cNvPicPr>
              <a:picLocks noGrp="1" noRot="1" noChangeAspect="1" noMove="1" noResize="1" noEditPoints="1" noAdjustHandles="1" noChangeArrowheads="1" noChangeShapeType="1" noCrop="1"/>
            </p:cNvPicPr>
            <p:nvPr/>
          </p:nvPicPr>
          <p:blipFill>
            <a:blip r:embed="rId5"/>
            <a:srcRect/>
            <a:stretch/>
          </p:blipFill>
          <p:spPr>
            <a:xfrm>
              <a:off x="3677278" y="1719958"/>
              <a:ext cx="267005" cy="267005"/>
            </a:xfrm>
            <a:prstGeom prst="rect">
              <a:avLst/>
            </a:prstGeom>
          </p:spPr>
        </p:pic>
        <p:sp>
          <p:nvSpPr>
            <p:cNvPr id="36" name="Text 11">
              <a:extLst>
                <a:ext uri="{FF2B5EF4-FFF2-40B4-BE49-F238E27FC236}">
                  <a16:creationId xmlns:a16="http://schemas.microsoft.com/office/drawing/2014/main" id="{41EBE3A8-157C-97E1-F34C-D60EC1D32F8F}"/>
                </a:ext>
              </a:extLst>
            </p:cNvPr>
            <p:cNvSpPr txBox="1">
              <a:spLocks noGrp="1" noRot="1" noMove="1" noResize="1" noEditPoints="1" noAdjustHandles="1" noChangeArrowheads="1" noChangeShapeType="1"/>
            </p:cNvSpPr>
            <p:nvPr/>
          </p:nvSpPr>
          <p:spPr>
            <a:xfrm>
              <a:off x="2975933" y="2329863"/>
              <a:ext cx="1677010" cy="419710"/>
            </a:xfrm>
            <a:prstGeom prst="rect">
              <a:avLst/>
            </a:prstGeom>
            <a:noFill/>
            <a:ln/>
          </p:spPr>
          <p:txBody>
            <a:bodyPr wrap="square" lIns="0" tIns="0" rIns="0" bIns="0" rtlCol="0" anchor="ctr"/>
            <a:lstStyle/>
            <a:p>
              <a:pPr marL="0" indent="0" algn="ctr">
                <a:buNone/>
              </a:pPr>
              <a:r>
                <a:rPr lang="en-US" sz="1200" b="1" dirty="0">
                  <a:solidFill>
                    <a:srgbClr val="FFFFFF"/>
                  </a:solidFill>
                  <a:latin typeface="Montserrat" pitchFamily="34" charset="0"/>
                  <a:ea typeface="Montserrat" pitchFamily="34" charset="-122"/>
                  <a:cs typeface="Montserrat" pitchFamily="34" charset="-120"/>
                </a:rPr>
                <a:t>Extend Bearing Life</a:t>
              </a:r>
              <a:endParaRPr lang="en-US" sz="1200" dirty="0"/>
            </a:p>
          </p:txBody>
        </p:sp>
        <p:sp>
          <p:nvSpPr>
            <p:cNvPr id="37" name="Text 12">
              <a:extLst>
                <a:ext uri="{FF2B5EF4-FFF2-40B4-BE49-F238E27FC236}">
                  <a16:creationId xmlns:a16="http://schemas.microsoft.com/office/drawing/2014/main" id="{E0A535D2-B51C-467B-D9E9-5565C91DD463}"/>
                </a:ext>
              </a:extLst>
            </p:cNvPr>
            <p:cNvSpPr txBox="1">
              <a:spLocks noGrp="1" noRot="1" noMove="1" noResize="1" noEditPoints="1" noAdjustHandles="1" noChangeArrowheads="1" noChangeShapeType="1"/>
            </p:cNvSpPr>
            <p:nvPr/>
          </p:nvSpPr>
          <p:spPr>
            <a:xfrm>
              <a:off x="2962217" y="2862958"/>
              <a:ext cx="1696212" cy="600761"/>
            </a:xfrm>
            <a:prstGeom prst="rect">
              <a:avLst/>
            </a:prstGeom>
            <a:noFill/>
            <a:ln/>
          </p:spPr>
          <p:txBody>
            <a:bodyPr wrap="square" lIns="0" tIns="0" rIns="0" bIns="0" rtlCol="0" anchor="ctr"/>
            <a:lstStyle/>
            <a:p>
              <a:pPr marL="0" indent="0" algn="ctr">
                <a:buNone/>
              </a:pPr>
              <a:r>
                <a:rPr lang="en-US" sz="1000" dirty="0">
                  <a:solidFill>
                    <a:srgbClr val="FFFFFF">
                      <a:alpha val="85000"/>
                    </a:srgbClr>
                  </a:solidFill>
                  <a:latin typeface="Calibri" pitchFamily="34" charset="0"/>
                  <a:ea typeface="Calibri" pitchFamily="34" charset="-122"/>
                  <a:cs typeface="Calibri" pitchFamily="34" charset="-120"/>
                </a:rPr>
                <a:t>Dramatically reduce grease consumption and prevent failures</a:t>
              </a:r>
              <a:endParaRPr lang="en-US" sz="1000" dirty="0"/>
            </a:p>
          </p:txBody>
        </p:sp>
      </p:grpSp>
      <p:grpSp>
        <p:nvGrpSpPr>
          <p:cNvPr id="7" name="Group 6">
            <a:extLst>
              <a:ext uri="{FF2B5EF4-FFF2-40B4-BE49-F238E27FC236}">
                <a16:creationId xmlns:a16="http://schemas.microsoft.com/office/drawing/2014/main" id="{14DF1F95-AE7C-EACD-5FFF-3A3ABBDF2EB7}"/>
              </a:ext>
            </a:extLst>
          </p:cNvPr>
          <p:cNvGrpSpPr>
            <a:grpSpLocks noGrp="1" noUngrp="1" noRot="1" noMove="1" noResize="1"/>
          </p:cNvGrpSpPr>
          <p:nvPr/>
        </p:nvGrpSpPr>
        <p:grpSpPr>
          <a:xfrm>
            <a:off x="5029676" y="1329509"/>
            <a:ext cx="2057400" cy="2667305"/>
            <a:chOff x="5029676" y="1329509"/>
            <a:chExt cx="2057400" cy="2667305"/>
          </a:xfrm>
        </p:grpSpPr>
        <p:sp>
          <p:nvSpPr>
            <p:cNvPr id="38" name="Shape 13">
              <a:extLst>
                <a:ext uri="{FF2B5EF4-FFF2-40B4-BE49-F238E27FC236}">
                  <a16:creationId xmlns:a16="http://schemas.microsoft.com/office/drawing/2014/main" id="{0C2B4777-1A35-6821-0486-DD0E50B78C17}"/>
                </a:ext>
              </a:extLst>
            </p:cNvPr>
            <p:cNvSpPr>
              <a:spLocks noGrp="1" noRot="1" noMove="1" noResize="1" noEditPoints="1" noAdjustHandles="1" noChangeArrowheads="1" noChangeShapeType="1"/>
            </p:cNvSpPr>
            <p:nvPr/>
          </p:nvSpPr>
          <p:spPr>
            <a:xfrm>
              <a:off x="5029676" y="1329509"/>
              <a:ext cx="2057400" cy="2667305"/>
            </a:xfrm>
            <a:prstGeom prst="roundRect">
              <a:avLst>
                <a:gd name="adj" fmla="val 6584"/>
              </a:avLst>
            </a:prstGeom>
            <a:solidFill>
              <a:srgbClr val="FFFFFF">
                <a:alpha val="6000"/>
              </a:srgbClr>
            </a:solidFill>
            <a:ln w="12700">
              <a:solidFill>
                <a:srgbClr val="FFFFFF">
                  <a:alpha val="12000"/>
                </a:srgbClr>
              </a:solidFill>
              <a:prstDash val="solid"/>
            </a:ln>
          </p:spPr>
          <p:txBody>
            <a:bodyPr/>
            <a:lstStyle/>
            <a:p>
              <a:endParaRPr lang="en-GB"/>
            </a:p>
          </p:txBody>
        </p:sp>
        <p:sp>
          <p:nvSpPr>
            <p:cNvPr id="39" name="Shape 14">
              <a:extLst>
                <a:ext uri="{FF2B5EF4-FFF2-40B4-BE49-F238E27FC236}">
                  <a16:creationId xmlns:a16="http://schemas.microsoft.com/office/drawing/2014/main" id="{E389D064-1664-5919-6492-7D10D52D833E}"/>
                </a:ext>
              </a:extLst>
            </p:cNvPr>
            <p:cNvSpPr>
              <a:spLocks noGrp="1" noRot="1" noMove="1" noResize="1" noEditPoints="1" noAdjustHandles="1" noChangeArrowheads="1" noChangeShapeType="1"/>
            </p:cNvSpPr>
            <p:nvPr/>
          </p:nvSpPr>
          <p:spPr>
            <a:xfrm>
              <a:off x="5772169" y="1567253"/>
              <a:ext cx="571500" cy="571500"/>
            </a:xfrm>
            <a:prstGeom prst="ellipse">
              <a:avLst/>
            </a:prstGeom>
            <a:solidFill>
              <a:srgbClr val="AFFF00">
                <a:alpha val="10000"/>
              </a:srgbClr>
            </a:solidFill>
            <a:ln w="12700">
              <a:solidFill>
                <a:srgbClr val="FFFFFF">
                  <a:alpha val="0"/>
                </a:srgbClr>
              </a:solidFill>
              <a:prstDash val="solid"/>
            </a:ln>
          </p:spPr>
          <p:txBody>
            <a:bodyPr/>
            <a:lstStyle/>
            <a:p>
              <a:endParaRPr lang="en-GB"/>
            </a:p>
          </p:txBody>
        </p:sp>
        <p:pic>
          <p:nvPicPr>
            <p:cNvPr id="40" name="Image 8" descr="preencoded.png">
              <a:extLst>
                <a:ext uri="{FF2B5EF4-FFF2-40B4-BE49-F238E27FC236}">
                  <a16:creationId xmlns:a16="http://schemas.microsoft.com/office/drawing/2014/main" id="{0DE0FA79-0198-5CBE-B191-B33CC1E30C89}"/>
                </a:ext>
              </a:extLst>
            </p:cNvPr>
            <p:cNvPicPr>
              <a:picLocks noGrp="1" noRot="1" noChangeAspect="1" noMove="1" noResize="1" noEditPoints="1" noAdjustHandles="1" noChangeArrowheads="1" noChangeShapeType="1" noCrop="1"/>
            </p:cNvPicPr>
            <p:nvPr/>
          </p:nvPicPr>
          <p:blipFill>
            <a:blip r:embed="rId6"/>
            <a:srcRect/>
            <a:stretch/>
          </p:blipFill>
          <p:spPr>
            <a:xfrm>
              <a:off x="5891041" y="1719958"/>
              <a:ext cx="333756" cy="267005"/>
            </a:xfrm>
            <a:prstGeom prst="rect">
              <a:avLst/>
            </a:prstGeom>
          </p:spPr>
        </p:pic>
        <p:sp>
          <p:nvSpPr>
            <p:cNvPr id="41" name="Text 15">
              <a:extLst>
                <a:ext uri="{FF2B5EF4-FFF2-40B4-BE49-F238E27FC236}">
                  <a16:creationId xmlns:a16="http://schemas.microsoft.com/office/drawing/2014/main" id="{10EA8334-ED2E-5F1C-1FF8-EDFD0B713C09}"/>
                </a:ext>
              </a:extLst>
            </p:cNvPr>
            <p:cNvSpPr txBox="1">
              <a:spLocks noGrp="1" noRot="1" noMove="1" noResize="1" noEditPoints="1" noAdjustHandles="1" noChangeArrowheads="1" noChangeShapeType="1"/>
            </p:cNvSpPr>
            <p:nvPr/>
          </p:nvSpPr>
          <p:spPr>
            <a:xfrm>
              <a:off x="5354288" y="2329863"/>
              <a:ext cx="1410005" cy="419710"/>
            </a:xfrm>
            <a:prstGeom prst="rect">
              <a:avLst/>
            </a:prstGeom>
            <a:noFill/>
            <a:ln/>
          </p:spPr>
          <p:txBody>
            <a:bodyPr wrap="square" lIns="0" tIns="0" rIns="0" bIns="0" rtlCol="0" anchor="ctr"/>
            <a:lstStyle/>
            <a:p>
              <a:pPr marL="0" indent="0" algn="ctr">
                <a:buNone/>
              </a:pPr>
              <a:r>
                <a:rPr lang="en-US" sz="1200" b="1" dirty="0">
                  <a:solidFill>
                    <a:srgbClr val="FFFFFF"/>
                  </a:solidFill>
                  <a:latin typeface="Montserrat" pitchFamily="34" charset="0"/>
                  <a:ea typeface="Montserrat" pitchFamily="34" charset="-122"/>
                  <a:cs typeface="Montserrat" pitchFamily="34" charset="-120"/>
                </a:rPr>
                <a:t>Empower Teams</a:t>
              </a:r>
              <a:endParaRPr lang="en-US" sz="1200" dirty="0"/>
            </a:p>
          </p:txBody>
        </p:sp>
        <p:sp>
          <p:nvSpPr>
            <p:cNvPr id="42" name="Text 16">
              <a:extLst>
                <a:ext uri="{FF2B5EF4-FFF2-40B4-BE49-F238E27FC236}">
                  <a16:creationId xmlns:a16="http://schemas.microsoft.com/office/drawing/2014/main" id="{B433412E-F2F0-DFE2-A14F-1EF51330F696}"/>
                </a:ext>
              </a:extLst>
            </p:cNvPr>
            <p:cNvSpPr txBox="1">
              <a:spLocks noGrp="1" noRot="1" noMove="1" noResize="1" noEditPoints="1" noAdjustHandles="1" noChangeArrowheads="1" noChangeShapeType="1"/>
            </p:cNvSpPr>
            <p:nvPr/>
          </p:nvSpPr>
          <p:spPr>
            <a:xfrm>
              <a:off x="5210727" y="2862958"/>
              <a:ext cx="1696212" cy="400507"/>
            </a:xfrm>
            <a:prstGeom prst="rect">
              <a:avLst/>
            </a:prstGeom>
            <a:noFill/>
            <a:ln/>
          </p:spPr>
          <p:txBody>
            <a:bodyPr wrap="square" lIns="0" tIns="0" rIns="0" bIns="0" rtlCol="0" anchor="ctr"/>
            <a:lstStyle/>
            <a:p>
              <a:pPr marL="0" indent="0" algn="ctr">
                <a:buNone/>
              </a:pPr>
              <a:r>
                <a:rPr lang="en-US" sz="1000" dirty="0">
                  <a:solidFill>
                    <a:srgbClr val="FFFFFF">
                      <a:alpha val="85000"/>
                    </a:srgbClr>
                  </a:solidFill>
                  <a:latin typeface="Calibri" pitchFamily="34" charset="0"/>
                  <a:ea typeface="Calibri" pitchFamily="34" charset="-122"/>
                  <a:cs typeface="Calibri" pitchFamily="34" charset="-120"/>
                </a:rPr>
                <a:t>Enable lubrication teams to capture critical condition data</a:t>
              </a:r>
              <a:endParaRPr lang="en-US" sz="1000" dirty="0"/>
            </a:p>
          </p:txBody>
        </p:sp>
      </p:grpSp>
      <p:grpSp>
        <p:nvGrpSpPr>
          <p:cNvPr id="8" name="Group 7">
            <a:extLst>
              <a:ext uri="{FF2B5EF4-FFF2-40B4-BE49-F238E27FC236}">
                <a16:creationId xmlns:a16="http://schemas.microsoft.com/office/drawing/2014/main" id="{EE190948-64CC-421F-5B0D-877BB35467AA}"/>
              </a:ext>
            </a:extLst>
          </p:cNvPr>
          <p:cNvGrpSpPr>
            <a:grpSpLocks noGrp="1" noUngrp="1" noRot="1" noMove="1" noResize="1"/>
          </p:cNvGrpSpPr>
          <p:nvPr/>
        </p:nvGrpSpPr>
        <p:grpSpPr>
          <a:xfrm>
            <a:off x="7277271" y="1329509"/>
            <a:ext cx="2057400" cy="2667305"/>
            <a:chOff x="7277271" y="1329509"/>
            <a:chExt cx="2057400" cy="2667305"/>
          </a:xfrm>
        </p:grpSpPr>
        <p:sp>
          <p:nvSpPr>
            <p:cNvPr id="43" name="Shape 17">
              <a:extLst>
                <a:ext uri="{FF2B5EF4-FFF2-40B4-BE49-F238E27FC236}">
                  <a16:creationId xmlns:a16="http://schemas.microsoft.com/office/drawing/2014/main" id="{DFBE27B4-4303-23B1-ABE4-963527B23444}"/>
                </a:ext>
              </a:extLst>
            </p:cNvPr>
            <p:cNvSpPr>
              <a:spLocks noGrp="1" noRot="1" noMove="1" noResize="1" noEditPoints="1" noAdjustHandles="1" noChangeArrowheads="1" noChangeShapeType="1"/>
            </p:cNvSpPr>
            <p:nvPr/>
          </p:nvSpPr>
          <p:spPr>
            <a:xfrm>
              <a:off x="7277271" y="1329509"/>
              <a:ext cx="2057400" cy="2667305"/>
            </a:xfrm>
            <a:prstGeom prst="roundRect">
              <a:avLst>
                <a:gd name="adj" fmla="val 6584"/>
              </a:avLst>
            </a:prstGeom>
            <a:solidFill>
              <a:srgbClr val="FFFFFF">
                <a:alpha val="6000"/>
              </a:srgbClr>
            </a:solidFill>
            <a:ln w="12700">
              <a:solidFill>
                <a:srgbClr val="FFFFFF">
                  <a:alpha val="12000"/>
                </a:srgbClr>
              </a:solidFill>
              <a:prstDash val="solid"/>
            </a:ln>
          </p:spPr>
          <p:txBody>
            <a:bodyPr/>
            <a:lstStyle/>
            <a:p>
              <a:endParaRPr lang="en-GB"/>
            </a:p>
          </p:txBody>
        </p:sp>
        <p:sp>
          <p:nvSpPr>
            <p:cNvPr id="44" name="Shape 18">
              <a:extLst>
                <a:ext uri="{FF2B5EF4-FFF2-40B4-BE49-F238E27FC236}">
                  <a16:creationId xmlns:a16="http://schemas.microsoft.com/office/drawing/2014/main" id="{B1858120-B1D5-1F5A-57B1-8AA4CADC09D2}"/>
                </a:ext>
              </a:extLst>
            </p:cNvPr>
            <p:cNvSpPr>
              <a:spLocks noGrp="1" noRot="1" noMove="1" noResize="1" noEditPoints="1" noAdjustHandles="1" noChangeArrowheads="1" noChangeShapeType="1"/>
            </p:cNvSpPr>
            <p:nvPr/>
          </p:nvSpPr>
          <p:spPr>
            <a:xfrm>
              <a:off x="8020678" y="1567253"/>
              <a:ext cx="571500" cy="571500"/>
            </a:xfrm>
            <a:prstGeom prst="ellipse">
              <a:avLst/>
            </a:prstGeom>
            <a:solidFill>
              <a:srgbClr val="AFFF00">
                <a:alpha val="10000"/>
              </a:srgbClr>
            </a:solidFill>
            <a:ln w="12700">
              <a:solidFill>
                <a:srgbClr val="FFFFFF">
                  <a:alpha val="0"/>
                </a:srgbClr>
              </a:solidFill>
              <a:prstDash val="solid"/>
            </a:ln>
          </p:spPr>
          <p:txBody>
            <a:bodyPr/>
            <a:lstStyle/>
            <a:p>
              <a:endParaRPr lang="en-GB"/>
            </a:p>
          </p:txBody>
        </p:sp>
        <p:pic>
          <p:nvPicPr>
            <p:cNvPr id="45" name="Image 9" descr="preencoded.png">
              <a:extLst>
                <a:ext uri="{FF2B5EF4-FFF2-40B4-BE49-F238E27FC236}">
                  <a16:creationId xmlns:a16="http://schemas.microsoft.com/office/drawing/2014/main" id="{87C8434C-0846-E4EA-99A9-176115B76426}"/>
                </a:ext>
              </a:extLst>
            </p:cNvPr>
            <p:cNvPicPr>
              <a:picLocks noGrp="1" noRot="1" noChangeAspect="1" noMove="1" noResize="1" noEditPoints="1" noAdjustHandles="1" noChangeArrowheads="1" noChangeShapeType="1" noCrop="1"/>
            </p:cNvPicPr>
            <p:nvPr/>
          </p:nvPicPr>
          <p:blipFill>
            <a:blip r:embed="rId7"/>
            <a:srcRect/>
            <a:stretch/>
          </p:blipFill>
          <p:spPr>
            <a:xfrm>
              <a:off x="8139550" y="1719958"/>
              <a:ext cx="333756" cy="267005"/>
            </a:xfrm>
            <a:prstGeom prst="rect">
              <a:avLst/>
            </a:prstGeom>
          </p:spPr>
        </p:pic>
        <p:sp>
          <p:nvSpPr>
            <p:cNvPr id="46" name="Text 19">
              <a:extLst>
                <a:ext uri="{FF2B5EF4-FFF2-40B4-BE49-F238E27FC236}">
                  <a16:creationId xmlns:a16="http://schemas.microsoft.com/office/drawing/2014/main" id="{D4D3110B-CFAA-EECB-FD09-62CEF33A1636}"/>
                </a:ext>
              </a:extLst>
            </p:cNvPr>
            <p:cNvSpPr txBox="1">
              <a:spLocks noGrp="1" noRot="1" noMove="1" noResize="1" noEditPoints="1" noAdjustHandles="1" noChangeArrowheads="1" noChangeShapeType="1"/>
            </p:cNvSpPr>
            <p:nvPr/>
          </p:nvSpPr>
          <p:spPr>
            <a:xfrm>
              <a:off x="7458322" y="2329863"/>
              <a:ext cx="1696212" cy="428854"/>
            </a:xfrm>
            <a:prstGeom prst="rect">
              <a:avLst/>
            </a:prstGeom>
            <a:noFill/>
            <a:ln/>
          </p:spPr>
          <p:txBody>
            <a:bodyPr wrap="square" lIns="0" tIns="0" rIns="0" bIns="0" rtlCol="0" anchor="ctr"/>
            <a:lstStyle/>
            <a:p>
              <a:pPr marL="0" indent="0" algn="ctr">
                <a:buNone/>
              </a:pPr>
              <a:r>
                <a:rPr lang="en-US" sz="1200" b="1" dirty="0">
                  <a:solidFill>
                    <a:srgbClr val="FFFFFF"/>
                  </a:solidFill>
                  <a:latin typeface="Montserrat" pitchFamily="34" charset="0"/>
                  <a:ea typeface="Montserrat" pitchFamily="34" charset="-122"/>
                  <a:cs typeface="Montserrat" pitchFamily="34" charset="-120"/>
                </a:rPr>
                <a:t>Foster Collaboration</a:t>
              </a:r>
              <a:endParaRPr lang="en-US" sz="1200" dirty="0"/>
            </a:p>
          </p:txBody>
        </p:sp>
        <p:sp>
          <p:nvSpPr>
            <p:cNvPr id="47" name="Text 20">
              <a:extLst>
                <a:ext uri="{FF2B5EF4-FFF2-40B4-BE49-F238E27FC236}">
                  <a16:creationId xmlns:a16="http://schemas.microsoft.com/office/drawing/2014/main" id="{A82C1E72-15E7-EAD5-2244-FB29BD159E46}"/>
                </a:ext>
              </a:extLst>
            </p:cNvPr>
            <p:cNvSpPr txBox="1">
              <a:spLocks noGrp="1" noRot="1" noMove="1" noResize="1" noEditPoints="1" noAdjustHandles="1" noChangeArrowheads="1" noChangeShapeType="1"/>
            </p:cNvSpPr>
            <p:nvPr/>
          </p:nvSpPr>
          <p:spPr>
            <a:xfrm>
              <a:off x="7458322" y="2864787"/>
              <a:ext cx="1696212" cy="400507"/>
            </a:xfrm>
            <a:prstGeom prst="rect">
              <a:avLst/>
            </a:prstGeom>
            <a:noFill/>
            <a:ln/>
          </p:spPr>
          <p:txBody>
            <a:bodyPr wrap="square" lIns="0" tIns="0" rIns="0" bIns="0" rtlCol="0" anchor="ctr"/>
            <a:lstStyle/>
            <a:p>
              <a:pPr marL="0" indent="0" algn="ctr">
                <a:buNone/>
              </a:pPr>
              <a:r>
                <a:rPr lang="en-US" sz="1000" dirty="0">
                  <a:solidFill>
                    <a:srgbClr val="FFFFFF">
                      <a:alpha val="85000"/>
                    </a:srgbClr>
                  </a:solidFill>
                  <a:latin typeface="Calibri" pitchFamily="34" charset="0"/>
                  <a:ea typeface="Calibri" pitchFamily="34" charset="-122"/>
                  <a:cs typeface="Calibri" pitchFamily="34" charset="-120"/>
                </a:rPr>
                <a:t>Shared platform breaks down silos, accelerating ROI</a:t>
              </a:r>
              <a:endParaRPr lang="en-US" sz="1000" dirty="0"/>
            </a:p>
          </p:txBody>
        </p:sp>
      </p:grpSp>
      <p:grpSp>
        <p:nvGrpSpPr>
          <p:cNvPr id="9" name="Group 8">
            <a:extLst>
              <a:ext uri="{FF2B5EF4-FFF2-40B4-BE49-F238E27FC236}">
                <a16:creationId xmlns:a16="http://schemas.microsoft.com/office/drawing/2014/main" id="{876A1201-B608-1BA0-BC9E-8AA843C9ABC6}"/>
              </a:ext>
            </a:extLst>
          </p:cNvPr>
          <p:cNvGrpSpPr>
            <a:grpSpLocks noGrp="1" noUngrp="1" noRot="1" noMove="1" noResize="1"/>
          </p:cNvGrpSpPr>
          <p:nvPr/>
        </p:nvGrpSpPr>
        <p:grpSpPr>
          <a:xfrm>
            <a:off x="9524866" y="1329509"/>
            <a:ext cx="2057400" cy="2667305"/>
            <a:chOff x="9524866" y="1329509"/>
            <a:chExt cx="2057400" cy="2667305"/>
          </a:xfrm>
        </p:grpSpPr>
        <p:sp>
          <p:nvSpPr>
            <p:cNvPr id="48" name="Shape 21">
              <a:extLst>
                <a:ext uri="{FF2B5EF4-FFF2-40B4-BE49-F238E27FC236}">
                  <a16:creationId xmlns:a16="http://schemas.microsoft.com/office/drawing/2014/main" id="{C60672F5-BC1D-7794-F421-31F5B81EA43D}"/>
                </a:ext>
              </a:extLst>
            </p:cNvPr>
            <p:cNvSpPr>
              <a:spLocks noGrp="1" noRot="1" noMove="1" noResize="1" noEditPoints="1" noAdjustHandles="1" noChangeArrowheads="1" noChangeShapeType="1"/>
            </p:cNvSpPr>
            <p:nvPr/>
          </p:nvSpPr>
          <p:spPr>
            <a:xfrm>
              <a:off x="9524866" y="1329509"/>
              <a:ext cx="2057400" cy="2667305"/>
            </a:xfrm>
            <a:prstGeom prst="roundRect">
              <a:avLst>
                <a:gd name="adj" fmla="val 6584"/>
              </a:avLst>
            </a:prstGeom>
            <a:solidFill>
              <a:srgbClr val="FFFFFF">
                <a:alpha val="6000"/>
              </a:srgbClr>
            </a:solidFill>
            <a:ln w="12700">
              <a:solidFill>
                <a:srgbClr val="FFFFFF">
                  <a:alpha val="12000"/>
                </a:srgbClr>
              </a:solidFill>
              <a:prstDash val="solid"/>
            </a:ln>
          </p:spPr>
          <p:txBody>
            <a:bodyPr/>
            <a:lstStyle/>
            <a:p>
              <a:endParaRPr lang="en-GB"/>
            </a:p>
          </p:txBody>
        </p:sp>
        <p:sp>
          <p:nvSpPr>
            <p:cNvPr id="49" name="Shape 22">
              <a:extLst>
                <a:ext uri="{FF2B5EF4-FFF2-40B4-BE49-F238E27FC236}">
                  <a16:creationId xmlns:a16="http://schemas.microsoft.com/office/drawing/2014/main" id="{21C932B7-44B3-B94C-AA6A-062020D0E6E7}"/>
                </a:ext>
              </a:extLst>
            </p:cNvPr>
            <p:cNvSpPr>
              <a:spLocks noGrp="1" noRot="1" noMove="1" noResize="1" noEditPoints="1" noAdjustHandles="1" noChangeArrowheads="1" noChangeShapeType="1"/>
            </p:cNvSpPr>
            <p:nvPr/>
          </p:nvSpPr>
          <p:spPr>
            <a:xfrm>
              <a:off x="10268273" y="1567253"/>
              <a:ext cx="571500" cy="571500"/>
            </a:xfrm>
            <a:prstGeom prst="ellipse">
              <a:avLst/>
            </a:prstGeom>
            <a:solidFill>
              <a:srgbClr val="AFFF00">
                <a:alpha val="10000"/>
              </a:srgbClr>
            </a:solidFill>
            <a:ln w="12700">
              <a:solidFill>
                <a:srgbClr val="FFFFFF">
                  <a:alpha val="0"/>
                </a:srgbClr>
              </a:solidFill>
              <a:prstDash val="solid"/>
            </a:ln>
          </p:spPr>
          <p:txBody>
            <a:bodyPr/>
            <a:lstStyle/>
            <a:p>
              <a:endParaRPr lang="en-GB"/>
            </a:p>
          </p:txBody>
        </p:sp>
        <p:pic>
          <p:nvPicPr>
            <p:cNvPr id="50" name="Image 10" descr="preencoded.png">
              <a:extLst>
                <a:ext uri="{FF2B5EF4-FFF2-40B4-BE49-F238E27FC236}">
                  <a16:creationId xmlns:a16="http://schemas.microsoft.com/office/drawing/2014/main" id="{51318EC5-799F-7D71-7BB7-3B5695FC9BA5}"/>
                </a:ext>
              </a:extLst>
            </p:cNvPr>
            <p:cNvPicPr>
              <a:picLocks noGrp="1" noRot="1" noChangeAspect="1" noMove="1" noResize="1" noEditPoints="1" noAdjustHandles="1" noChangeArrowheads="1" noChangeShapeType="1" noCrop="1"/>
            </p:cNvPicPr>
            <p:nvPr/>
          </p:nvPicPr>
          <p:blipFill>
            <a:blip r:embed="rId8"/>
            <a:srcRect/>
            <a:stretch/>
          </p:blipFill>
          <p:spPr>
            <a:xfrm>
              <a:off x="10420978" y="1719958"/>
              <a:ext cx="267005" cy="267005"/>
            </a:xfrm>
            <a:prstGeom prst="rect">
              <a:avLst/>
            </a:prstGeom>
          </p:spPr>
        </p:pic>
        <p:sp>
          <p:nvSpPr>
            <p:cNvPr id="51" name="Text 23">
              <a:extLst>
                <a:ext uri="{FF2B5EF4-FFF2-40B4-BE49-F238E27FC236}">
                  <a16:creationId xmlns:a16="http://schemas.microsoft.com/office/drawing/2014/main" id="{5EFD7092-1FDA-A340-BAD8-F98E30BEA06F}"/>
                </a:ext>
              </a:extLst>
            </p:cNvPr>
            <p:cNvSpPr txBox="1">
              <a:spLocks noGrp="1" noRot="1" noMove="1" noResize="1" noEditPoints="1" noAdjustHandles="1" noChangeArrowheads="1" noChangeShapeType="1"/>
            </p:cNvSpPr>
            <p:nvPr/>
          </p:nvSpPr>
          <p:spPr>
            <a:xfrm>
              <a:off x="9705917" y="2329863"/>
              <a:ext cx="1696212" cy="428854"/>
            </a:xfrm>
            <a:prstGeom prst="rect">
              <a:avLst/>
            </a:prstGeom>
            <a:noFill/>
            <a:ln/>
          </p:spPr>
          <p:txBody>
            <a:bodyPr wrap="square" lIns="0" tIns="0" rIns="0" bIns="0" rtlCol="0" anchor="ctr"/>
            <a:lstStyle/>
            <a:p>
              <a:pPr marL="0" indent="0" algn="ctr">
                <a:buNone/>
              </a:pPr>
              <a:r>
                <a:rPr lang="en-US" sz="1200" b="1" dirty="0">
                  <a:solidFill>
                    <a:srgbClr val="FFFFFF"/>
                  </a:solidFill>
                  <a:latin typeface="Montserrat" pitchFamily="34" charset="0"/>
                  <a:ea typeface="Montserrat" pitchFamily="34" charset="-122"/>
                  <a:cs typeface="Montserrat" pitchFamily="34" charset="-120"/>
                </a:rPr>
                <a:t>Ensure Repeatable Results</a:t>
              </a:r>
              <a:endParaRPr lang="en-US" sz="1200" dirty="0"/>
            </a:p>
          </p:txBody>
        </p:sp>
        <p:sp>
          <p:nvSpPr>
            <p:cNvPr id="52" name="Text 24">
              <a:extLst>
                <a:ext uri="{FF2B5EF4-FFF2-40B4-BE49-F238E27FC236}">
                  <a16:creationId xmlns:a16="http://schemas.microsoft.com/office/drawing/2014/main" id="{2FF13FE2-2A4C-7183-032E-36B718CF12A5}"/>
                </a:ext>
              </a:extLst>
            </p:cNvPr>
            <p:cNvSpPr txBox="1">
              <a:spLocks noGrp="1" noRot="1" noMove="1" noResize="1" noEditPoints="1" noAdjustHandles="1" noChangeArrowheads="1" noChangeShapeType="1"/>
            </p:cNvSpPr>
            <p:nvPr/>
          </p:nvSpPr>
          <p:spPr>
            <a:xfrm>
              <a:off x="9705917" y="2864787"/>
              <a:ext cx="1696212" cy="400507"/>
            </a:xfrm>
            <a:prstGeom prst="rect">
              <a:avLst/>
            </a:prstGeom>
            <a:noFill/>
            <a:ln/>
          </p:spPr>
          <p:txBody>
            <a:bodyPr wrap="square" lIns="0" tIns="0" rIns="0" bIns="0" rtlCol="0" anchor="ctr"/>
            <a:lstStyle/>
            <a:p>
              <a:pPr marL="0" indent="0" algn="ctr">
                <a:buNone/>
              </a:pPr>
              <a:r>
                <a:rPr lang="en-US" sz="1000" dirty="0">
                  <a:solidFill>
                    <a:srgbClr val="FFFFFF">
                      <a:alpha val="85000"/>
                    </a:srgbClr>
                  </a:solidFill>
                  <a:latin typeface="Calibri" pitchFamily="34" charset="0"/>
                  <a:ea typeface="Calibri" pitchFamily="34" charset="-122"/>
                  <a:cs typeface="Calibri" pitchFamily="34" charset="-120"/>
                </a:rPr>
                <a:t>Simple training leads to safer, reliable operations</a:t>
              </a:r>
              <a:endParaRPr lang="en-US" sz="1000" dirty="0"/>
            </a:p>
          </p:txBody>
        </p:sp>
      </p:grpSp>
      <p:grpSp>
        <p:nvGrpSpPr>
          <p:cNvPr id="10" name="Group 9">
            <a:extLst>
              <a:ext uri="{FF2B5EF4-FFF2-40B4-BE49-F238E27FC236}">
                <a16:creationId xmlns:a16="http://schemas.microsoft.com/office/drawing/2014/main" id="{AC1B8C4C-1D62-8702-9F44-97E886757235}"/>
              </a:ext>
            </a:extLst>
          </p:cNvPr>
          <p:cNvGrpSpPr>
            <a:grpSpLocks noGrp="1" noUngrp="1" noRot="1" noMove="1" noResize="1"/>
          </p:cNvGrpSpPr>
          <p:nvPr/>
        </p:nvGrpSpPr>
        <p:grpSpPr>
          <a:xfrm>
            <a:off x="4157331" y="4597109"/>
            <a:ext cx="4098464" cy="1665471"/>
            <a:chOff x="4157331" y="4597109"/>
            <a:chExt cx="4098464" cy="1665471"/>
          </a:xfrm>
        </p:grpSpPr>
        <p:sp>
          <p:nvSpPr>
            <p:cNvPr id="65" name="Shape 3">
              <a:extLst>
                <a:ext uri="{FF2B5EF4-FFF2-40B4-BE49-F238E27FC236}">
                  <a16:creationId xmlns:a16="http://schemas.microsoft.com/office/drawing/2014/main" id="{89E379DA-E069-9D40-47ED-336E660DC806}"/>
                </a:ext>
              </a:extLst>
            </p:cNvPr>
            <p:cNvSpPr>
              <a:spLocks noGrp="1" noRot="1" noMove="1" noResize="1" noEditPoints="1" noAdjustHandles="1" noChangeArrowheads="1" noChangeShapeType="1"/>
            </p:cNvSpPr>
            <p:nvPr/>
          </p:nvSpPr>
          <p:spPr>
            <a:xfrm>
              <a:off x="4157331" y="4611851"/>
              <a:ext cx="4098464" cy="1650729"/>
            </a:xfrm>
            <a:prstGeom prst="roundRect">
              <a:avLst>
                <a:gd name="adj" fmla="val 340"/>
              </a:avLst>
            </a:prstGeom>
            <a:solidFill>
              <a:srgbClr val="AFCA0B"/>
            </a:solidFill>
            <a:ln w="12700">
              <a:solidFill>
                <a:srgbClr val="FFFFFF">
                  <a:alpha val="0"/>
                </a:srgbClr>
              </a:solidFill>
              <a:prstDash val="solid"/>
            </a:ln>
          </p:spPr>
          <p:txBody>
            <a:bodyPr/>
            <a:lstStyle/>
            <a:p>
              <a:endParaRPr lang="en-GB"/>
            </a:p>
          </p:txBody>
        </p:sp>
        <p:pic>
          <p:nvPicPr>
            <p:cNvPr id="2050" name="Picture 2">
              <a:extLst>
                <a:ext uri="{FF2B5EF4-FFF2-40B4-BE49-F238E27FC236}">
                  <a16:creationId xmlns:a16="http://schemas.microsoft.com/office/drawing/2014/main" id="{90DBB994-E242-61B6-90C3-2825DDF1C45D}"/>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23405" t="26518" r="23806" b="42527"/>
            <a:stretch>
              <a:fillRect/>
            </a:stretch>
          </p:blipFill>
          <p:spPr bwMode="auto">
            <a:xfrm>
              <a:off x="4157331" y="4597109"/>
              <a:ext cx="3982220" cy="15567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95766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EA1C9601-FC78-7D2E-29E2-F1958FAB0585}"/>
              </a:ext>
            </a:extLst>
          </p:cNvPr>
          <p:cNvPicPr>
            <a:picLocks noChangeAspect="1"/>
          </p:cNvPicPr>
          <p:nvPr/>
        </p:nvPicPr>
        <p:blipFill>
          <a:blip r:embed="rId2">
            <a:alphaModFix amt="7000"/>
            <a:extLst>
              <a:ext uri="{28A0092B-C50C-407E-A947-70E740481C1C}">
                <a14:useLocalDpi xmlns:a14="http://schemas.microsoft.com/office/drawing/2010/main" val="0"/>
              </a:ext>
            </a:extLst>
          </a:blip>
          <a:srcRect l="2988" t="8054" r="5974" b="15132"/>
          <a:stretch>
            <a:fillRect/>
          </a:stretch>
        </p:blipFill>
        <p:spPr>
          <a:xfrm>
            <a:off x="0" y="-1"/>
            <a:ext cx="12192000" cy="6858001"/>
          </a:xfrm>
          <a:prstGeom prst="rect">
            <a:avLst/>
          </a:prstGeom>
        </p:spPr>
      </p:pic>
      <p:sp>
        <p:nvSpPr>
          <p:cNvPr id="5" name="Text 8">
            <a:extLst>
              <a:ext uri="{FF2B5EF4-FFF2-40B4-BE49-F238E27FC236}">
                <a16:creationId xmlns:a16="http://schemas.microsoft.com/office/drawing/2014/main" id="{35B3B033-3DDD-D2C9-2F53-AADB3785E295}"/>
              </a:ext>
            </a:extLst>
          </p:cNvPr>
          <p:cNvSpPr txBox="1"/>
          <p:nvPr/>
        </p:nvSpPr>
        <p:spPr>
          <a:xfrm>
            <a:off x="1324966" y="1961845"/>
            <a:ext cx="9550908" cy="762610"/>
          </a:xfrm>
          <a:prstGeom prst="rect">
            <a:avLst/>
          </a:prstGeom>
          <a:noFill/>
          <a:ln/>
        </p:spPr>
        <p:txBody>
          <a:bodyPr wrap="square" lIns="0" tIns="0" rIns="0" bIns="0" rtlCol="0" anchor="ctr"/>
          <a:lstStyle/>
          <a:p>
            <a:pPr marL="0" indent="0" algn="ctr">
              <a:buNone/>
            </a:pPr>
            <a:r>
              <a:rPr lang="en-US" sz="5400" b="1" kern="0" spc="-150" dirty="0">
                <a:solidFill>
                  <a:srgbClr val="FFFFFF"/>
                </a:solidFill>
                <a:latin typeface="Inter" pitchFamily="34" charset="0"/>
                <a:ea typeface="Inter" pitchFamily="34" charset="-122"/>
                <a:cs typeface="Inter" pitchFamily="34" charset="-120"/>
              </a:rPr>
              <a:t> SDT340 + </a:t>
            </a:r>
            <a:r>
              <a:rPr lang="en-US" sz="5400" b="1" kern="0" spc="-150" dirty="0" err="1">
                <a:solidFill>
                  <a:srgbClr val="4E94F8"/>
                </a:solidFill>
                <a:latin typeface="Inter" pitchFamily="34" charset="0"/>
                <a:ea typeface="Inter" pitchFamily="34" charset="-122"/>
                <a:cs typeface="Inter" pitchFamily="34" charset="-120"/>
              </a:rPr>
              <a:t>LUBExpert</a:t>
            </a:r>
            <a:r>
              <a:rPr lang="en-US" sz="5400" b="1" kern="0" spc="-150" dirty="0">
                <a:solidFill>
                  <a:srgbClr val="4E94F8"/>
                </a:solidFill>
                <a:latin typeface="Inter" pitchFamily="34" charset="0"/>
                <a:ea typeface="Inter" pitchFamily="34" charset="-122"/>
                <a:cs typeface="Inter" pitchFamily="34" charset="-120"/>
              </a:rPr>
              <a:t> Mode</a:t>
            </a:r>
            <a:endParaRPr lang="en-US" sz="5400" dirty="0"/>
          </a:p>
        </p:txBody>
      </p:sp>
      <p:sp>
        <p:nvSpPr>
          <p:cNvPr id="6" name="Text 9">
            <a:extLst>
              <a:ext uri="{FF2B5EF4-FFF2-40B4-BE49-F238E27FC236}">
                <a16:creationId xmlns:a16="http://schemas.microsoft.com/office/drawing/2014/main" id="{A2603FE4-5730-0FCC-7195-A06B860FB522}"/>
              </a:ext>
            </a:extLst>
          </p:cNvPr>
          <p:cNvSpPr txBox="1"/>
          <p:nvPr/>
        </p:nvSpPr>
        <p:spPr>
          <a:xfrm>
            <a:off x="1742846" y="2812237"/>
            <a:ext cx="8716061" cy="457200"/>
          </a:xfrm>
          <a:prstGeom prst="rect">
            <a:avLst/>
          </a:prstGeom>
          <a:noFill/>
          <a:ln/>
        </p:spPr>
        <p:txBody>
          <a:bodyPr wrap="square" lIns="0" tIns="0" rIns="0" bIns="0" rtlCol="0" anchor="ctr"/>
          <a:lstStyle/>
          <a:p>
            <a:pPr marL="0" indent="0" algn="ctr">
              <a:buNone/>
            </a:pPr>
            <a:r>
              <a:rPr lang="en-US" sz="2400" dirty="0">
                <a:solidFill>
                  <a:srgbClr val="FFFFFF">
                    <a:alpha val="80000"/>
                  </a:srgbClr>
                </a:solidFill>
                <a:latin typeface="Inter" pitchFamily="34" charset="0"/>
                <a:ea typeface="Inter" pitchFamily="34" charset="-122"/>
                <a:cs typeface="Inter" pitchFamily="34" charset="-120"/>
              </a:rPr>
              <a:t>Walkthrough Guide</a:t>
            </a:r>
            <a:endParaRPr lang="en-US" sz="2400" dirty="0"/>
          </a:p>
        </p:txBody>
      </p:sp>
      <p:sp>
        <p:nvSpPr>
          <p:cNvPr id="7" name="Shape 10">
            <a:extLst>
              <a:ext uri="{FF2B5EF4-FFF2-40B4-BE49-F238E27FC236}">
                <a16:creationId xmlns:a16="http://schemas.microsoft.com/office/drawing/2014/main" id="{617D0673-0D8C-C495-5D01-8FAA21739772}"/>
              </a:ext>
            </a:extLst>
          </p:cNvPr>
          <p:cNvSpPr/>
          <p:nvPr/>
        </p:nvSpPr>
        <p:spPr>
          <a:xfrm>
            <a:off x="2291486" y="3744925"/>
            <a:ext cx="7610551" cy="752551"/>
          </a:xfrm>
          <a:prstGeom prst="roundRect">
            <a:avLst>
              <a:gd name="adj" fmla="val 49218"/>
            </a:avLst>
          </a:prstGeom>
          <a:solidFill>
            <a:srgbClr val="FFFFFF">
              <a:alpha val="8000"/>
            </a:srgbClr>
          </a:solidFill>
          <a:ln w="12700">
            <a:solidFill>
              <a:srgbClr val="FFFFFF">
                <a:alpha val="10000"/>
              </a:srgbClr>
            </a:solidFill>
            <a:prstDash val="solid"/>
          </a:ln>
        </p:spPr>
        <p:txBody>
          <a:bodyPr/>
          <a:lstStyle/>
          <a:p>
            <a:endParaRPr lang="en-GB"/>
          </a:p>
        </p:txBody>
      </p:sp>
      <p:sp>
        <p:nvSpPr>
          <p:cNvPr id="8" name="Text 11">
            <a:extLst>
              <a:ext uri="{FF2B5EF4-FFF2-40B4-BE49-F238E27FC236}">
                <a16:creationId xmlns:a16="http://schemas.microsoft.com/office/drawing/2014/main" id="{0EF85F36-C7E9-43AB-56CF-1A80DE32164E}"/>
              </a:ext>
            </a:extLst>
          </p:cNvPr>
          <p:cNvSpPr txBox="1"/>
          <p:nvPr/>
        </p:nvSpPr>
        <p:spPr>
          <a:xfrm>
            <a:off x="3091586" y="3983584"/>
            <a:ext cx="7029907" cy="277063"/>
          </a:xfrm>
          <a:prstGeom prst="rect">
            <a:avLst/>
          </a:prstGeom>
          <a:noFill/>
          <a:ln/>
        </p:spPr>
        <p:txBody>
          <a:bodyPr wrap="square" lIns="0" tIns="0" rIns="0" bIns="0" rtlCol="0" anchor="ctr"/>
          <a:lstStyle/>
          <a:p>
            <a:pPr marL="0" indent="0" algn="l">
              <a:buNone/>
            </a:pPr>
            <a:r>
              <a:rPr lang="en-US" sz="1300" dirty="0">
                <a:solidFill>
                  <a:srgbClr val="FFFFFF">
                    <a:alpha val="90000"/>
                  </a:srgbClr>
                </a:solidFill>
                <a:latin typeface="Inter" pitchFamily="34" charset="0"/>
                <a:ea typeface="Inter" pitchFamily="34" charset="-122"/>
                <a:cs typeface="Inter" pitchFamily="34" charset="-120"/>
              </a:rPr>
              <a:t> Connecting the best of both worlds - CM and lubrication with the same sensor </a:t>
            </a:r>
            <a:endParaRPr lang="en-US" sz="1300" dirty="0"/>
          </a:p>
        </p:txBody>
      </p:sp>
      <p:pic>
        <p:nvPicPr>
          <p:cNvPr id="24" name="Image 11" descr="preencoded.png">
            <a:extLst>
              <a:ext uri="{FF2B5EF4-FFF2-40B4-BE49-F238E27FC236}">
                <a16:creationId xmlns:a16="http://schemas.microsoft.com/office/drawing/2014/main" id="{73D41111-0269-1125-7728-8CDD88777EB6}"/>
              </a:ext>
            </a:extLst>
          </p:cNvPr>
          <p:cNvPicPr>
            <a:picLocks noChangeAspect="1"/>
          </p:cNvPicPr>
          <p:nvPr/>
        </p:nvPicPr>
        <p:blipFill>
          <a:blip r:embed="rId3"/>
          <a:srcRect/>
          <a:stretch/>
        </p:blipFill>
        <p:spPr>
          <a:xfrm>
            <a:off x="2757830" y="4023817"/>
            <a:ext cx="171907" cy="171907"/>
          </a:xfrm>
          <a:prstGeom prst="rect">
            <a:avLst/>
          </a:prstGeom>
        </p:spPr>
      </p:pic>
    </p:spTree>
    <p:extLst>
      <p:ext uri="{BB962C8B-B14F-4D97-AF65-F5344CB8AC3E}">
        <p14:creationId xmlns:p14="http://schemas.microsoft.com/office/powerpoint/2010/main" val="1196049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2EBE6-B036-ABB2-1945-125E94EDD1C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DF62ABA-B248-9F89-BE35-C45C6ABE6EEB}"/>
              </a:ext>
            </a:extLst>
          </p:cNvPr>
          <p:cNvSpPr/>
          <p:nvPr/>
        </p:nvSpPr>
        <p:spPr>
          <a:xfrm>
            <a:off x="15156" y="1096213"/>
            <a:ext cx="12252290" cy="1759521"/>
          </a:xfrm>
          <a:prstGeom prst="rect">
            <a:avLst/>
          </a:prstGeom>
        </p:spPr>
        <p:txBody>
          <a:bodyPr wrap="square">
            <a:spAutoFit/>
          </a:bodyPr>
          <a:lstStyle/>
          <a:p>
            <a:pPr marL="342900" lvl="0" indent="-342900">
              <a:lnSpc>
                <a:spcPct val="150000"/>
              </a:lnSpc>
              <a:buFont typeface="Arial" panose="020B0604020202020204" pitchFamily="34" charset="0"/>
              <a:buChar char="•"/>
              <a:defRPr/>
            </a:pPr>
            <a:r>
              <a:rPr lang="en-BE" sz="2400" b="1" dirty="0">
                <a:solidFill>
                  <a:srgbClr val="AFFF00"/>
                </a:solidFill>
                <a:latin typeface="Verdana" panose="020B0604030504040204" pitchFamily="34" charset="0"/>
                <a:ea typeface="Verdana" panose="020B0604030504040204" pitchFamily="34" charset="0"/>
                <a:cs typeface="Verdana" panose="020B0604030504040204" pitchFamily="34" charset="0"/>
              </a:rPr>
              <a:t>Existing Lubrication database in 270/</a:t>
            </a:r>
            <a:r>
              <a:rPr lang="en-BE" sz="2400" b="1" dirty="0" err="1">
                <a:solidFill>
                  <a:srgbClr val="AFFF00"/>
                </a:solidFill>
                <a:latin typeface="Verdana" panose="020B0604030504040204" pitchFamily="34" charset="0"/>
                <a:ea typeface="Verdana" panose="020B0604030504040204" pitchFamily="34" charset="0"/>
                <a:cs typeface="Verdana" panose="020B0604030504040204" pitchFamily="34" charset="0"/>
              </a:rPr>
              <a:t>LUBExpert</a:t>
            </a:r>
            <a:r>
              <a:rPr lang="en-BE" sz="2400" b="1" dirty="0">
                <a:solidFill>
                  <a:srgbClr val="AFFF00"/>
                </a:solidFill>
                <a:latin typeface="Verdana" panose="020B0604030504040204" pitchFamily="34" charset="0"/>
                <a:ea typeface="Verdana" panose="020B0604030504040204" pitchFamily="34" charset="0"/>
                <a:cs typeface="Verdana" panose="020B0604030504040204" pitchFamily="34" charset="0"/>
              </a:rPr>
              <a:t> folder</a:t>
            </a:r>
          </a:p>
          <a:p>
            <a:pPr marL="800100" lvl="1" indent="-342900">
              <a:lnSpc>
                <a:spcPct val="150000"/>
              </a:lnSpc>
              <a:buFont typeface="Arial" panose="020B0604020202020204" pitchFamily="34" charset="0"/>
              <a:buChar char="•"/>
              <a:defRPr/>
            </a:pPr>
            <a:r>
              <a:rPr lang="en-BE" sz="2400" b="1" dirty="0">
                <a:solidFill>
                  <a:srgbClr val="AFFF00"/>
                </a:solidFill>
                <a:latin typeface="Verdana" panose="020B0604030504040204" pitchFamily="34" charset="0"/>
                <a:ea typeface="Verdana" panose="020B0604030504040204" pitchFamily="34" charset="0"/>
                <a:cs typeface="Verdana" panose="020B0604030504040204" pitchFamily="34" charset="0"/>
              </a:rPr>
              <a:t>Can be transferred to 340 folder</a:t>
            </a:r>
          </a:p>
          <a:p>
            <a:pPr marL="800100" lvl="1" indent="-342900">
              <a:lnSpc>
                <a:spcPct val="150000"/>
              </a:lnSpc>
              <a:buFont typeface="Arial" panose="020B0604020202020204" pitchFamily="34" charset="0"/>
              <a:buChar char="•"/>
              <a:defRPr/>
            </a:pPr>
            <a:endParaRPr lang="en-BE" sz="2800" b="1" dirty="0">
              <a:solidFill>
                <a:srgbClr val="AFFF00"/>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a:extLst>
              <a:ext uri="{FF2B5EF4-FFF2-40B4-BE49-F238E27FC236}">
                <a16:creationId xmlns:a16="http://schemas.microsoft.com/office/drawing/2014/main" id="{AD140D9B-FF1F-A10C-8643-FE5E457B1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6" y="731238"/>
            <a:ext cx="6469941" cy="4633362"/>
          </a:xfrm>
          <a:prstGeom prst="rect">
            <a:avLst/>
          </a:prstGeom>
        </p:spPr>
      </p:pic>
      <p:pic>
        <p:nvPicPr>
          <p:cNvPr id="7" name="Picture 6">
            <a:extLst>
              <a:ext uri="{FF2B5EF4-FFF2-40B4-BE49-F238E27FC236}">
                <a16:creationId xmlns:a16="http://schemas.microsoft.com/office/drawing/2014/main" id="{BB23033F-C722-139E-B351-B730014E1B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8970" y="1196476"/>
            <a:ext cx="6469941" cy="4633362"/>
          </a:xfrm>
          <a:prstGeom prst="rect">
            <a:avLst/>
          </a:prstGeom>
        </p:spPr>
      </p:pic>
      <p:pic>
        <p:nvPicPr>
          <p:cNvPr id="9" name="Picture 8">
            <a:extLst>
              <a:ext uri="{FF2B5EF4-FFF2-40B4-BE49-F238E27FC236}">
                <a16:creationId xmlns:a16="http://schemas.microsoft.com/office/drawing/2014/main" id="{416246E8-B965-9EF4-11FF-685ADB4B07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9885" y="1918675"/>
            <a:ext cx="6477561" cy="4640982"/>
          </a:xfrm>
          <a:prstGeom prst="rect">
            <a:avLst/>
          </a:prstGeom>
        </p:spPr>
      </p:pic>
      <p:sp>
        <p:nvSpPr>
          <p:cNvPr id="2" name="Title 1">
            <a:extLst>
              <a:ext uri="{FF2B5EF4-FFF2-40B4-BE49-F238E27FC236}">
                <a16:creationId xmlns:a16="http://schemas.microsoft.com/office/drawing/2014/main" id="{F96EE326-6ABD-60ED-95A3-266DFA471A50}"/>
              </a:ext>
            </a:extLst>
          </p:cNvPr>
          <p:cNvSpPr>
            <a:spLocks noGrp="1"/>
          </p:cNvSpPr>
          <p:nvPr>
            <p:ph type="title"/>
          </p:nvPr>
        </p:nvSpPr>
        <p:spPr/>
        <p:txBody>
          <a:bodyPr/>
          <a:lstStyle/>
          <a:p>
            <a:r>
              <a:rPr lang="en-GB" b="1" dirty="0"/>
              <a:t>UAS3 – DATABASE TRANSFER</a:t>
            </a:r>
          </a:p>
        </p:txBody>
      </p:sp>
    </p:spTree>
    <p:extLst>
      <p:ext uri="{BB962C8B-B14F-4D97-AF65-F5344CB8AC3E}">
        <p14:creationId xmlns:p14="http://schemas.microsoft.com/office/powerpoint/2010/main" val="186848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ue background">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ltrasound in a day - FRD.potm" id="{88D27E5E-691B-49AA-B5BD-A051E2EFC388}" vid="{57FD4B25-1B0D-4167-A4BB-C94E0D29CC06}"/>
    </a:ext>
  </a:extLst>
</a:theme>
</file>

<file path=ppt/theme/theme2.xml><?xml version="1.0" encoding="utf-8"?>
<a:theme xmlns:a="http://schemas.openxmlformats.org/drawingml/2006/main" name="White background">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ltrasound in a day - FRD.potm" id="{88D27E5E-691B-49AA-B5BD-A051E2EFC388}" vid="{2EDD1C53-74C4-44F8-9636-145B9E88055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Ultrasound in a day - FRD</Template>
  <TotalTime>0</TotalTime>
  <Words>1748</Words>
  <Application>Microsoft Office PowerPoint</Application>
  <PresentationFormat>Widescreen</PresentationFormat>
  <Paragraphs>340</Paragraphs>
  <Slides>42</Slides>
  <Notes>41</Notes>
  <HiddenSlides>0</HiddenSlides>
  <MMClips>0</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Blue background</vt:lpstr>
      <vt:lpstr>White background</vt:lpstr>
      <vt:lpstr>PowerPoint Presentation</vt:lpstr>
      <vt:lpstr>POSITIONING: SEPARATE VS. INTEGRATED</vt:lpstr>
      <vt:lpstr>THE SOLUTION: SDT340 LUBEXPERT CAPABILITIES</vt:lpstr>
      <vt:lpstr>FUTURE VISION</vt:lpstr>
      <vt:lpstr>FUTURE VISION</vt:lpstr>
      <vt:lpstr>THE CHALLENGE</vt:lpstr>
      <vt:lpstr>KEY BENEFITS &amp; VALUE</vt:lpstr>
      <vt:lpstr>PowerPoint Presentation</vt:lpstr>
      <vt:lpstr>UAS3 – DATABASE TRANSFER</vt:lpstr>
      <vt:lpstr>SDT340 LUBExpert Mode – SENSOR PERSPECTIVE</vt:lpstr>
      <vt:lpstr>SDT340 LUBExpert Mode – SENSOR PERSPECTIVE</vt:lpstr>
      <vt:lpstr>SDT 340 L – sensor perspective</vt:lpstr>
      <vt:lpstr>SDT340 LUBExpert Mode – UAS3 MP SETTINGS</vt:lpstr>
      <vt:lpstr>SDT340 LUBExpert Mode/UAS3 – INDICATORS, TWF, SPECTRUM</vt:lpstr>
      <vt:lpstr>SDT 340 L – MP settings</vt:lpstr>
      <vt:lpstr>SDT340 LUBExpert Mode/UAS3 – INDICATORS, TWF, SPECTRUM</vt:lpstr>
      <vt:lpstr>SDT 340 L – Indicators, TWF, Spectrum</vt:lpstr>
      <vt:lpstr>SDT340 LUBExpert Mode – OTHER SETTINGS</vt:lpstr>
      <vt:lpstr>SDT340 LUBExpert Mode</vt:lpstr>
      <vt:lpstr>SDT340 LUBExpert Mode</vt:lpstr>
      <vt:lpstr>SDT340 L</vt:lpstr>
      <vt:lpstr>SDT340 LUBExpert Mode</vt:lpstr>
      <vt:lpstr>SDT340 LUBExpert Mode</vt:lpstr>
      <vt:lpstr>SDT340 LUBExpert Mode</vt:lpstr>
      <vt:lpstr>SDT340 LUBExpert Mode</vt:lpstr>
      <vt:lpstr>SDT340 LUBExpert Mode – Guided Mode</vt:lpstr>
      <vt:lpstr>SDT340 LUBExpert Mode – Guided Mode</vt:lpstr>
      <vt:lpstr>SDT340 LUBExpert Mode – Guided Mode</vt:lpstr>
      <vt:lpstr>SDT340 LUBExpert Mode – Free Mode</vt:lpstr>
      <vt:lpstr>SDT340 LUBExpert Mode – Free Mode</vt:lpstr>
      <vt:lpstr>SDT340 LUBExpert Mode – Free Mode</vt:lpstr>
      <vt:lpstr>SDT340 LUBExpert Mode – Free Mode</vt:lpstr>
      <vt:lpstr>SDT340 LUBExpert Mode – UAS3</vt:lpstr>
      <vt:lpstr>SDT340 LUBExpert Mode &amp; UAS3</vt:lpstr>
      <vt:lpstr>BIG THANKS</vt:lpstr>
      <vt:lpstr>BIG THANKS</vt:lpstr>
      <vt:lpstr>BIG THANKS</vt:lpstr>
      <vt:lpstr>VALUE HAS A PRICE</vt:lpstr>
      <vt:lpstr>OPTIONS FOR YOUR DEMO KIT – PARTNERS ONLY</vt:lpstr>
      <vt:lpstr>NEXT STEPS: ACTION PLAN</vt:lpstr>
      <vt:lpstr>TARGETED MARKETS</vt:lpstr>
      <vt:lpstr>WE DID THE FIRST PART OF OUR PART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Ultrasound in a day</dc:title>
  <dc:creator>Frédéric BOURGOIS</dc:creator>
  <cp:lastModifiedBy>Haris TROBRADOVIC</cp:lastModifiedBy>
  <cp:revision>109</cp:revision>
  <dcterms:created xsi:type="dcterms:W3CDTF">2025-08-29T12:06:40Z</dcterms:created>
  <dcterms:modified xsi:type="dcterms:W3CDTF">2026-04-29T08:13:21Z</dcterms:modified>
</cp:coreProperties>
</file>