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750" r:id="rId3"/>
    <p:sldId id="751" r:id="rId4"/>
    <p:sldId id="261" r:id="rId5"/>
    <p:sldId id="693" r:id="rId6"/>
    <p:sldId id="786" r:id="rId7"/>
    <p:sldId id="366" r:id="rId8"/>
    <p:sldId id="697" r:id="rId9"/>
    <p:sldId id="696" r:id="rId10"/>
    <p:sldId id="369" r:id="rId11"/>
    <p:sldId id="752" r:id="rId12"/>
    <p:sldId id="599" r:id="rId13"/>
    <p:sldId id="799" r:id="rId14"/>
    <p:sldId id="702" r:id="rId15"/>
    <p:sldId id="710" r:id="rId16"/>
    <p:sldId id="712" r:id="rId17"/>
    <p:sldId id="714" r:id="rId18"/>
    <p:sldId id="601" r:id="rId19"/>
    <p:sldId id="787" r:id="rId20"/>
    <p:sldId id="788" r:id="rId21"/>
    <p:sldId id="790" r:id="rId22"/>
    <p:sldId id="789" r:id="rId23"/>
    <p:sldId id="792" r:id="rId24"/>
    <p:sldId id="791" r:id="rId25"/>
    <p:sldId id="793" r:id="rId26"/>
    <p:sldId id="794" r:id="rId27"/>
    <p:sldId id="730" r:id="rId28"/>
    <p:sldId id="797" r:id="rId29"/>
    <p:sldId id="798" r:id="rId30"/>
    <p:sldId id="795" r:id="rId31"/>
    <p:sldId id="443" r:id="rId32"/>
    <p:sldId id="771" r:id="rId33"/>
    <p:sldId id="763" r:id="rId34"/>
    <p:sldId id="79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536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F6D364-711F-476E-B2B1-95365C7EF234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9A654-0D58-4B05-8888-4306B998825E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xfrm>
          <a:off x="0" y="54181"/>
          <a:ext cx="6788252" cy="599040"/>
        </a:xfrm>
        <a:noFill/>
        <a:ln>
          <a:noFill/>
        </a:ln>
      </dgm:spPr>
      <dgm:t>
        <a:bodyPr/>
        <a:lstStyle/>
        <a:p>
          <a:pPr algn="l" rtl="0">
            <a:buNone/>
          </a:pPr>
          <a:r>
            <a:rPr lang="fr-BE" sz="2000" b="1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SDT International – </a:t>
          </a:r>
          <a:r>
            <a:rPr lang="fr-BE" sz="2000" b="1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Belgian</a:t>
          </a:r>
          <a:r>
            <a:rPr lang="fr-BE" sz="2000" b="1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 (Brussels) </a:t>
          </a:r>
          <a:r>
            <a:rPr lang="fr-BE" sz="2000" b="1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family</a:t>
          </a:r>
          <a:r>
            <a:rPr lang="fr-BE" sz="2000" b="1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 </a:t>
          </a:r>
          <a:r>
            <a:rPr lang="fr-BE" sz="2000" b="1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company</a:t>
          </a:r>
          <a:r>
            <a:rPr lang="fr-BE" sz="2000" b="1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 </a:t>
          </a:r>
          <a:r>
            <a:rPr lang="fr-BE" sz="2000" b="1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created</a:t>
          </a:r>
          <a:r>
            <a:rPr lang="fr-BE" sz="2000" b="1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 in 1975 by J.H. DEGRAEVE </a:t>
          </a:r>
          <a:endParaRPr lang="fr-BE" sz="1600" b="1" noProof="0" dirty="0">
            <a:solidFill>
              <a:srgbClr val="00153E"/>
            </a:solidFill>
            <a:latin typeface="Calibri"/>
            <a:ea typeface="+mn-ea"/>
            <a:cs typeface="+mn-cs"/>
          </a:endParaRPr>
        </a:p>
      </dgm:t>
    </dgm:pt>
    <dgm:pt modelId="{635083DD-6755-4776-89AF-ED966FAA8384}" type="parTrans" cxnId="{CB5FDF12-11D2-4741-8E0B-05C2078A94DA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3B233FBA-05EA-4838-8BE9-1016839C812C}" type="sibTrans" cxnId="{CB5FDF12-11D2-4741-8E0B-05C2078A94DA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6EAF4F2D-9EBD-4FA1-9ADA-30CC17EB5E6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xfrm>
          <a:off x="0" y="745381"/>
          <a:ext cx="6788252" cy="599040"/>
        </a:xfrm>
        <a:noFill/>
        <a:ln>
          <a:noFill/>
        </a:ln>
      </dgm:spPr>
      <dgm:t>
        <a:bodyPr/>
        <a:lstStyle/>
        <a:p>
          <a:pPr algn="l" rtl="0">
            <a:buNone/>
          </a:pPr>
          <a:endParaRPr lang="fr-BE" sz="2000" noProof="0" dirty="0">
            <a:solidFill>
              <a:srgbClr val="00153E"/>
            </a:solidFill>
            <a:latin typeface="Calibri"/>
            <a:ea typeface="+mn-ea"/>
            <a:cs typeface="+mn-cs"/>
          </a:endParaRPr>
        </a:p>
      </dgm:t>
    </dgm:pt>
    <dgm:pt modelId="{BE244F62-908D-41C0-AC5A-BA5BE5422142}" type="parTrans" cxnId="{AC09336A-08D4-49FA-9A0E-F20D6F157532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A4CC19DD-CE43-401D-B9FC-37B90BD83029}" type="sibTrans" cxnId="{AC09336A-08D4-49FA-9A0E-F20D6F157532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7E35E69A-FCF8-4138-9397-D792400DEC7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xfrm>
          <a:off x="0" y="2127782"/>
          <a:ext cx="6788252" cy="599040"/>
        </a:xfrm>
        <a:noFill/>
        <a:ln>
          <a:noFill/>
        </a:ln>
      </dgm:spPr>
      <dgm:t>
        <a:bodyPr/>
        <a:lstStyle/>
        <a:p>
          <a:pPr algn="l" rtl="0">
            <a:buNone/>
          </a:pPr>
          <a:r>
            <a:rPr lang="en-US" sz="2000" b="1" dirty="0">
              <a:solidFill>
                <a:srgbClr val="00153E"/>
              </a:solidFill>
              <a:latin typeface="Calibri"/>
              <a:ea typeface="+mn-ea"/>
              <a:cs typeface="+mn-cs"/>
            </a:rPr>
            <a:t>SDT North America – Ontario Canada </a:t>
          </a:r>
          <a:br>
            <a:rPr lang="en-US" sz="2000" b="1" dirty="0">
              <a:solidFill>
                <a:srgbClr val="00153E"/>
              </a:solidFill>
              <a:latin typeface="Calibri"/>
              <a:ea typeface="+mn-ea"/>
              <a:cs typeface="+mn-cs"/>
            </a:rPr>
          </a:br>
          <a:endParaRPr lang="en-US" sz="2000" dirty="0">
            <a:solidFill>
              <a:srgbClr val="00153E"/>
            </a:solidFill>
            <a:latin typeface="Calibri"/>
            <a:ea typeface="+mn-ea"/>
            <a:cs typeface="+mn-cs"/>
          </a:endParaRPr>
        </a:p>
      </dgm:t>
    </dgm:pt>
    <dgm:pt modelId="{478B5365-01FA-4D0A-8D41-9E2D9B5CAC87}" type="parTrans" cxnId="{B9DF593F-9221-4D17-8406-B7B04F5C9230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5746DE8F-1E37-4FEA-930A-909C863A39AB}" type="sibTrans" cxnId="{B9DF593F-9221-4D17-8406-B7B04F5C9230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1E4BB702-28C1-43E5-BABB-D35E2EDA4AA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xfrm>
          <a:off x="0" y="2818982"/>
          <a:ext cx="6788252" cy="599040"/>
        </a:xfrm>
        <a:noFill/>
        <a:ln>
          <a:noFill/>
        </a:ln>
      </dgm:spPr>
      <dgm:t>
        <a:bodyPr/>
        <a:lstStyle/>
        <a:p>
          <a:pPr algn="l" rtl="0">
            <a:buNone/>
          </a:pPr>
          <a:r>
            <a:rPr lang="fr-BE" sz="2000" b="1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SDT </a:t>
          </a:r>
          <a:r>
            <a:rPr lang="fr-BE" sz="2000" b="1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India</a:t>
          </a:r>
          <a:br>
            <a:rPr lang="fr-BE" sz="2000" b="1" noProof="0" dirty="0">
              <a:solidFill>
                <a:srgbClr val="00153E"/>
              </a:solidFill>
              <a:latin typeface="Calibri"/>
              <a:ea typeface="+mn-ea"/>
              <a:cs typeface="+mn-cs"/>
            </a:rPr>
          </a:br>
          <a:endParaRPr lang="fr-BE" sz="2000" noProof="0" dirty="0">
            <a:solidFill>
              <a:srgbClr val="00153E"/>
            </a:solidFill>
            <a:latin typeface="Calibri"/>
            <a:ea typeface="+mn-ea"/>
            <a:cs typeface="+mn-cs"/>
          </a:endParaRPr>
        </a:p>
      </dgm:t>
    </dgm:pt>
    <dgm:pt modelId="{55D92503-4082-459E-A648-DF58D0FE35A3}" type="parTrans" cxnId="{4B8C74FA-46B5-4D06-9D38-40E8829EE161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ACBC31B0-78CF-4AED-9190-AB83958519F4}" type="sibTrans" cxnId="{4B8C74FA-46B5-4D06-9D38-40E8829EE161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7A1CF681-8B65-4DFD-8B33-41455C53FA29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xfrm>
          <a:off x="0" y="3510182"/>
          <a:ext cx="6788252" cy="599040"/>
        </a:xfrm>
        <a:noFill/>
        <a:ln>
          <a:noFill/>
        </a:ln>
      </dgm:spPr>
      <dgm:t>
        <a:bodyPr/>
        <a:lstStyle/>
        <a:p>
          <a:pPr algn="l" rtl="0">
            <a:buNone/>
          </a:pPr>
          <a:r>
            <a:rPr lang="en-US" sz="2000" b="1" dirty="0">
              <a:solidFill>
                <a:srgbClr val="00153E"/>
              </a:solidFill>
              <a:latin typeface="Calibri"/>
              <a:ea typeface="+mn-ea"/>
              <a:cs typeface="+mn-cs"/>
            </a:rPr>
            <a:t>SDT Italia Milan</a:t>
          </a:r>
          <a:br>
            <a:rPr lang="en-US" sz="2000" b="1" dirty="0">
              <a:solidFill>
                <a:srgbClr val="00153E"/>
              </a:solidFill>
              <a:latin typeface="Calibri"/>
              <a:ea typeface="+mn-ea"/>
              <a:cs typeface="+mn-cs"/>
            </a:rPr>
          </a:br>
          <a:endParaRPr lang="en-US" sz="2000" dirty="0">
            <a:solidFill>
              <a:srgbClr val="00153E"/>
            </a:solidFill>
            <a:latin typeface="Calibri"/>
            <a:ea typeface="+mn-ea"/>
            <a:cs typeface="+mn-cs"/>
          </a:endParaRPr>
        </a:p>
      </dgm:t>
    </dgm:pt>
    <dgm:pt modelId="{7B1D5C6C-62AC-41BF-A62C-58A07C862F19}" type="parTrans" cxnId="{D4C129DB-BD85-4D9D-97BF-F1169FB80729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FCB0AF6C-183B-4E23-8126-AC3719056AB5}" type="sibTrans" cxnId="{D4C129DB-BD85-4D9D-97BF-F1169FB80729}">
      <dgm:prSet/>
      <dgm:spPr/>
      <dgm:t>
        <a:bodyPr/>
        <a:lstStyle/>
        <a:p>
          <a:pPr algn="l"/>
          <a:endParaRPr lang="en-US">
            <a:solidFill>
              <a:srgbClr val="00153E"/>
            </a:solidFill>
          </a:endParaRPr>
        </a:p>
      </dgm:t>
    </dgm:pt>
    <dgm:pt modelId="{8A0518B9-9BA1-48B5-A372-EA6587F3A47E}" type="pres">
      <dgm:prSet presAssocID="{B4F6D364-711F-476E-B2B1-95365C7EF234}" presName="vert0" presStyleCnt="0">
        <dgm:presLayoutVars>
          <dgm:dir/>
          <dgm:animOne val="branch"/>
          <dgm:animLvl val="lvl"/>
        </dgm:presLayoutVars>
      </dgm:prSet>
      <dgm:spPr/>
    </dgm:pt>
    <dgm:pt modelId="{C3F2E28A-B129-4F40-B3E0-28FC51A44E01}" type="pres">
      <dgm:prSet presAssocID="{CCE9A654-0D58-4B05-8888-4306B998825E}" presName="thickLine" presStyleLbl="alignNode1" presStyleIdx="0" presStyleCnt="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</dgm:pt>
    <dgm:pt modelId="{A52FB18C-7C73-4DE0-A840-408DCBC851E5}" type="pres">
      <dgm:prSet presAssocID="{CCE9A654-0D58-4B05-8888-4306B998825E}" presName="horz1" presStyleCnt="0"/>
      <dgm:spPr/>
    </dgm:pt>
    <dgm:pt modelId="{26DD4F0D-AC52-4755-B837-A1B3034CDB01}" type="pres">
      <dgm:prSet presAssocID="{CCE9A654-0D58-4B05-8888-4306B998825E}" presName="tx1" presStyleLbl="revTx" presStyleIdx="0" presStyleCnt="5" custLinFactNeighborY="4265"/>
      <dgm:spPr>
        <a:prstGeom prst="roundRect">
          <a:avLst/>
        </a:prstGeom>
      </dgm:spPr>
    </dgm:pt>
    <dgm:pt modelId="{E95E2B58-A861-4464-8B8F-4F79C973115C}" type="pres">
      <dgm:prSet presAssocID="{CCE9A654-0D58-4B05-8888-4306B998825E}" presName="vert1" presStyleCnt="0"/>
      <dgm:spPr/>
    </dgm:pt>
    <dgm:pt modelId="{2657916F-69C9-4202-B64D-3FFBEBAB9D64}" type="pres">
      <dgm:prSet presAssocID="{6EAF4F2D-9EBD-4FA1-9ADA-30CC17EB5E62}" presName="thickLine" presStyleLbl="alignNode1" presStyleIdx="1" presStyleCnt="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</dgm:pt>
    <dgm:pt modelId="{65A8A89A-AF02-492E-989E-7E3552E9087F}" type="pres">
      <dgm:prSet presAssocID="{6EAF4F2D-9EBD-4FA1-9ADA-30CC17EB5E62}" presName="horz1" presStyleCnt="0"/>
      <dgm:spPr/>
    </dgm:pt>
    <dgm:pt modelId="{5C8D0549-583B-4523-AB2C-E6386D605B9B}" type="pres">
      <dgm:prSet presAssocID="{6EAF4F2D-9EBD-4FA1-9ADA-30CC17EB5E62}" presName="tx1" presStyleLbl="revTx" presStyleIdx="1" presStyleCnt="5" custScaleY="71476"/>
      <dgm:spPr>
        <a:prstGeom prst="roundRect">
          <a:avLst/>
        </a:prstGeom>
      </dgm:spPr>
    </dgm:pt>
    <dgm:pt modelId="{EE1B84AB-EF8A-4654-A964-C2D587F8D341}" type="pres">
      <dgm:prSet presAssocID="{6EAF4F2D-9EBD-4FA1-9ADA-30CC17EB5E62}" presName="vert1" presStyleCnt="0"/>
      <dgm:spPr/>
    </dgm:pt>
    <dgm:pt modelId="{DDD513E5-09E4-4A78-89AF-D9229858786A}" type="pres">
      <dgm:prSet presAssocID="{7E35E69A-FCF8-4138-9397-D792400DEC7C}" presName="thickLine" presStyleLbl="alignNode1" presStyleIdx="2" presStyleCnt="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</dgm:pt>
    <dgm:pt modelId="{5A3F0046-9085-4AAB-B317-637E6B3BD852}" type="pres">
      <dgm:prSet presAssocID="{7E35E69A-FCF8-4138-9397-D792400DEC7C}" presName="horz1" presStyleCnt="0"/>
      <dgm:spPr/>
    </dgm:pt>
    <dgm:pt modelId="{C136DF5D-69FC-49FA-93FF-F10F51E20171}" type="pres">
      <dgm:prSet presAssocID="{7E35E69A-FCF8-4138-9397-D792400DEC7C}" presName="tx1" presStyleLbl="revTx" presStyleIdx="2" presStyleCnt="5" custScaleY="157155"/>
      <dgm:spPr>
        <a:prstGeom prst="roundRect">
          <a:avLst/>
        </a:prstGeom>
      </dgm:spPr>
    </dgm:pt>
    <dgm:pt modelId="{B1662621-BFB0-4831-AEBA-8EA2BA614E69}" type="pres">
      <dgm:prSet presAssocID="{7E35E69A-FCF8-4138-9397-D792400DEC7C}" presName="vert1" presStyleCnt="0"/>
      <dgm:spPr/>
    </dgm:pt>
    <dgm:pt modelId="{DA92527F-D528-4CA3-A69C-4175E6DB38A3}" type="pres">
      <dgm:prSet presAssocID="{1E4BB702-28C1-43E5-BABB-D35E2EDA4AA2}" presName="thickLine" presStyleLbl="alignNode1" presStyleIdx="3" presStyleCnt="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</dgm:pt>
    <dgm:pt modelId="{BD6672EF-3458-46F1-B785-29BA1F88F4AE}" type="pres">
      <dgm:prSet presAssocID="{1E4BB702-28C1-43E5-BABB-D35E2EDA4AA2}" presName="horz1" presStyleCnt="0"/>
      <dgm:spPr/>
    </dgm:pt>
    <dgm:pt modelId="{B18F279B-9B3B-4D27-BB84-D1E44CA4CAAC}" type="pres">
      <dgm:prSet presAssocID="{1E4BB702-28C1-43E5-BABB-D35E2EDA4AA2}" presName="tx1" presStyleLbl="revTx" presStyleIdx="3" presStyleCnt="5" custScaleY="140438"/>
      <dgm:spPr>
        <a:prstGeom prst="roundRect">
          <a:avLst/>
        </a:prstGeom>
      </dgm:spPr>
    </dgm:pt>
    <dgm:pt modelId="{74E5CA1A-AFFF-49CB-B27C-AD1FD644D8AA}" type="pres">
      <dgm:prSet presAssocID="{1E4BB702-28C1-43E5-BABB-D35E2EDA4AA2}" presName="vert1" presStyleCnt="0"/>
      <dgm:spPr/>
    </dgm:pt>
    <dgm:pt modelId="{D49009F9-D9A8-4832-AB69-2BDCBD142FF8}" type="pres">
      <dgm:prSet presAssocID="{7A1CF681-8B65-4DFD-8B33-41455C53FA29}" presName="thickLine" presStyleLbl="alignNode1" presStyleIdx="4" presStyleCnt="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</dgm:pt>
    <dgm:pt modelId="{82E74C17-754D-414E-A692-A8EAD77DE659}" type="pres">
      <dgm:prSet presAssocID="{7A1CF681-8B65-4DFD-8B33-41455C53FA29}" presName="horz1" presStyleCnt="0"/>
      <dgm:spPr/>
    </dgm:pt>
    <dgm:pt modelId="{082C61EE-F798-441F-B7E2-874609CBEACE}" type="pres">
      <dgm:prSet presAssocID="{7A1CF681-8B65-4DFD-8B33-41455C53FA29}" presName="tx1" presStyleLbl="revTx" presStyleIdx="4" presStyleCnt="5"/>
      <dgm:spPr>
        <a:prstGeom prst="roundRect">
          <a:avLst/>
        </a:prstGeom>
      </dgm:spPr>
    </dgm:pt>
    <dgm:pt modelId="{003F7EE0-1A03-47C0-992C-2CB74DA93DAF}" type="pres">
      <dgm:prSet presAssocID="{7A1CF681-8B65-4DFD-8B33-41455C53FA29}" presName="vert1" presStyleCnt="0"/>
      <dgm:spPr/>
    </dgm:pt>
  </dgm:ptLst>
  <dgm:cxnLst>
    <dgm:cxn modelId="{B3B6D007-8424-41E2-9459-AFFCF3DC1BED}" type="presOf" srcId="{1E4BB702-28C1-43E5-BABB-D35E2EDA4AA2}" destId="{B18F279B-9B3B-4D27-BB84-D1E44CA4CAAC}" srcOrd="0" destOrd="0" presId="urn:microsoft.com/office/officeart/2008/layout/LinedList"/>
    <dgm:cxn modelId="{CB5FDF12-11D2-4741-8E0B-05C2078A94DA}" srcId="{B4F6D364-711F-476E-B2B1-95365C7EF234}" destId="{CCE9A654-0D58-4B05-8888-4306B998825E}" srcOrd="0" destOrd="0" parTransId="{635083DD-6755-4776-89AF-ED966FAA8384}" sibTransId="{3B233FBA-05EA-4838-8BE9-1016839C812C}"/>
    <dgm:cxn modelId="{B9DF593F-9221-4D17-8406-B7B04F5C9230}" srcId="{B4F6D364-711F-476E-B2B1-95365C7EF234}" destId="{7E35E69A-FCF8-4138-9397-D792400DEC7C}" srcOrd="2" destOrd="0" parTransId="{478B5365-01FA-4D0A-8D41-9E2D9B5CAC87}" sibTransId="{5746DE8F-1E37-4FEA-930A-909C863A39AB}"/>
    <dgm:cxn modelId="{AC09336A-08D4-49FA-9A0E-F20D6F157532}" srcId="{B4F6D364-711F-476E-B2B1-95365C7EF234}" destId="{6EAF4F2D-9EBD-4FA1-9ADA-30CC17EB5E62}" srcOrd="1" destOrd="0" parTransId="{BE244F62-908D-41C0-AC5A-BA5BE5422142}" sibTransId="{A4CC19DD-CE43-401D-B9FC-37B90BD83029}"/>
    <dgm:cxn modelId="{41861C8A-57BE-4084-B807-5AD03090851A}" type="presOf" srcId="{CCE9A654-0D58-4B05-8888-4306B998825E}" destId="{26DD4F0D-AC52-4755-B837-A1B3034CDB01}" srcOrd="0" destOrd="0" presId="urn:microsoft.com/office/officeart/2008/layout/LinedList"/>
    <dgm:cxn modelId="{ECCDC98F-38D2-4A52-BE0A-1E038EAE2E81}" type="presOf" srcId="{7E35E69A-FCF8-4138-9397-D792400DEC7C}" destId="{C136DF5D-69FC-49FA-93FF-F10F51E20171}" srcOrd="0" destOrd="0" presId="urn:microsoft.com/office/officeart/2008/layout/LinedList"/>
    <dgm:cxn modelId="{F2BCA9BC-4A8E-48C2-BDD2-DD578AA7F17B}" type="presOf" srcId="{7A1CF681-8B65-4DFD-8B33-41455C53FA29}" destId="{082C61EE-F798-441F-B7E2-874609CBEACE}" srcOrd="0" destOrd="0" presId="urn:microsoft.com/office/officeart/2008/layout/LinedList"/>
    <dgm:cxn modelId="{42F4F2BF-D8B3-4818-B02C-22446A00679D}" type="presOf" srcId="{B4F6D364-711F-476E-B2B1-95365C7EF234}" destId="{8A0518B9-9BA1-48B5-A372-EA6587F3A47E}" srcOrd="0" destOrd="0" presId="urn:microsoft.com/office/officeart/2008/layout/LinedList"/>
    <dgm:cxn modelId="{85717FC5-2220-45E9-8A54-FED57648B38B}" type="presOf" srcId="{6EAF4F2D-9EBD-4FA1-9ADA-30CC17EB5E62}" destId="{5C8D0549-583B-4523-AB2C-E6386D605B9B}" srcOrd="0" destOrd="0" presId="urn:microsoft.com/office/officeart/2008/layout/LinedList"/>
    <dgm:cxn modelId="{D4C129DB-BD85-4D9D-97BF-F1169FB80729}" srcId="{B4F6D364-711F-476E-B2B1-95365C7EF234}" destId="{7A1CF681-8B65-4DFD-8B33-41455C53FA29}" srcOrd="4" destOrd="0" parTransId="{7B1D5C6C-62AC-41BF-A62C-58A07C862F19}" sibTransId="{FCB0AF6C-183B-4E23-8126-AC3719056AB5}"/>
    <dgm:cxn modelId="{4B8C74FA-46B5-4D06-9D38-40E8829EE161}" srcId="{B4F6D364-711F-476E-B2B1-95365C7EF234}" destId="{1E4BB702-28C1-43E5-BABB-D35E2EDA4AA2}" srcOrd="3" destOrd="0" parTransId="{55D92503-4082-459E-A648-DF58D0FE35A3}" sibTransId="{ACBC31B0-78CF-4AED-9190-AB83958519F4}"/>
    <dgm:cxn modelId="{89E7B12B-6E90-425D-81C6-79FED2D4987A}" type="presParOf" srcId="{8A0518B9-9BA1-48B5-A372-EA6587F3A47E}" destId="{C3F2E28A-B129-4F40-B3E0-28FC51A44E01}" srcOrd="0" destOrd="0" presId="urn:microsoft.com/office/officeart/2008/layout/LinedList"/>
    <dgm:cxn modelId="{6806339A-5C8E-4D39-97AF-87DA86AB2FAC}" type="presParOf" srcId="{8A0518B9-9BA1-48B5-A372-EA6587F3A47E}" destId="{A52FB18C-7C73-4DE0-A840-408DCBC851E5}" srcOrd="1" destOrd="0" presId="urn:microsoft.com/office/officeart/2008/layout/LinedList"/>
    <dgm:cxn modelId="{D3726A13-6C67-44E3-828E-0E7C42E313EC}" type="presParOf" srcId="{A52FB18C-7C73-4DE0-A840-408DCBC851E5}" destId="{26DD4F0D-AC52-4755-B837-A1B3034CDB01}" srcOrd="0" destOrd="0" presId="urn:microsoft.com/office/officeart/2008/layout/LinedList"/>
    <dgm:cxn modelId="{5C8AA780-258E-4EF8-9ECC-ECF097AF6145}" type="presParOf" srcId="{A52FB18C-7C73-4DE0-A840-408DCBC851E5}" destId="{E95E2B58-A861-4464-8B8F-4F79C973115C}" srcOrd="1" destOrd="0" presId="urn:microsoft.com/office/officeart/2008/layout/LinedList"/>
    <dgm:cxn modelId="{4EBD25ED-9EC0-4E1E-A02D-76167C8E93FB}" type="presParOf" srcId="{8A0518B9-9BA1-48B5-A372-EA6587F3A47E}" destId="{2657916F-69C9-4202-B64D-3FFBEBAB9D64}" srcOrd="2" destOrd="0" presId="urn:microsoft.com/office/officeart/2008/layout/LinedList"/>
    <dgm:cxn modelId="{378B508C-6D6E-4A21-8414-11A7499E86B6}" type="presParOf" srcId="{8A0518B9-9BA1-48B5-A372-EA6587F3A47E}" destId="{65A8A89A-AF02-492E-989E-7E3552E9087F}" srcOrd="3" destOrd="0" presId="urn:microsoft.com/office/officeart/2008/layout/LinedList"/>
    <dgm:cxn modelId="{DBB39B13-EFE4-4B24-84C8-C8141C6B1F6C}" type="presParOf" srcId="{65A8A89A-AF02-492E-989E-7E3552E9087F}" destId="{5C8D0549-583B-4523-AB2C-E6386D605B9B}" srcOrd="0" destOrd="0" presId="urn:microsoft.com/office/officeart/2008/layout/LinedList"/>
    <dgm:cxn modelId="{56FB5D64-42A2-491F-B7AF-E9D27AD7D7A9}" type="presParOf" srcId="{65A8A89A-AF02-492E-989E-7E3552E9087F}" destId="{EE1B84AB-EF8A-4654-A964-C2D587F8D341}" srcOrd="1" destOrd="0" presId="urn:microsoft.com/office/officeart/2008/layout/LinedList"/>
    <dgm:cxn modelId="{95255CF1-7062-4A6B-979D-54379CFC0EF7}" type="presParOf" srcId="{8A0518B9-9BA1-48B5-A372-EA6587F3A47E}" destId="{DDD513E5-09E4-4A78-89AF-D9229858786A}" srcOrd="4" destOrd="0" presId="urn:microsoft.com/office/officeart/2008/layout/LinedList"/>
    <dgm:cxn modelId="{B9D4998F-561E-4493-B596-112BB5292E1A}" type="presParOf" srcId="{8A0518B9-9BA1-48B5-A372-EA6587F3A47E}" destId="{5A3F0046-9085-4AAB-B317-637E6B3BD852}" srcOrd="5" destOrd="0" presId="urn:microsoft.com/office/officeart/2008/layout/LinedList"/>
    <dgm:cxn modelId="{83EAE956-7F4D-4E87-A14A-4344B52598C5}" type="presParOf" srcId="{5A3F0046-9085-4AAB-B317-637E6B3BD852}" destId="{C136DF5D-69FC-49FA-93FF-F10F51E20171}" srcOrd="0" destOrd="0" presId="urn:microsoft.com/office/officeart/2008/layout/LinedList"/>
    <dgm:cxn modelId="{5CF1DE94-D8F5-47DA-BC93-25DF50C85405}" type="presParOf" srcId="{5A3F0046-9085-4AAB-B317-637E6B3BD852}" destId="{B1662621-BFB0-4831-AEBA-8EA2BA614E69}" srcOrd="1" destOrd="0" presId="urn:microsoft.com/office/officeart/2008/layout/LinedList"/>
    <dgm:cxn modelId="{5C8FC474-10E7-47B1-9E47-7ADABCFD1D2F}" type="presParOf" srcId="{8A0518B9-9BA1-48B5-A372-EA6587F3A47E}" destId="{DA92527F-D528-4CA3-A69C-4175E6DB38A3}" srcOrd="6" destOrd="0" presId="urn:microsoft.com/office/officeart/2008/layout/LinedList"/>
    <dgm:cxn modelId="{38C4670C-55C8-44EC-9429-948CBBDC6BF7}" type="presParOf" srcId="{8A0518B9-9BA1-48B5-A372-EA6587F3A47E}" destId="{BD6672EF-3458-46F1-B785-29BA1F88F4AE}" srcOrd="7" destOrd="0" presId="urn:microsoft.com/office/officeart/2008/layout/LinedList"/>
    <dgm:cxn modelId="{716EFF20-E628-4D4E-B334-58E161B94DB6}" type="presParOf" srcId="{BD6672EF-3458-46F1-B785-29BA1F88F4AE}" destId="{B18F279B-9B3B-4D27-BB84-D1E44CA4CAAC}" srcOrd="0" destOrd="0" presId="urn:microsoft.com/office/officeart/2008/layout/LinedList"/>
    <dgm:cxn modelId="{3F703B52-9F4F-4311-89DE-8CC407CE42D8}" type="presParOf" srcId="{BD6672EF-3458-46F1-B785-29BA1F88F4AE}" destId="{74E5CA1A-AFFF-49CB-B27C-AD1FD644D8AA}" srcOrd="1" destOrd="0" presId="urn:microsoft.com/office/officeart/2008/layout/LinedList"/>
    <dgm:cxn modelId="{62E715FC-4BC4-459D-BD4D-CA36053DFFE3}" type="presParOf" srcId="{8A0518B9-9BA1-48B5-A372-EA6587F3A47E}" destId="{D49009F9-D9A8-4832-AB69-2BDCBD142FF8}" srcOrd="8" destOrd="0" presId="urn:microsoft.com/office/officeart/2008/layout/LinedList"/>
    <dgm:cxn modelId="{C7781A63-45FA-46DF-9A00-48C54F7806E0}" type="presParOf" srcId="{8A0518B9-9BA1-48B5-A372-EA6587F3A47E}" destId="{82E74C17-754D-414E-A692-A8EAD77DE659}" srcOrd="9" destOrd="0" presId="urn:microsoft.com/office/officeart/2008/layout/LinedList"/>
    <dgm:cxn modelId="{CDE7D6CE-394F-4501-8A1E-08F7319F816F}" type="presParOf" srcId="{82E74C17-754D-414E-A692-A8EAD77DE659}" destId="{082C61EE-F798-441F-B7E2-874609CBEACE}" srcOrd="0" destOrd="0" presId="urn:microsoft.com/office/officeart/2008/layout/LinedList"/>
    <dgm:cxn modelId="{E79446B4-CA0F-448E-A094-0BCC3F83C20A}" type="presParOf" srcId="{82E74C17-754D-414E-A692-A8EAD77DE659}" destId="{003F7EE0-1A03-47C0-992C-2CB74DA93DAF}" srcOrd="1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2E28A-B129-4F40-B3E0-28FC51A44E01}">
      <dsp:nvSpPr>
        <dsp:cNvPr id="0" name=""/>
        <dsp:cNvSpPr/>
      </dsp:nvSpPr>
      <dsp:spPr>
        <a:xfrm>
          <a:off x="0" y="2105"/>
          <a:ext cx="6476573" cy="0"/>
        </a:xfrm>
        <a:prstGeom prst="lin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</dsp:sp>
    <dsp:sp modelId="{26DD4F0D-AC52-4755-B837-A1B3034CDB01}">
      <dsp:nvSpPr>
        <dsp:cNvPr id="0" name=""/>
        <dsp:cNvSpPr/>
      </dsp:nvSpPr>
      <dsp:spPr>
        <a:xfrm>
          <a:off x="0" y="31491"/>
          <a:ext cx="6476573" cy="689015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b="1" kern="1200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SDT International – </a:t>
          </a:r>
          <a:r>
            <a:rPr lang="fr-BE" sz="2000" b="1" kern="1200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Belgian</a:t>
          </a:r>
          <a:r>
            <a:rPr lang="fr-BE" sz="2000" b="1" kern="1200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 (Brussels) </a:t>
          </a:r>
          <a:r>
            <a:rPr lang="fr-BE" sz="2000" b="1" kern="1200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family</a:t>
          </a:r>
          <a:r>
            <a:rPr lang="fr-BE" sz="2000" b="1" kern="1200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 </a:t>
          </a:r>
          <a:r>
            <a:rPr lang="fr-BE" sz="2000" b="1" kern="1200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company</a:t>
          </a:r>
          <a:r>
            <a:rPr lang="fr-BE" sz="2000" b="1" kern="1200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 </a:t>
          </a:r>
          <a:r>
            <a:rPr lang="fr-BE" sz="2000" b="1" kern="1200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created</a:t>
          </a:r>
          <a:r>
            <a:rPr lang="fr-BE" sz="2000" b="1" kern="1200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 in 1975 by J.H. DEGRAEVE </a:t>
          </a:r>
          <a:endParaRPr lang="fr-BE" sz="1600" b="1" kern="1200" noProof="0" dirty="0">
            <a:solidFill>
              <a:srgbClr val="00153E"/>
            </a:solidFill>
            <a:latin typeface="Calibri"/>
            <a:ea typeface="+mn-ea"/>
            <a:cs typeface="+mn-cs"/>
          </a:endParaRPr>
        </a:p>
      </dsp:txBody>
      <dsp:txXfrm>
        <a:off x="33635" y="65126"/>
        <a:ext cx="6409303" cy="621745"/>
      </dsp:txXfrm>
    </dsp:sp>
    <dsp:sp modelId="{2657916F-69C9-4202-B64D-3FFBEBAB9D64}">
      <dsp:nvSpPr>
        <dsp:cNvPr id="0" name=""/>
        <dsp:cNvSpPr/>
      </dsp:nvSpPr>
      <dsp:spPr>
        <a:xfrm>
          <a:off x="0" y="691120"/>
          <a:ext cx="6476573" cy="0"/>
        </a:xfrm>
        <a:prstGeom prst="lin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</dsp:sp>
    <dsp:sp modelId="{5C8D0549-583B-4523-AB2C-E6386D605B9B}">
      <dsp:nvSpPr>
        <dsp:cNvPr id="0" name=""/>
        <dsp:cNvSpPr/>
      </dsp:nvSpPr>
      <dsp:spPr>
        <a:xfrm>
          <a:off x="0" y="691120"/>
          <a:ext cx="6476573" cy="492480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000" kern="1200" noProof="0" dirty="0">
            <a:solidFill>
              <a:srgbClr val="00153E"/>
            </a:solidFill>
            <a:latin typeface="Calibri"/>
            <a:ea typeface="+mn-ea"/>
            <a:cs typeface="+mn-cs"/>
          </a:endParaRPr>
        </a:p>
      </dsp:txBody>
      <dsp:txXfrm>
        <a:off x="24041" y="715161"/>
        <a:ext cx="6428491" cy="444398"/>
      </dsp:txXfrm>
    </dsp:sp>
    <dsp:sp modelId="{DDD513E5-09E4-4A78-89AF-D9229858786A}">
      <dsp:nvSpPr>
        <dsp:cNvPr id="0" name=""/>
        <dsp:cNvSpPr/>
      </dsp:nvSpPr>
      <dsp:spPr>
        <a:xfrm>
          <a:off x="0" y="1183601"/>
          <a:ext cx="6476573" cy="0"/>
        </a:xfrm>
        <a:prstGeom prst="lin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</dsp:sp>
    <dsp:sp modelId="{C136DF5D-69FC-49FA-93FF-F10F51E20171}">
      <dsp:nvSpPr>
        <dsp:cNvPr id="0" name=""/>
        <dsp:cNvSpPr/>
      </dsp:nvSpPr>
      <dsp:spPr>
        <a:xfrm>
          <a:off x="0" y="1183601"/>
          <a:ext cx="6470248" cy="1082821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153E"/>
              </a:solidFill>
              <a:latin typeface="Calibri"/>
              <a:ea typeface="+mn-ea"/>
              <a:cs typeface="+mn-cs"/>
            </a:rPr>
            <a:t>SDT North America – Ontario Canada </a:t>
          </a:r>
          <a:br>
            <a:rPr lang="en-US" sz="2000" b="1" kern="1200" dirty="0">
              <a:solidFill>
                <a:srgbClr val="00153E"/>
              </a:solidFill>
              <a:latin typeface="Calibri"/>
              <a:ea typeface="+mn-ea"/>
              <a:cs typeface="+mn-cs"/>
            </a:rPr>
          </a:br>
          <a:endParaRPr lang="en-US" sz="2000" kern="1200" dirty="0">
            <a:solidFill>
              <a:srgbClr val="00153E"/>
            </a:solidFill>
            <a:latin typeface="Calibri"/>
            <a:ea typeface="+mn-ea"/>
            <a:cs typeface="+mn-cs"/>
          </a:endParaRPr>
        </a:p>
      </dsp:txBody>
      <dsp:txXfrm>
        <a:off x="52859" y="1236460"/>
        <a:ext cx="6364530" cy="977103"/>
      </dsp:txXfrm>
    </dsp:sp>
    <dsp:sp modelId="{DA92527F-D528-4CA3-A69C-4175E6DB38A3}">
      <dsp:nvSpPr>
        <dsp:cNvPr id="0" name=""/>
        <dsp:cNvSpPr/>
      </dsp:nvSpPr>
      <dsp:spPr>
        <a:xfrm>
          <a:off x="0" y="2266423"/>
          <a:ext cx="6476573" cy="0"/>
        </a:xfrm>
        <a:prstGeom prst="lin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</dsp:sp>
    <dsp:sp modelId="{B18F279B-9B3B-4D27-BB84-D1E44CA4CAAC}">
      <dsp:nvSpPr>
        <dsp:cNvPr id="0" name=""/>
        <dsp:cNvSpPr/>
      </dsp:nvSpPr>
      <dsp:spPr>
        <a:xfrm>
          <a:off x="0" y="2266423"/>
          <a:ext cx="6470248" cy="967639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b="1" kern="1200" noProof="0" dirty="0">
              <a:solidFill>
                <a:srgbClr val="00153E"/>
              </a:solidFill>
              <a:latin typeface="Calibri"/>
              <a:ea typeface="+mn-ea"/>
              <a:cs typeface="+mn-cs"/>
            </a:rPr>
            <a:t>SDT </a:t>
          </a:r>
          <a:r>
            <a:rPr lang="fr-BE" sz="2000" b="1" kern="1200" noProof="0" dirty="0" err="1">
              <a:solidFill>
                <a:srgbClr val="00153E"/>
              </a:solidFill>
              <a:latin typeface="Calibri"/>
              <a:ea typeface="+mn-ea"/>
              <a:cs typeface="+mn-cs"/>
            </a:rPr>
            <a:t>India</a:t>
          </a:r>
          <a:br>
            <a:rPr lang="fr-BE" sz="2000" b="1" kern="1200" noProof="0" dirty="0">
              <a:solidFill>
                <a:srgbClr val="00153E"/>
              </a:solidFill>
              <a:latin typeface="Calibri"/>
              <a:ea typeface="+mn-ea"/>
              <a:cs typeface="+mn-cs"/>
            </a:rPr>
          </a:br>
          <a:endParaRPr lang="fr-BE" sz="2000" kern="1200" noProof="0" dirty="0">
            <a:solidFill>
              <a:srgbClr val="00153E"/>
            </a:solidFill>
            <a:latin typeface="Calibri"/>
            <a:ea typeface="+mn-ea"/>
            <a:cs typeface="+mn-cs"/>
          </a:endParaRPr>
        </a:p>
      </dsp:txBody>
      <dsp:txXfrm>
        <a:off x="47236" y="2313659"/>
        <a:ext cx="6375776" cy="873167"/>
      </dsp:txXfrm>
    </dsp:sp>
    <dsp:sp modelId="{D49009F9-D9A8-4832-AB69-2BDCBD142FF8}">
      <dsp:nvSpPr>
        <dsp:cNvPr id="0" name=""/>
        <dsp:cNvSpPr/>
      </dsp:nvSpPr>
      <dsp:spPr>
        <a:xfrm>
          <a:off x="0" y="3234062"/>
          <a:ext cx="6476573" cy="0"/>
        </a:xfrm>
        <a:prstGeom prst="lin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</dsp:sp>
    <dsp:sp modelId="{082C61EE-F798-441F-B7E2-874609CBEACE}">
      <dsp:nvSpPr>
        <dsp:cNvPr id="0" name=""/>
        <dsp:cNvSpPr/>
      </dsp:nvSpPr>
      <dsp:spPr>
        <a:xfrm>
          <a:off x="0" y="3234062"/>
          <a:ext cx="6476573" cy="689015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153E"/>
              </a:solidFill>
              <a:latin typeface="Calibri"/>
              <a:ea typeface="+mn-ea"/>
              <a:cs typeface="+mn-cs"/>
            </a:rPr>
            <a:t>SDT Italia Milan</a:t>
          </a:r>
          <a:br>
            <a:rPr lang="en-US" sz="2000" b="1" kern="1200" dirty="0">
              <a:solidFill>
                <a:srgbClr val="00153E"/>
              </a:solidFill>
              <a:latin typeface="Calibri"/>
              <a:ea typeface="+mn-ea"/>
              <a:cs typeface="+mn-cs"/>
            </a:rPr>
          </a:br>
          <a:endParaRPr lang="en-US" sz="2000" kern="1200" dirty="0">
            <a:solidFill>
              <a:srgbClr val="00153E"/>
            </a:solidFill>
            <a:latin typeface="Calibri"/>
            <a:ea typeface="+mn-ea"/>
            <a:cs typeface="+mn-cs"/>
          </a:endParaRPr>
        </a:p>
      </dsp:txBody>
      <dsp:txXfrm>
        <a:off x="33635" y="3267697"/>
        <a:ext cx="6409303" cy="621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64683-B748-450F-8BD8-B7AFC13D4708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350E4-AAD7-4F37-BB94-DFFBBF99A2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4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4DBC8-E9C2-0243-A1F2-B8746D124A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3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 = client</a:t>
            </a:r>
          </a:p>
          <a:p>
            <a:r>
              <a:rPr lang="fr-BE" dirty="0"/>
              <a:t>A = agent</a:t>
            </a:r>
          </a:p>
          <a:p>
            <a:r>
              <a:rPr lang="fr-BE" dirty="0"/>
              <a:t>D = dealer</a:t>
            </a:r>
          </a:p>
          <a:p>
            <a:endParaRPr lang="fr-BE" dirty="0"/>
          </a:p>
          <a:p>
            <a:r>
              <a:rPr lang="fr-BE" dirty="0"/>
              <a:t>Forte implantation en EU et en </a:t>
            </a:r>
            <a:r>
              <a:rPr lang="fr-BE" dirty="0" err="1"/>
              <a:t>Amerique</a:t>
            </a:r>
            <a:r>
              <a:rPr lang="fr-B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5F09D-3155-4AA5-AB8A-0370E08CA1E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949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Nos références sont riches et variées grâce à la polyvalence qu’offre les ultrasons.</a:t>
            </a:r>
          </a:p>
          <a:p>
            <a:endParaRPr lang="fr-BE" dirty="0"/>
          </a:p>
          <a:p>
            <a:r>
              <a:rPr lang="fr-BE" dirty="0"/>
              <a:t>Grâce à cette polyvalence, nous pouvons désormais prétendre pouvoir entrer dans n’importe quelle industrie.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5F09D-3155-4AA5-AB8A-0370E08CA1E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0403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740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22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8B25-5795-46FE-A52B-1B77CDB18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8BF5C-8B1E-4204-A78A-91CF549A3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8EE30-5630-428B-80EC-07E90E53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06C5-3377-4899-95FE-5A189A5DBA97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1F45A-CB15-4A55-808E-F23E77B1F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03C59-9B23-4FA8-968B-4486E191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1A2A-BD42-4D2D-8DE0-F78A6986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29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4DC2ABF-6567-4C20-8B70-FFAC66AF7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5" b="34076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1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2457F1-825F-4474-9936-844A0A8BD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3ED6E5-7F3C-4211-A3E8-7EB081DF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1000"/>
          </a:blip>
          <a:srcRect t="22039" b="12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03B2A88-10C3-445C-88A8-3364644112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74" y="-260648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1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2457F1-825F-4474-9936-844A0A8BD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2C0549A-C6AF-486B-A588-624D5A32B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5" b="34076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cked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DB56F2-93CB-468C-821F-1EAA3740CC8F}"/>
              </a:ext>
            </a:extLst>
          </p:cNvPr>
          <p:cNvSpPr/>
          <p:nvPr userDrawn="1"/>
        </p:nvSpPr>
        <p:spPr>
          <a:xfrm>
            <a:off x="4266281" y="1529791"/>
            <a:ext cx="45719" cy="2387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E3D4F35-F617-4A01-AEAA-006B4DD75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262" y="2024424"/>
            <a:ext cx="3041674" cy="1565346"/>
          </a:xfrm>
        </p:spPr>
        <p:txBody>
          <a:bodyPr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BABFE9-5DBB-4570-8C48-2B7439450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7345" y="1656548"/>
            <a:ext cx="4853503" cy="2153214"/>
          </a:xfrm>
        </p:spPr>
        <p:txBody>
          <a:bodyPr>
            <a:noAutofit/>
          </a:bodyPr>
          <a:lstStyle>
            <a:lvl1pPr algn="l">
              <a:defRPr sz="59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 or subtitle</a:t>
            </a:r>
          </a:p>
        </p:txBody>
      </p:sp>
    </p:spTree>
    <p:extLst>
      <p:ext uri="{BB962C8B-B14F-4D97-AF65-F5344CB8AC3E}">
        <p14:creationId xmlns:p14="http://schemas.microsoft.com/office/powerpoint/2010/main" val="370272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ck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14734D-3548-431D-8A06-9C94DAA243B6}"/>
              </a:ext>
            </a:extLst>
          </p:cNvPr>
          <p:cNvSpPr/>
          <p:nvPr userDrawn="1"/>
        </p:nvSpPr>
        <p:spPr>
          <a:xfrm>
            <a:off x="5343076" y="1668425"/>
            <a:ext cx="45719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B1E4E46-2C25-418C-AC9F-43B13EDE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3418" y="1668425"/>
            <a:ext cx="5125319" cy="3208375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21CE7E-130E-42B5-818D-895567E2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91" y="1668425"/>
            <a:ext cx="4069761" cy="2387600"/>
          </a:xfrm>
        </p:spPr>
        <p:txBody>
          <a:bodyPr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78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DB56F2-93CB-468C-821F-1EAA3740CC8F}"/>
              </a:ext>
            </a:extLst>
          </p:cNvPr>
          <p:cNvSpPr/>
          <p:nvPr userDrawn="1"/>
        </p:nvSpPr>
        <p:spPr>
          <a:xfrm>
            <a:off x="4266281" y="1529791"/>
            <a:ext cx="45719" cy="2387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E3D4F35-F617-4A01-AEAA-006B4DD75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262" y="2024424"/>
            <a:ext cx="3041674" cy="1565346"/>
          </a:xfrm>
        </p:spPr>
        <p:txBody>
          <a:bodyPr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BABFE9-5DBB-4570-8C48-2B7439450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7345" y="1656548"/>
            <a:ext cx="4853503" cy="2153214"/>
          </a:xfrm>
        </p:spPr>
        <p:txBody>
          <a:bodyPr>
            <a:noAutofit/>
          </a:bodyPr>
          <a:lstStyle>
            <a:lvl1pPr algn="l">
              <a:defRPr sz="59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 or subtitle</a:t>
            </a:r>
          </a:p>
        </p:txBody>
      </p:sp>
    </p:spTree>
    <p:extLst>
      <p:ext uri="{BB962C8B-B14F-4D97-AF65-F5344CB8AC3E}">
        <p14:creationId xmlns:p14="http://schemas.microsoft.com/office/powerpoint/2010/main" val="4230937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C27E73-A0AD-4ABD-838E-8B2D8950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40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14734D-3548-431D-8A06-9C94DAA243B6}"/>
              </a:ext>
            </a:extLst>
          </p:cNvPr>
          <p:cNvSpPr/>
          <p:nvPr userDrawn="1"/>
        </p:nvSpPr>
        <p:spPr>
          <a:xfrm>
            <a:off x="5343076" y="1668425"/>
            <a:ext cx="45719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B1E4E46-2C25-418C-AC9F-43B13EDE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3418" y="1668425"/>
            <a:ext cx="5125319" cy="3208375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21CE7E-130E-42B5-818D-895567E2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91" y="1668425"/>
            <a:ext cx="4069761" cy="2387600"/>
          </a:xfrm>
        </p:spPr>
        <p:txBody>
          <a:bodyPr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24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633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engine&#10;&#10;Description automatically generated">
            <a:extLst>
              <a:ext uri="{FF2B5EF4-FFF2-40B4-BE49-F238E27FC236}">
                <a16:creationId xmlns:a16="http://schemas.microsoft.com/office/drawing/2014/main" id="{EF574C13-8410-484A-8E61-7E6DA8F17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/>
          <a:stretch/>
        </p:blipFill>
        <p:spPr>
          <a:xfrm>
            <a:off x="-158552" y="0"/>
            <a:ext cx="1235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43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349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DC8A13-8E01-4265-B597-F0808E593ACB}"/>
              </a:ext>
            </a:extLst>
          </p:cNvPr>
          <p:cNvSpPr/>
          <p:nvPr userDrawn="1"/>
        </p:nvSpPr>
        <p:spPr>
          <a:xfrm>
            <a:off x="6284242" y="1808567"/>
            <a:ext cx="45719" cy="2387600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0000" y="2160000"/>
            <a:ext cx="5220000" cy="3960000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DC8A13-8E01-4265-B597-F0808E593ACB}"/>
              </a:ext>
            </a:extLst>
          </p:cNvPr>
          <p:cNvSpPr/>
          <p:nvPr userDrawn="1"/>
        </p:nvSpPr>
        <p:spPr>
          <a:xfrm>
            <a:off x="5692160" y="1808567"/>
            <a:ext cx="45719" cy="2387600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220000" cy="3420000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2418479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50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0FDA241-0599-476B-8CD9-368CE834D8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99CFD-E5B9-4C06-B344-688A9CD49713}"/>
              </a:ext>
            </a:extLst>
          </p:cNvPr>
          <p:cNvSpPr/>
          <p:nvPr userDrawn="1"/>
        </p:nvSpPr>
        <p:spPr>
          <a:xfrm>
            <a:off x="6065520" y="1725284"/>
            <a:ext cx="51081" cy="3558876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CA9FED-620D-4BAA-9584-7D4D913A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256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50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0FDA241-0599-476B-8CD9-368CE834D8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99CFD-E5B9-4C06-B344-688A9CD49713}"/>
              </a:ext>
            </a:extLst>
          </p:cNvPr>
          <p:cNvSpPr/>
          <p:nvPr userDrawn="1"/>
        </p:nvSpPr>
        <p:spPr>
          <a:xfrm>
            <a:off x="6065520" y="1725284"/>
            <a:ext cx="51081" cy="3558876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CA9FED-620D-4BAA-9584-7D4D913A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884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50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BC8920-0E39-48DB-985E-C82609DD2555}"/>
              </a:ext>
            </a:extLst>
          </p:cNvPr>
          <p:cNvSpPr/>
          <p:nvPr userDrawn="1"/>
        </p:nvSpPr>
        <p:spPr>
          <a:xfrm>
            <a:off x="6065520" y="1742536"/>
            <a:ext cx="51081" cy="3524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6DEB912-25EC-4CCF-B397-D25C12FC2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B27F57-D270-43C3-85A0-A597053CA55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0081CC-EC5C-4506-9544-7483DCDFD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939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110974-CB0B-4CC3-8A62-47F70EC95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6413305" cy="823912"/>
          </a:xfrm>
        </p:spPr>
        <p:txBody>
          <a:bodyPr rIns="360000"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859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25F68-4E54-40F2-AE23-BE04547D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76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16E117C-5713-41A1-A815-D764BCB92E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94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655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13EF5A-B100-449C-BD11-F3A647DB4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5916000" cy="823912"/>
          </a:xfrm>
        </p:spPr>
        <p:txBody>
          <a:bodyPr rIns="360000"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426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D17F9-4C3C-43EC-8FB4-0ACCCF4F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22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97F253E-EB78-43F5-B27B-2EBA6A269A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70730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evice, engine, miller&#10;&#10;Description automatically generated">
            <a:extLst>
              <a:ext uri="{FF2B5EF4-FFF2-40B4-BE49-F238E27FC236}">
                <a16:creationId xmlns:a16="http://schemas.microsoft.com/office/drawing/2014/main" id="{CDB999D0-87E2-412C-9EFD-EB3362572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r="-313" b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75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13EF5A-B100-449C-BD11-F3A647DB4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4500000" cy="823912"/>
          </a:xfrm>
        </p:spPr>
        <p:txBody>
          <a:bodyPr lIns="0" rIns="360000" anchor="ctr" anchorCtr="0">
            <a:no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76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9E230-35C6-4CC6-9379-89A220D7A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396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4A2C6E-CBCF-4C85-B7A3-7FC6A96D00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414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516325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797" y="1825625"/>
            <a:ext cx="5125319" cy="4010819"/>
          </a:xfrm>
        </p:spPr>
        <p:txBody>
          <a:bodyPr/>
          <a:lstStyle>
            <a:lvl1pPr>
              <a:defRPr>
                <a:solidFill>
                  <a:srgbClr val="002745"/>
                </a:solidFill>
              </a:defRPr>
            </a:lvl1pPr>
            <a:lvl2pPr>
              <a:defRPr>
                <a:solidFill>
                  <a:srgbClr val="002745"/>
                </a:solidFill>
              </a:defRPr>
            </a:lvl2pPr>
            <a:lvl3pPr>
              <a:defRPr>
                <a:solidFill>
                  <a:srgbClr val="002745"/>
                </a:solidFill>
              </a:defRPr>
            </a:lvl3pPr>
            <a:lvl4pPr>
              <a:defRPr>
                <a:solidFill>
                  <a:srgbClr val="002745"/>
                </a:solidFill>
              </a:defRPr>
            </a:lvl4pPr>
            <a:lvl5pPr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7428" y="896620"/>
            <a:ext cx="552005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47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08D83-FEB8-4F12-80D5-7F8A19995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bg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35221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ark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bg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81617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775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accent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57302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t>‹#›</a:t>
            </a:fld>
            <a:endParaRPr lang="fr-B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B3E22D-A241-4EC7-90FE-AFE50380E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6" y="0"/>
            <a:ext cx="9649072" cy="1440160"/>
          </a:xfrm>
          <a:prstGeom prst="rect">
            <a:avLst/>
          </a:prstGeom>
        </p:spPr>
        <p:txBody>
          <a:bodyPr anchor="b" anchorCtr="0"/>
          <a:lstStyle>
            <a:lvl1pPr>
              <a:defRPr lang="fr-BE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01990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um 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t>‹#›</a:t>
            </a:fld>
            <a:endParaRPr lang="fr-B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8E6C9F-42AC-405B-8054-48E8A50A5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6" y="620688"/>
            <a:ext cx="9649072" cy="819472"/>
          </a:xfrm>
          <a:prstGeom prst="rect">
            <a:avLst/>
          </a:prstGeom>
        </p:spPr>
        <p:txBody>
          <a:bodyPr anchor="b" anchorCtr="0"/>
          <a:lstStyle>
            <a:lvl1pPr>
              <a:defRPr lang="fr-BE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  <a:endParaRPr lang="fr-BE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BE6DCE8-D439-432D-B649-6B1103CAD0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116633"/>
            <a:ext cx="9648825" cy="504056"/>
          </a:xfrm>
          <a:prstGeom prst="rect">
            <a:avLst/>
          </a:prstGeom>
        </p:spPr>
        <p:txBody>
          <a:bodyPr/>
          <a:lstStyle>
            <a:lvl1pPr>
              <a:defRPr sz="2799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Chapter 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4386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97084AD-591C-4ED6-B030-B384185F5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089687-9B44-409F-BA23-4C895EFF3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96752"/>
            <a:ext cx="830580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lighter&#10;&#10;Description automatically generated">
            <a:extLst>
              <a:ext uri="{FF2B5EF4-FFF2-40B4-BE49-F238E27FC236}">
                <a16:creationId xmlns:a16="http://schemas.microsoft.com/office/drawing/2014/main" id="{EFE98A95-6486-44A7-B48F-10CE19907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9269"/>
          <a:stretch/>
        </p:blipFill>
        <p:spPr>
          <a:xfrm>
            <a:off x="0" y="0"/>
            <a:ext cx="12192000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lighter&#10;&#10;Description automatically generated">
            <a:extLst>
              <a:ext uri="{FF2B5EF4-FFF2-40B4-BE49-F238E27FC236}">
                <a16:creationId xmlns:a16="http://schemas.microsoft.com/office/drawing/2014/main" id="{EFE98A95-6486-44A7-B48F-10CE19907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9269"/>
          <a:stretch/>
        </p:blipFill>
        <p:spPr>
          <a:xfrm>
            <a:off x="0" y="0"/>
            <a:ext cx="12192000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8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08AAAF0-31F5-4CA4-A3B0-8478D1D97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BF639A3C-C1E4-4899-B51F-76F308DB5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54011-1EF6-4B6D-B391-1A31C0AAE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356F-CAC3-4C88-9905-651CDA209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38665-6CD8-4278-85B5-198F8910F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06C5-3377-4899-95FE-5A189A5DBA97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B8C63-EC59-4E32-98AA-4E82D20F9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0CF74-6C8A-4E40-9C4C-2A2E599A1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1A2A-BD42-4D2D-8DE0-F78A6986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70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718" r:id="rId4"/>
    <p:sldLayoutId id="2147483719" r:id="rId5"/>
    <p:sldLayoutId id="2147483724" r:id="rId6"/>
    <p:sldLayoutId id="2147483725" r:id="rId7"/>
    <p:sldLayoutId id="2147483720" r:id="rId8"/>
    <p:sldLayoutId id="2147483721" r:id="rId9"/>
    <p:sldLayoutId id="2147483722" r:id="rId10"/>
    <p:sldLayoutId id="2147483663" r:id="rId11"/>
    <p:sldLayoutId id="2147483723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3" r:id="rId32"/>
    <p:sldLayoutId id="2147483700" r:id="rId33"/>
    <p:sldLayoutId id="2147483702" r:id="rId34"/>
    <p:sldLayoutId id="2147483707" r:id="rId35"/>
    <p:sldLayoutId id="2147483709" r:id="rId36"/>
    <p:sldLayoutId id="2147483726" r:id="rId37"/>
    <p:sldLayoutId id="214748372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f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png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xtranet.sdtultrasound.com/companies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43794C-E26D-449A-B10F-5E30D36E1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SDT </a:t>
            </a:r>
            <a:r>
              <a:rPr lang="fr-BE" dirty="0" err="1"/>
              <a:t>Ultrasound</a:t>
            </a:r>
            <a:r>
              <a:rPr lang="fr-BE" dirty="0"/>
              <a:t> Solutions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C7D6522-46FC-40D9-B489-22AF015A44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b="1" dirty="0" err="1"/>
              <a:t>Overview</a:t>
            </a:r>
            <a:endParaRPr lang="fr-BE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C79F50B-9928-4B8E-912F-B5C31BE1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455" y="6008328"/>
            <a:ext cx="1375623" cy="55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3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087240-615B-4AFE-9C7F-961288E50F87}"/>
              </a:ext>
            </a:extLst>
          </p:cNvPr>
          <p:cNvGrpSpPr/>
          <p:nvPr/>
        </p:nvGrpSpPr>
        <p:grpSpPr>
          <a:xfrm>
            <a:off x="2204149" y="1779575"/>
            <a:ext cx="7554914" cy="3889375"/>
            <a:chOff x="2279650" y="2131913"/>
            <a:chExt cx="7554914" cy="388937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650" y="2131913"/>
              <a:ext cx="6819900" cy="388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" name="Picture 4" descr="http://adelbb.com/uploads/adelbb_135022388913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551" y="2208112"/>
              <a:ext cx="538163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4" name="Picture 6" descr="http://bec0m.files.wordpress.com/2010/10/bp_logo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550" y="2830413"/>
              <a:ext cx="533400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Picture 8" descr="http://www.nextafrika.com/portail/portail/photo/image/Logos/eni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0664" y="3573684"/>
              <a:ext cx="568325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4687788"/>
              <a:ext cx="646113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13" descr="http://www.aderly.com/contents/new_page/img/Arkem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7939" y="5406925"/>
              <a:ext cx="936625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15" descr="http://www.novosti.rs/upload/images/2012/07/30j/Gazpro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0639" y="4111525"/>
              <a:ext cx="90487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8598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SDT </a:t>
            </a:r>
            <a:r>
              <a:rPr lang="fr-BE" dirty="0" err="1"/>
              <a:t>Ultrasound</a:t>
            </a:r>
            <a:r>
              <a:rPr lang="fr-BE" dirty="0"/>
              <a:t> solutions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5E8C3C-73B1-4E83-8F0C-2BE4B0967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Applications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251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pf-curve.mp4" descr="dipf-curve.mp4">
            <a:hlinkClick r:id="" action="ppaction://media"/>
            <a:extLst>
              <a:ext uri="{FF2B5EF4-FFF2-40B4-BE49-F238E27FC236}">
                <a16:creationId xmlns:a16="http://schemas.microsoft.com/office/drawing/2014/main" id="{BBEEFF91-90A0-41EF-A735-635D9A217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8814" y="2060848"/>
            <a:ext cx="6754372" cy="37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5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-is-ultrasound-short">
            <a:hlinkClick r:id="" action="ppaction://media"/>
            <a:extLst>
              <a:ext uri="{FF2B5EF4-FFF2-40B4-BE49-F238E27FC236}">
                <a16:creationId xmlns:a16="http://schemas.microsoft.com/office/drawing/2014/main" id="{798B680A-CB70-458A-8FF1-8D2870E00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86118"/>
            <a:ext cx="121539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5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mless Geometric Pattern. Seamless Geometric Texture In Op ...">
            <a:extLst>
              <a:ext uri="{FF2B5EF4-FFF2-40B4-BE49-F238E27FC236}">
                <a16:creationId xmlns:a16="http://schemas.microsoft.com/office/drawing/2014/main" id="{D4C76F2C-5213-463F-A06D-9D8D92E14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/>
          <a:stretch/>
        </p:blipFill>
        <p:spPr bwMode="auto">
          <a:xfrm rot="5400000">
            <a:off x="3128265" y="-2248645"/>
            <a:ext cx="602128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26E139-9A54-4B90-BEFB-D09A33CF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69" y="2729631"/>
            <a:ext cx="39909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869E60-CB05-49DC-9C6C-30961A588098}"/>
              </a:ext>
            </a:extLst>
          </p:cNvPr>
          <p:cNvSpPr/>
          <p:nvPr/>
        </p:nvSpPr>
        <p:spPr>
          <a:xfrm>
            <a:off x="3478565" y="3246702"/>
            <a:ext cx="515816" cy="281918"/>
          </a:xfrm>
          <a:prstGeom prst="rect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070985-055B-4D1D-9112-49003000FDF9}"/>
              </a:ext>
            </a:extLst>
          </p:cNvPr>
          <p:cNvSpPr/>
          <p:nvPr/>
        </p:nvSpPr>
        <p:spPr>
          <a:xfrm>
            <a:off x="3736472" y="3550665"/>
            <a:ext cx="515817" cy="2819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581269D-A797-40B7-84EE-ED90C01CF7A3}"/>
              </a:ext>
            </a:extLst>
          </p:cNvPr>
          <p:cNvSpPr/>
          <p:nvPr/>
        </p:nvSpPr>
        <p:spPr>
          <a:xfrm>
            <a:off x="3607518" y="3335808"/>
            <a:ext cx="257908" cy="1507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6E2D031-ABC8-4E17-A75C-E96D758BCF59}"/>
              </a:ext>
            </a:extLst>
          </p:cNvPr>
          <p:cNvSpPr/>
          <p:nvPr/>
        </p:nvSpPr>
        <p:spPr>
          <a:xfrm rot="10800000">
            <a:off x="3865426" y="3616261"/>
            <a:ext cx="257908" cy="1507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6D5BCB-1A20-48E3-AB3E-B96A03E84A11}"/>
              </a:ext>
            </a:extLst>
          </p:cNvPr>
          <p:cNvSpPr/>
          <p:nvPr/>
        </p:nvSpPr>
        <p:spPr>
          <a:xfrm rot="5400000">
            <a:off x="4947829" y="3246702"/>
            <a:ext cx="515816" cy="281918"/>
          </a:xfrm>
          <a:prstGeom prst="rect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90B641-6E2F-43A4-8904-B1CEFF16D5DA}"/>
              </a:ext>
            </a:extLst>
          </p:cNvPr>
          <p:cNvSpPr/>
          <p:nvPr/>
        </p:nvSpPr>
        <p:spPr>
          <a:xfrm rot="5400000">
            <a:off x="5076783" y="3324304"/>
            <a:ext cx="257908" cy="1507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2F701B-3ED8-440B-829B-A25798FEA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921" y="3090409"/>
            <a:ext cx="1238423" cy="87642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831D07B-CAA0-40F2-8A62-8E0F722EB402}"/>
              </a:ext>
            </a:extLst>
          </p:cNvPr>
          <p:cNvSpPr txBox="1">
            <a:spLocks/>
          </p:cNvSpPr>
          <p:nvPr/>
        </p:nvSpPr>
        <p:spPr>
          <a:xfrm>
            <a:off x="5281100" y="2514674"/>
            <a:ext cx="6270882" cy="575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C000"/>
                </a:solidFill>
                <a:latin typeface="+mn-lt"/>
              </a:rPr>
              <a:t>P</a:t>
            </a:r>
            <a:r>
              <a:rPr lang="en-US" sz="2000" b="1" dirty="0">
                <a:solidFill>
                  <a:srgbClr val="004B85"/>
                </a:solidFill>
                <a:latin typeface="+mn-lt"/>
              </a:rPr>
              <a:t>artial discharges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F78CA5-68B1-450B-8E9E-04C8482CD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698" y="3152115"/>
            <a:ext cx="797100" cy="797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F1298B-4008-41B3-9969-6C5B97950D41}"/>
              </a:ext>
            </a:extLst>
          </p:cNvPr>
          <p:cNvSpPr txBox="1"/>
          <p:nvPr/>
        </p:nvSpPr>
        <p:spPr>
          <a:xfrm>
            <a:off x="449063" y="2142835"/>
            <a:ext cx="6316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We detect, measure and analyze ultrasound caused by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9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repeatCount="indefinite" fill="remove" grpId="0" nodeType="clickEffect" p14:presetBounceEnd="57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repeatCount="indefinite" fill="remove" grpId="0" nodeType="withEffect" p14:presetBounceEnd="57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repeatCount="indefinite" fill="remove" grpId="0" nodeType="clickEffect" p14:presetBounceEnd="66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repeatCount="indefinite" fill="remove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2" presetClass="emph" presetSubtype="0" repeatCount="indefinite" fill="remove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repeatCount="indefinite" fill="remove" grpId="0" nodeType="click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repeatCount="indefinite" fill="remove" grpId="0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repeatCount="indefinite" fill="remove" grpId="0" nodeType="click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repeatCount="indefinite" fill="remove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2" presetClass="emph" presetSubtype="0" repeatCount="indefinite" fill="remove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 animBg="1"/>
          <p:bldP spid="13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1879DF-957B-5D40-BB36-41CDD0B20889}"/>
              </a:ext>
            </a:extLst>
          </p:cNvPr>
          <p:cNvSpPr txBox="1">
            <a:spLocks/>
          </p:cNvSpPr>
          <p:nvPr/>
        </p:nvSpPr>
        <p:spPr>
          <a:xfrm>
            <a:off x="4593061" y="979917"/>
            <a:ext cx="2074439" cy="1371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Pillars</a:t>
            </a:r>
          </a:p>
          <a:p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CFE24C-C625-4393-BBFF-F76D280852D9}"/>
              </a:ext>
            </a:extLst>
          </p:cNvPr>
          <p:cNvSpPr txBox="1">
            <a:spLocks/>
          </p:cNvSpPr>
          <p:nvPr/>
        </p:nvSpPr>
        <p:spPr>
          <a:xfrm>
            <a:off x="6343650" y="1184856"/>
            <a:ext cx="2367288" cy="575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FFC000"/>
                </a:solidFill>
                <a:latin typeface="+mn-lt"/>
              </a:rPr>
              <a:t>F</a:t>
            </a:r>
            <a:r>
              <a:rPr lang="en-US" sz="4400" b="1" dirty="0">
                <a:solidFill>
                  <a:schemeClr val="accent1"/>
                </a:solidFill>
                <a:latin typeface="+mn-lt"/>
              </a:rPr>
              <a:t>riction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40D3F99-28D0-409C-8510-D7E7751D2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28359" r="62673"/>
          <a:stretch/>
        </p:blipFill>
        <p:spPr bwMode="auto">
          <a:xfrm>
            <a:off x="6667500" y="2187994"/>
            <a:ext cx="2676550" cy="19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53E7B6E-C60D-41EE-8AD1-F81ACEC2D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409" y="2490811"/>
            <a:ext cx="1090589" cy="109058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86DC70-6CBE-4998-961B-802FA826C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156" y="2490811"/>
            <a:ext cx="1090589" cy="109058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0D7740E-360A-466F-9DF6-4D40FBC4A0F1}"/>
              </a:ext>
            </a:extLst>
          </p:cNvPr>
          <p:cNvSpPr txBox="1">
            <a:spLocks/>
          </p:cNvSpPr>
          <p:nvPr/>
        </p:nvSpPr>
        <p:spPr>
          <a:xfrm>
            <a:off x="4417802" y="3241682"/>
            <a:ext cx="2074439" cy="1371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bg1"/>
                </a:solidFill>
                <a:latin typeface="+mn-lt"/>
              </a:rPr>
              <a:t>Bearings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+mn-lt"/>
              </a:rPr>
              <a:t>Lubrification</a:t>
            </a:r>
          </a:p>
        </p:txBody>
      </p:sp>
    </p:spTree>
    <p:extLst>
      <p:ext uri="{BB962C8B-B14F-4D97-AF65-F5344CB8AC3E}">
        <p14:creationId xmlns:p14="http://schemas.microsoft.com/office/powerpoint/2010/main" val="4113389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1879DF-957B-5D40-BB36-41CDD0B20889}"/>
              </a:ext>
            </a:extLst>
          </p:cNvPr>
          <p:cNvSpPr txBox="1">
            <a:spLocks/>
          </p:cNvSpPr>
          <p:nvPr/>
        </p:nvSpPr>
        <p:spPr>
          <a:xfrm>
            <a:off x="4593061" y="979917"/>
            <a:ext cx="2074439" cy="1371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Pillars</a:t>
            </a:r>
          </a:p>
          <a:p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CFE24C-C625-4393-BBFF-F76D280852D9}"/>
              </a:ext>
            </a:extLst>
          </p:cNvPr>
          <p:cNvSpPr txBox="1">
            <a:spLocks/>
          </p:cNvSpPr>
          <p:nvPr/>
        </p:nvSpPr>
        <p:spPr>
          <a:xfrm>
            <a:off x="6407150" y="1184856"/>
            <a:ext cx="2367288" cy="575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FFC000"/>
                </a:solidFill>
                <a:latin typeface="+mn-lt"/>
              </a:rPr>
              <a:t>I</a:t>
            </a:r>
            <a:r>
              <a:rPr lang="en-US" sz="4400" b="1" dirty="0">
                <a:solidFill>
                  <a:schemeClr val="accent1"/>
                </a:solidFill>
                <a:latin typeface="+mn-lt"/>
              </a:rPr>
              <a:t>mpacts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40D3F99-28D0-409C-8510-D7E7751D2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5" t="26169" r="30851" b="2190"/>
          <a:stretch/>
        </p:blipFill>
        <p:spPr bwMode="auto">
          <a:xfrm>
            <a:off x="6667500" y="2187994"/>
            <a:ext cx="2676550" cy="19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53E7B6E-C60D-41EE-8AD1-F81ACEC2D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409" y="2490811"/>
            <a:ext cx="1090589" cy="109058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86DC70-6CBE-4998-961B-802FA826C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156" y="2490811"/>
            <a:ext cx="1090589" cy="1090589"/>
          </a:xfrm>
          <a:prstGeom prst="rect">
            <a:avLst/>
          </a:prstGeom>
        </p:spPr>
      </p:pic>
      <p:pic>
        <p:nvPicPr>
          <p:cNvPr id="3" name="Picture 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EA04485E-BEF8-4EBC-AE55-432C9B041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155" y="2490811"/>
            <a:ext cx="1090590" cy="1090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5A32632-2EEB-4C63-A3D4-0656D3A4E464}"/>
              </a:ext>
            </a:extLst>
          </p:cNvPr>
          <p:cNvSpPr txBox="1">
            <a:spLocks/>
          </p:cNvSpPr>
          <p:nvPr/>
        </p:nvSpPr>
        <p:spPr>
          <a:xfrm>
            <a:off x="3052690" y="3592410"/>
            <a:ext cx="3439552" cy="1371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bg1"/>
                </a:solidFill>
                <a:latin typeface="+mn-lt"/>
              </a:rPr>
              <a:t>Bearings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+mn-lt"/>
              </a:rPr>
              <a:t>Gearings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+mn-lt"/>
              </a:rPr>
              <a:t>Pump cavitation</a:t>
            </a:r>
          </a:p>
        </p:txBody>
      </p:sp>
    </p:spTree>
    <p:extLst>
      <p:ext uri="{BB962C8B-B14F-4D97-AF65-F5344CB8AC3E}">
        <p14:creationId xmlns:p14="http://schemas.microsoft.com/office/powerpoint/2010/main" val="3197467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1879DF-957B-5D40-BB36-41CDD0B20889}"/>
              </a:ext>
            </a:extLst>
          </p:cNvPr>
          <p:cNvSpPr txBox="1">
            <a:spLocks/>
          </p:cNvSpPr>
          <p:nvPr/>
        </p:nvSpPr>
        <p:spPr>
          <a:xfrm>
            <a:off x="4593061" y="979917"/>
            <a:ext cx="2074439" cy="1371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Pillars</a:t>
            </a:r>
          </a:p>
          <a:p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CFE24C-C625-4393-BBFF-F76D280852D9}"/>
              </a:ext>
            </a:extLst>
          </p:cNvPr>
          <p:cNvSpPr txBox="1">
            <a:spLocks/>
          </p:cNvSpPr>
          <p:nvPr/>
        </p:nvSpPr>
        <p:spPr>
          <a:xfrm>
            <a:off x="6380255" y="1184856"/>
            <a:ext cx="3261285" cy="575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rgbClr val="FFC000"/>
                </a:solidFill>
                <a:latin typeface="+mn-lt"/>
              </a:rPr>
              <a:t>T</a:t>
            </a:r>
            <a:r>
              <a:rPr lang="en-US" sz="4400" b="1" dirty="0" err="1">
                <a:solidFill>
                  <a:schemeClr val="accent1"/>
                </a:solidFill>
                <a:latin typeface="+mn-lt"/>
              </a:rPr>
              <a:t>ubulences</a:t>
            </a:r>
            <a:endParaRPr lang="en-US" sz="4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40D3F99-28D0-409C-8510-D7E7751D2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5" t="26169" r="1141" b="2190"/>
          <a:stretch/>
        </p:blipFill>
        <p:spPr bwMode="auto">
          <a:xfrm>
            <a:off x="6667500" y="2187994"/>
            <a:ext cx="2676550" cy="19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53E7B6E-C60D-41EE-8AD1-F81ACEC2D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409" y="2490811"/>
            <a:ext cx="1090589" cy="109058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86DC70-6CBE-4998-961B-802FA826C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156" y="2490811"/>
            <a:ext cx="1090589" cy="1090589"/>
          </a:xfrm>
          <a:prstGeom prst="rect">
            <a:avLst/>
          </a:prstGeom>
        </p:spPr>
      </p:pic>
      <p:pic>
        <p:nvPicPr>
          <p:cNvPr id="3" name="Picture 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EA04485E-BEF8-4EBC-AE55-432C9B041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155" y="2490811"/>
            <a:ext cx="1090590" cy="109059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B2EBF73-AC3C-456F-9DED-9564E0CA6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899" y="2490811"/>
            <a:ext cx="1090591" cy="109059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93A36D-55D1-428A-AD8F-90031A4CA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407" y="2490811"/>
            <a:ext cx="1090591" cy="1090591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09DA8A-E3F2-4515-8E80-CC159C49F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154" y="2490809"/>
            <a:ext cx="1090591" cy="109059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1A1B0B1-2129-481D-99A0-2813924FB71D}"/>
              </a:ext>
            </a:extLst>
          </p:cNvPr>
          <p:cNvSpPr txBox="1">
            <a:spLocks/>
          </p:cNvSpPr>
          <p:nvPr/>
        </p:nvSpPr>
        <p:spPr>
          <a:xfrm>
            <a:off x="4417802" y="3721096"/>
            <a:ext cx="2074439" cy="12307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bg1"/>
                </a:solidFill>
                <a:latin typeface="+mn-lt"/>
              </a:rPr>
              <a:t>Leaks</a:t>
            </a:r>
          </a:p>
          <a:p>
            <a:pPr algn="r"/>
            <a:r>
              <a:rPr lang="en-US" sz="2800" dirty="0" err="1">
                <a:solidFill>
                  <a:schemeClr val="bg1"/>
                </a:solidFill>
                <a:latin typeface="+mn-lt"/>
              </a:rPr>
              <a:t>Stram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traps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+mn-lt"/>
              </a:rPr>
              <a:t>Valves</a:t>
            </a:r>
          </a:p>
        </p:txBody>
      </p:sp>
    </p:spTree>
    <p:extLst>
      <p:ext uri="{BB962C8B-B14F-4D97-AF65-F5344CB8AC3E}">
        <p14:creationId xmlns:p14="http://schemas.microsoft.com/office/powerpoint/2010/main" val="1778598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97650"/>
            <a:ext cx="623888" cy="260350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t>18</a:t>
            </a:fld>
            <a:endParaRPr lang="fr-B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108442C-A7CB-472B-8291-6514FB4C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9264" y="2348880"/>
            <a:ext cx="8020050" cy="47513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fr-BE" b="1" dirty="0">
                <a:solidFill>
                  <a:srgbClr val="E57725"/>
                </a:solidFill>
              </a:rPr>
              <a:t>FIT: </a:t>
            </a:r>
            <a:r>
              <a:rPr lang="fr-BE" dirty="0"/>
              <a:t>8 PILLARS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85A528-D489-479D-97E7-5D142DA310C3}"/>
              </a:ext>
            </a:extLst>
          </p:cNvPr>
          <p:cNvGrpSpPr/>
          <p:nvPr/>
        </p:nvGrpSpPr>
        <p:grpSpPr>
          <a:xfrm>
            <a:off x="3117603" y="3162070"/>
            <a:ext cx="8007495" cy="869420"/>
            <a:chOff x="1834087" y="3280826"/>
            <a:chExt cx="8007495" cy="869420"/>
          </a:xfrm>
        </p:grpSpPr>
        <p:pic>
          <p:nvPicPr>
            <p:cNvPr id="16" name="Picture 15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6CB882AC-625E-41AD-BC11-3509AC38E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682" y="3280826"/>
              <a:ext cx="865262" cy="865262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039A5628-B09F-4970-8781-C7915F9C2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406" y="3280826"/>
              <a:ext cx="865262" cy="865262"/>
            </a:xfrm>
            <a:prstGeom prst="rect">
              <a:avLst/>
            </a:prstGeom>
          </p:spPr>
        </p:pic>
        <p:pic>
          <p:nvPicPr>
            <p:cNvPr id="20" name="Picture 19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9C1D8E07-BC01-4C30-8A08-944AF536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044" y="3280826"/>
              <a:ext cx="865262" cy="8652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31307C-8B70-4E4F-8C63-CC25F7489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001" y="3280826"/>
              <a:ext cx="865262" cy="865262"/>
            </a:xfrm>
            <a:prstGeom prst="rect">
              <a:avLst/>
            </a:prstGeom>
          </p:spPr>
        </p:pic>
        <p:pic>
          <p:nvPicPr>
            <p:cNvPr id="24" name="Picture 23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B5DADF4A-144D-43E1-9542-3679D941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725" y="3280826"/>
              <a:ext cx="865262" cy="8652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BFB46E-95F1-4413-91E5-EB30124A8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087" y="3280826"/>
              <a:ext cx="865262" cy="865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D3BACD-9890-476D-ABB2-7281D77AB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363" y="3280826"/>
              <a:ext cx="865262" cy="86526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9D86DD-CEBA-419E-95D9-5906E6C96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6320" y="3284984"/>
              <a:ext cx="865262" cy="8652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81DE09-CDD9-4D5C-B5D8-E8051AFE1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313" y="1707246"/>
            <a:ext cx="2114845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3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97650"/>
            <a:ext cx="623888" cy="260350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t>19</a:t>
            </a:fld>
            <a:endParaRPr lang="fr-B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108442C-A7CB-472B-8291-6514FB4C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9264" y="2348880"/>
            <a:ext cx="8020050" cy="47513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fr-BE" b="1" dirty="0">
                <a:solidFill>
                  <a:srgbClr val="E57725"/>
                </a:solidFill>
              </a:rPr>
              <a:t>FIT: </a:t>
            </a:r>
            <a:r>
              <a:rPr lang="fr-BE" dirty="0"/>
              <a:t>8 PILLARS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85A528-D489-479D-97E7-5D142DA310C3}"/>
              </a:ext>
            </a:extLst>
          </p:cNvPr>
          <p:cNvGrpSpPr/>
          <p:nvPr/>
        </p:nvGrpSpPr>
        <p:grpSpPr>
          <a:xfrm>
            <a:off x="1834087" y="3642007"/>
            <a:ext cx="8007495" cy="869420"/>
            <a:chOff x="1834087" y="3280826"/>
            <a:chExt cx="8007495" cy="869420"/>
          </a:xfrm>
        </p:grpSpPr>
        <p:pic>
          <p:nvPicPr>
            <p:cNvPr id="16" name="Picture 15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6CB882AC-625E-41AD-BC11-3509AC38E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682" y="3280826"/>
              <a:ext cx="865262" cy="865262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039A5628-B09F-4970-8781-C7915F9C2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406" y="3280826"/>
              <a:ext cx="865262" cy="865262"/>
            </a:xfrm>
            <a:prstGeom prst="rect">
              <a:avLst/>
            </a:prstGeom>
          </p:spPr>
        </p:pic>
        <p:pic>
          <p:nvPicPr>
            <p:cNvPr id="20" name="Picture 19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9C1D8E07-BC01-4C30-8A08-944AF536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044" y="3280826"/>
              <a:ext cx="865262" cy="8652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31307C-8B70-4E4F-8C63-CC25F7489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001" y="3280826"/>
              <a:ext cx="865262" cy="865262"/>
            </a:xfrm>
            <a:prstGeom prst="rect">
              <a:avLst/>
            </a:prstGeom>
          </p:spPr>
        </p:pic>
        <p:pic>
          <p:nvPicPr>
            <p:cNvPr id="24" name="Picture 23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B5DADF4A-144D-43E1-9542-3679D941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725" y="3280826"/>
              <a:ext cx="865262" cy="8652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BFB46E-95F1-4413-91E5-EB30124A8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087" y="3280826"/>
              <a:ext cx="865262" cy="865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D3BACD-9890-476D-ABB2-7281D77AB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363" y="3280826"/>
              <a:ext cx="865262" cy="86526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9D86DD-CEBA-419E-95D9-5906E6C96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6320" y="3284984"/>
              <a:ext cx="865262" cy="865262"/>
            </a:xfrm>
            <a:prstGeom prst="rect">
              <a:avLst/>
            </a:prstGeom>
          </p:spPr>
        </p:pic>
      </p:grpSp>
      <p:pic>
        <p:nvPicPr>
          <p:cNvPr id="13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FFBC7B0-A3D1-4D65-B95B-B9FF6410F5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9" end="78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0675" y="1377542"/>
            <a:ext cx="90106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442119-8AE2-4794-AD4B-05A985D44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r-BE" sz="4800" b="1" dirty="0"/>
              <a:t>AGENDA</a:t>
            </a:r>
            <a:endParaRPr lang="en-GB" sz="4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82370E-9368-4992-B530-D1867F6078F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fr-BE" dirty="0" err="1"/>
              <a:t>Company</a:t>
            </a:r>
            <a:endParaRPr lang="fr-BE" dirty="0"/>
          </a:p>
          <a:p>
            <a:r>
              <a:rPr lang="fr-BE" dirty="0"/>
              <a:t>Applications</a:t>
            </a:r>
          </a:p>
          <a:p>
            <a:r>
              <a:rPr lang="fr-BE" dirty="0"/>
              <a:t>Solutions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C308F4-0490-4A5E-9EF5-261F67199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317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SDT </a:t>
            </a:r>
            <a:r>
              <a:rPr lang="fr-BE" dirty="0" err="1"/>
              <a:t>Ultrasound</a:t>
            </a:r>
            <a:r>
              <a:rPr lang="fr-BE" dirty="0"/>
              <a:t> solutions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5E8C3C-73B1-4E83-8F0C-2BE4B0967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Solutions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143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unch, different, lined, computer&#10;&#10;Description automatically generated">
            <a:extLst>
              <a:ext uri="{FF2B5EF4-FFF2-40B4-BE49-F238E27FC236}">
                <a16:creationId xmlns:a16="http://schemas.microsoft.com/office/drawing/2014/main" id="{2E55A620-B706-4C09-B634-4D5D39683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86" y="1491603"/>
            <a:ext cx="2727658" cy="317479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38E0176-1816-4D2A-B6E4-0952BC85A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56" y="3345979"/>
            <a:ext cx="1980632" cy="132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093F036-4059-4003-A853-D539D788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90" y="1442702"/>
            <a:ext cx="1778173" cy="21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06A40-CE09-4889-9EE6-041CC7B39AB8}"/>
              </a:ext>
            </a:extLst>
          </p:cNvPr>
          <p:cNvSpPr txBox="1"/>
          <p:nvPr/>
        </p:nvSpPr>
        <p:spPr>
          <a:xfrm>
            <a:off x="2250274" y="479839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Portable data collectors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C5279D-654E-4FE5-A21F-602CE2ACB123}"/>
              </a:ext>
            </a:extLst>
          </p:cNvPr>
          <p:cNvSpPr txBox="1"/>
          <p:nvPr/>
        </p:nvSpPr>
        <p:spPr>
          <a:xfrm>
            <a:off x="5081771" y="479839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Online monitoring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280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E587A2E-3096-40B1-B9E8-1BA44FFCB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07"/>
          <a:stretch/>
        </p:blipFill>
        <p:spPr bwMode="auto">
          <a:xfrm>
            <a:off x="0" y="-27296"/>
            <a:ext cx="12192000" cy="43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9FB2EB8-74FF-4A45-A026-BD6F7DB2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967877"/>
            <a:ext cx="7543800" cy="26003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191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3.png">
            <a:extLst>
              <a:ext uri="{FF2B5EF4-FFF2-40B4-BE49-F238E27FC236}">
                <a16:creationId xmlns:a16="http://schemas.microsoft.com/office/drawing/2014/main" id="{2A763603-36E2-4BFE-B5CE-0AD4538F6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611" y="1135983"/>
            <a:ext cx="2000872" cy="458603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90378-D882-4939-9164-4BEFA974BDA9}"/>
              </a:ext>
            </a:extLst>
          </p:cNvPr>
          <p:cNvSpPr txBox="1"/>
          <p:nvPr/>
        </p:nvSpPr>
        <p:spPr>
          <a:xfrm>
            <a:off x="6439072" y="2450023"/>
            <a:ext cx="49149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FFC000"/>
                </a:solidFill>
              </a:rPr>
              <a:t>AFFORDABLE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RELIABLE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FLEXIBLE</a:t>
            </a:r>
          </a:p>
          <a:p>
            <a:pPr algn="ctr"/>
            <a:endParaRPr lang="en-GB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07FAB-D022-4515-B36E-5C760E86768B}"/>
              </a:ext>
            </a:extLst>
          </p:cNvPr>
          <p:cNvSpPr txBox="1"/>
          <p:nvPr/>
        </p:nvSpPr>
        <p:spPr>
          <a:xfrm>
            <a:off x="7260233" y="4758347"/>
            <a:ext cx="3296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Device developed and designed for energy saving applications (leaks and steam traps) "detect &amp; repair"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EBE9DC-971C-44D2-9E2B-CDADA172EE27}"/>
              </a:ext>
            </a:extLst>
          </p:cNvPr>
          <p:cNvSpPr txBox="1"/>
          <p:nvPr/>
        </p:nvSpPr>
        <p:spPr>
          <a:xfrm>
            <a:off x="5716138" y="1281435"/>
            <a:ext cx="609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b="1" dirty="0">
                <a:solidFill>
                  <a:srgbClr val="FFC000"/>
                </a:solidFill>
              </a:rPr>
              <a:t>SDT</a:t>
            </a:r>
            <a:r>
              <a:rPr lang="en-GB" sz="8000" b="1" dirty="0">
                <a:solidFill>
                  <a:schemeClr val="bg1"/>
                </a:solidFill>
              </a:rPr>
              <a:t>200</a:t>
            </a:r>
            <a:endParaRPr lang="en-GB" sz="8000" dirty="0">
              <a:solidFill>
                <a:schemeClr val="bg1"/>
              </a:solidFill>
            </a:endParaRPr>
          </a:p>
        </p:txBody>
      </p:sp>
      <p:sp>
        <p:nvSpPr>
          <p:cNvPr id="7" name="Shape 248">
            <a:extLst>
              <a:ext uri="{FF2B5EF4-FFF2-40B4-BE49-F238E27FC236}">
                <a16:creationId xmlns:a16="http://schemas.microsoft.com/office/drawing/2014/main" id="{F47EDE34-CA70-45B5-A4D8-970F671C6BB1}"/>
              </a:ext>
            </a:extLst>
          </p:cNvPr>
          <p:cNvSpPr/>
          <p:nvPr/>
        </p:nvSpPr>
        <p:spPr>
          <a:xfrm>
            <a:off x="1374044" y="6042241"/>
            <a:ext cx="6610877" cy="24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50000"/>
              </a:lnSpc>
              <a:defRPr sz="1700" baseline="0">
                <a:solidFill>
                  <a:srgbClr val="3F679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bg2"/>
                </a:solidFill>
              </a:rPr>
              <a:t>II 1 G Ex </a:t>
            </a:r>
            <a:r>
              <a:rPr sz="1200" dirty="0" err="1">
                <a:solidFill>
                  <a:schemeClr val="bg2"/>
                </a:solidFill>
              </a:rPr>
              <a:t>ia</a:t>
            </a:r>
            <a:r>
              <a:rPr sz="1200" dirty="0">
                <a:solidFill>
                  <a:schemeClr val="bg2"/>
                </a:solidFill>
              </a:rPr>
              <a:t> IIC T3/T2 Ga, conform to IEC 60079-0, 60079-11 and 60079-26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DA85D4C-BFD9-4C10-823D-44BAEDD0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89" y="5722016"/>
            <a:ext cx="3272043" cy="44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445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36D9ED-1B49-4531-B84E-D089CF73046C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90378-D882-4939-9164-4BEFA974BDA9}"/>
              </a:ext>
            </a:extLst>
          </p:cNvPr>
          <p:cNvSpPr txBox="1"/>
          <p:nvPr/>
        </p:nvSpPr>
        <p:spPr>
          <a:xfrm>
            <a:off x="6780268" y="2450023"/>
            <a:ext cx="49149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FFC000"/>
                </a:solidFill>
              </a:rPr>
              <a:t>AFFORDABLE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RELIABLE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FLEXIBLE</a:t>
            </a:r>
          </a:p>
          <a:p>
            <a:pPr algn="ctr"/>
            <a:endParaRPr lang="en-GB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07FAB-D022-4515-B36E-5C760E86768B}"/>
              </a:ext>
            </a:extLst>
          </p:cNvPr>
          <p:cNvSpPr txBox="1"/>
          <p:nvPr/>
        </p:nvSpPr>
        <p:spPr>
          <a:xfrm>
            <a:off x="7601429" y="4758347"/>
            <a:ext cx="3296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Device developed and designed for predictive maintenance application such as mechanical &amp; electrical inspection 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EBE9DC-971C-44D2-9E2B-CDADA172EE27}"/>
              </a:ext>
            </a:extLst>
          </p:cNvPr>
          <p:cNvSpPr txBox="1"/>
          <p:nvPr/>
        </p:nvSpPr>
        <p:spPr>
          <a:xfrm>
            <a:off x="6057334" y="1281435"/>
            <a:ext cx="609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b="1" dirty="0">
                <a:solidFill>
                  <a:srgbClr val="FFC000"/>
                </a:solidFill>
              </a:rPr>
              <a:t>SDT</a:t>
            </a:r>
            <a:r>
              <a:rPr lang="en-GB" sz="8000" b="1" dirty="0">
                <a:solidFill>
                  <a:schemeClr val="bg1"/>
                </a:solidFill>
              </a:rPr>
              <a:t>270</a:t>
            </a:r>
            <a:endParaRPr lang="en-GB" sz="8000" dirty="0">
              <a:solidFill>
                <a:schemeClr val="bg1"/>
              </a:solidFill>
            </a:endParaRPr>
          </a:p>
        </p:txBody>
      </p:sp>
      <p:pic>
        <p:nvPicPr>
          <p:cNvPr id="21" name="image4.jpg" descr="Y:\Sales\Photos\SDT270\photo's\270.jpg">
            <a:extLst>
              <a:ext uri="{FF2B5EF4-FFF2-40B4-BE49-F238E27FC236}">
                <a16:creationId xmlns:a16="http://schemas.microsoft.com/office/drawing/2014/main" id="{83E06EBB-EC80-4254-9087-CAF6F0E05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77" y="424931"/>
            <a:ext cx="1114027" cy="2575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2D6A45CE-A3A3-410D-A1B5-27671CCA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55" y="3086047"/>
            <a:ext cx="1614066" cy="21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A picture containing person, person, snow, standing&#10;&#10;Description automatically generated">
            <a:extLst>
              <a:ext uri="{FF2B5EF4-FFF2-40B4-BE49-F238E27FC236}">
                <a16:creationId xmlns:a16="http://schemas.microsoft.com/office/drawing/2014/main" id="{734EC499-6B2E-47DF-A273-C2B23F9F0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-34" r="713" b="6864"/>
          <a:stretch/>
        </p:blipFill>
        <p:spPr>
          <a:xfrm>
            <a:off x="-159297" y="3852438"/>
            <a:ext cx="6266668" cy="30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1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36D9ED-1B49-4531-B84E-D089CF73046C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90378-D882-4939-9164-4BEFA974BDA9}"/>
              </a:ext>
            </a:extLst>
          </p:cNvPr>
          <p:cNvSpPr txBox="1"/>
          <p:nvPr/>
        </p:nvSpPr>
        <p:spPr>
          <a:xfrm>
            <a:off x="6780268" y="2450023"/>
            <a:ext cx="49149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C000"/>
                </a:solidFill>
              </a:rPr>
              <a:t>Grease bearings right</a:t>
            </a:r>
          </a:p>
          <a:p>
            <a:pPr algn="ctr"/>
            <a:endParaRPr lang="en-GB" sz="4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07FAB-D022-4515-B36E-5C760E86768B}"/>
              </a:ext>
            </a:extLst>
          </p:cNvPr>
          <p:cNvSpPr txBox="1"/>
          <p:nvPr/>
        </p:nvSpPr>
        <p:spPr>
          <a:xfrm>
            <a:off x="7589325" y="4035072"/>
            <a:ext cx="32968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Device developed and designed for proactive and predictive maintenance application : greasing optimisation.</a:t>
            </a:r>
          </a:p>
          <a:p>
            <a:pPr algn="ctr"/>
            <a:endParaRPr lang="en-GB" sz="160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EBE9DC-971C-44D2-9E2B-CDADA172EE27}"/>
              </a:ext>
            </a:extLst>
          </p:cNvPr>
          <p:cNvSpPr txBox="1"/>
          <p:nvPr/>
        </p:nvSpPr>
        <p:spPr>
          <a:xfrm>
            <a:off x="6057334" y="1281435"/>
            <a:ext cx="609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b="1" dirty="0" err="1">
                <a:solidFill>
                  <a:srgbClr val="FFC000"/>
                </a:solidFill>
              </a:rPr>
              <a:t>LUBE</a:t>
            </a:r>
            <a:r>
              <a:rPr lang="en-GB" sz="8000" b="1" dirty="0" err="1">
                <a:solidFill>
                  <a:schemeClr val="bg1"/>
                </a:solidFill>
              </a:rPr>
              <a:t>xpert</a:t>
            </a:r>
            <a:endParaRPr lang="en-GB" sz="8000" dirty="0">
              <a:solidFill>
                <a:schemeClr val="bg1"/>
              </a:solidFill>
            </a:endParaRPr>
          </a:p>
        </p:txBody>
      </p:sp>
      <p:pic>
        <p:nvPicPr>
          <p:cNvPr id="25" name="Picture 24" descr="A picture containing person, person, snow, standing&#10;&#10;Description automatically generated">
            <a:extLst>
              <a:ext uri="{FF2B5EF4-FFF2-40B4-BE49-F238E27FC236}">
                <a16:creationId xmlns:a16="http://schemas.microsoft.com/office/drawing/2014/main" id="{734EC499-6B2E-47DF-A273-C2B23F9F0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-34" r="713" b="6864"/>
          <a:stretch/>
        </p:blipFill>
        <p:spPr>
          <a:xfrm>
            <a:off x="-159297" y="3852438"/>
            <a:ext cx="6266668" cy="3090861"/>
          </a:xfrm>
          <a:prstGeom prst="rect">
            <a:avLst/>
          </a:prstGeom>
        </p:spPr>
      </p:pic>
      <p:pic>
        <p:nvPicPr>
          <p:cNvPr id="9" name="Picture 8" descr="A picture containing bunch, different, lined, computer&#10;&#10;Description automatically generated">
            <a:extLst>
              <a:ext uri="{FF2B5EF4-FFF2-40B4-BE49-F238E27FC236}">
                <a16:creationId xmlns:a16="http://schemas.microsoft.com/office/drawing/2014/main" id="{8C67C0F4-9D4A-4C88-916B-7E7D4259D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1" r="25502" b="52313"/>
          <a:stretch/>
        </p:blipFill>
        <p:spPr>
          <a:xfrm>
            <a:off x="2347416" y="0"/>
            <a:ext cx="1555844" cy="36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89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C9F478-59B6-489E-8698-4630BF00D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34" y="0"/>
            <a:ext cx="1919694" cy="390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36D9ED-1B49-4531-B84E-D089CF73046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A picture containing person, person, snow, standing&#10;&#10;Description automatically generated">
            <a:extLst>
              <a:ext uri="{FF2B5EF4-FFF2-40B4-BE49-F238E27FC236}">
                <a16:creationId xmlns:a16="http://schemas.microsoft.com/office/drawing/2014/main" id="{734EC499-6B2E-47DF-A273-C2B23F9F0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-34" r="713" b="6864"/>
          <a:stretch/>
        </p:blipFill>
        <p:spPr>
          <a:xfrm>
            <a:off x="-1" y="3852438"/>
            <a:ext cx="6107371" cy="309086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226C433-A95F-4E30-842C-0AD1D548C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43" y="130604"/>
            <a:ext cx="1765387" cy="35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CC687-1FB2-4D25-AB74-6E8ADF5FB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762" y="242389"/>
            <a:ext cx="3719803" cy="347944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FF2217-91E0-4755-B8F9-32C0E74C5A78}"/>
              </a:ext>
            </a:extLst>
          </p:cNvPr>
          <p:cNvSpPr/>
          <p:nvPr/>
        </p:nvSpPr>
        <p:spPr>
          <a:xfrm>
            <a:off x="6096000" y="3852437"/>
            <a:ext cx="6096000" cy="30908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B0BD0-A9A0-410A-99C5-10328A054EE4}"/>
              </a:ext>
            </a:extLst>
          </p:cNvPr>
          <p:cNvSpPr txBox="1"/>
          <p:nvPr/>
        </p:nvSpPr>
        <p:spPr>
          <a:xfrm>
            <a:off x="7557226" y="4982369"/>
            <a:ext cx="3296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A condition monitoring solution providing the first line of defence for asset reliability</a:t>
            </a:r>
          </a:p>
        </p:txBody>
      </p:sp>
    </p:spTree>
    <p:extLst>
      <p:ext uri="{BB962C8B-B14F-4D97-AF65-F5344CB8AC3E}">
        <p14:creationId xmlns:p14="http://schemas.microsoft.com/office/powerpoint/2010/main" val="4181977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erson, snow, standing&#10;&#10;Description automatically generated">
            <a:extLst>
              <a:ext uri="{FF2B5EF4-FFF2-40B4-BE49-F238E27FC236}">
                <a16:creationId xmlns:a16="http://schemas.microsoft.com/office/drawing/2014/main" id="{1BE2183D-4F22-4236-8706-50D246F9D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7" t="-34" r="19742" b="6864"/>
          <a:stretch/>
        </p:blipFill>
        <p:spPr>
          <a:xfrm>
            <a:off x="0" y="827314"/>
            <a:ext cx="7460777" cy="6030686"/>
          </a:xfrm>
          <a:prstGeom prst="rect">
            <a:avLst/>
          </a:prstGeom>
        </p:spPr>
      </p:pic>
      <p:pic>
        <p:nvPicPr>
          <p:cNvPr id="3" name="Picture 2" descr="A picture containing bunch, different, lined, computer&#10;&#10;Description automatically generated">
            <a:extLst>
              <a:ext uri="{FF2B5EF4-FFF2-40B4-BE49-F238E27FC236}">
                <a16:creationId xmlns:a16="http://schemas.microsoft.com/office/drawing/2014/main" id="{ACA1ECD7-F0FE-40E3-889C-61734EA432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r="48956" b="53035"/>
          <a:stretch/>
        </p:blipFill>
        <p:spPr>
          <a:xfrm>
            <a:off x="7630708" y="2543727"/>
            <a:ext cx="1045029" cy="227959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 descr="A picture containing bunch, different, lined, computer&#10;&#10;Description automatically generated">
            <a:extLst>
              <a:ext uri="{FF2B5EF4-FFF2-40B4-BE49-F238E27FC236}">
                <a16:creationId xmlns:a16="http://schemas.microsoft.com/office/drawing/2014/main" id="{F9F1D593-CE62-436C-9451-C98501435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5" t="1196" r="26242" b="52802"/>
          <a:stretch/>
        </p:blipFill>
        <p:spPr>
          <a:xfrm>
            <a:off x="9348731" y="2590437"/>
            <a:ext cx="907961" cy="223288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4" descr="A picture containing bunch, different, lined, computer&#10;&#10;Description automatically generated">
            <a:extLst>
              <a:ext uri="{FF2B5EF4-FFF2-40B4-BE49-F238E27FC236}">
                <a16:creationId xmlns:a16="http://schemas.microsoft.com/office/drawing/2014/main" id="{4F33FB53-C2B2-4696-9D9A-0220C3006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1" t="26535" r="2616" b="27463"/>
          <a:stretch/>
        </p:blipFill>
        <p:spPr>
          <a:xfrm>
            <a:off x="10929686" y="2590437"/>
            <a:ext cx="907961" cy="223288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ED02-2374-4156-AFAF-58AAFB4E0623}"/>
              </a:ext>
            </a:extLst>
          </p:cNvPr>
          <p:cNvSpPr txBox="1"/>
          <p:nvPr/>
        </p:nvSpPr>
        <p:spPr>
          <a:xfrm>
            <a:off x="7684463" y="2221105"/>
            <a:ext cx="906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/>
              <a:t>SDT340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8C028A-57F9-484F-B12E-1B0116AE1281}"/>
              </a:ext>
            </a:extLst>
          </p:cNvPr>
          <p:cNvSpPr txBox="1"/>
          <p:nvPr/>
        </p:nvSpPr>
        <p:spPr>
          <a:xfrm>
            <a:off x="9209099" y="2221105"/>
            <a:ext cx="1187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 err="1"/>
              <a:t>LUBExpert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C5FE62-0BFF-447A-AD05-1DEF4366EB0E}"/>
              </a:ext>
            </a:extLst>
          </p:cNvPr>
          <p:cNvSpPr txBox="1"/>
          <p:nvPr/>
        </p:nvSpPr>
        <p:spPr>
          <a:xfrm>
            <a:off x="10661274" y="2221105"/>
            <a:ext cx="1444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/>
              <a:t>SDT270DUTR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71F14-8B16-4B22-A4C6-97FB88155021}"/>
              </a:ext>
            </a:extLst>
          </p:cNvPr>
          <p:cNvSpPr txBox="1"/>
          <p:nvPr/>
        </p:nvSpPr>
        <p:spPr>
          <a:xfrm>
            <a:off x="6755410" y="1090461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</a:rPr>
              <a:t>Software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65629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6752DD-00A6-41DB-B243-D77365A01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44" y="1424879"/>
            <a:ext cx="7278913" cy="44358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6312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AEEA6B-65E9-4081-BCB3-58BB363F7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304" y="1432111"/>
            <a:ext cx="8156781" cy="46879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3487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D70609-0082-4F0F-84A5-019CFEC59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SDT </a:t>
            </a:r>
            <a:r>
              <a:rPr lang="fr-BE" dirty="0" err="1"/>
              <a:t>Ultrasound</a:t>
            </a:r>
            <a:r>
              <a:rPr lang="fr-BE" dirty="0"/>
              <a:t> solutions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A58BD25-18A2-4B99-BE82-5B1BCE359C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COMPANY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608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AEABE3E-C2D7-4290-8D9B-1E3CE6B0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0E7E6-6CC5-4389-87AE-257456B8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003" y="586852"/>
            <a:ext cx="2582972" cy="304512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39589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97650"/>
            <a:ext cx="623888" cy="260350"/>
          </a:xfrm>
        </p:spPr>
        <p:txBody>
          <a:bodyPr/>
          <a:lstStyle/>
          <a:p>
            <a:fld id="{1ED689DE-93AF-412C-BCCB-04934BF551E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23" y="914602"/>
            <a:ext cx="8071138" cy="568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805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AD29E67-1D39-474C-8002-A70BA356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511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31414-156D-4F8E-9039-76453F771015}"/>
              </a:ext>
            </a:extLst>
          </p:cNvPr>
          <p:cNvSpPr txBox="1"/>
          <p:nvPr/>
        </p:nvSpPr>
        <p:spPr>
          <a:xfrm>
            <a:off x="6821210" y="2232692"/>
            <a:ext cx="49149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FFC000"/>
                </a:solidFill>
              </a:rPr>
              <a:t>SELF-CONTAINED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CUSTOMIZABLE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AFFORDABLE</a:t>
            </a:r>
            <a:endParaRPr lang="en-GB" sz="4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D6271-3A33-472E-B8E9-6CD039B553B1}"/>
              </a:ext>
            </a:extLst>
          </p:cNvPr>
          <p:cNvSpPr txBox="1"/>
          <p:nvPr/>
        </p:nvSpPr>
        <p:spPr>
          <a:xfrm>
            <a:off x="7642371" y="4541016"/>
            <a:ext cx="3296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Solution that combines the versatility of ultrasound with the analytics of vibration analysis</a:t>
            </a:r>
            <a:endParaRPr lang="en-GB" sz="16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2F375F9-2443-4E2E-A23C-3930E8FA7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9" y="917742"/>
            <a:ext cx="3326357" cy="1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28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989A218-3090-4307-B252-833924194B12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58AA32C-9C0D-4918-9F7F-5A3E8E75AFB8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EF64721-4C28-40D9-8E4F-E11FF70B1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3463" y="1274338"/>
            <a:ext cx="1661698" cy="414337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E47D-2ADF-4EA2-AD4E-7E8CB7324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99" y="2952660"/>
            <a:ext cx="5029902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11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6E979-84E2-4BCC-92CB-10CB432CE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30" y="2961422"/>
            <a:ext cx="7611537" cy="1457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AC988C-69FF-42D2-A7AD-8EE991EF68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7197" y="1435828"/>
            <a:ext cx="10515600" cy="1325563"/>
          </a:xfrm>
        </p:spPr>
        <p:txBody>
          <a:bodyPr/>
          <a:lstStyle/>
          <a:p>
            <a:pPr algn="ctr"/>
            <a:r>
              <a:rPr lang="fr-BE" dirty="0"/>
              <a:t>Trainings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22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90F502-82EE-480E-9D42-6733789978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29315" y="901700"/>
            <a:ext cx="5537328" cy="689261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057E51F-EC80-406A-BF3B-49057DB05D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127073"/>
              </p:ext>
            </p:extLst>
          </p:nvPr>
        </p:nvGraphicFramePr>
        <p:xfrm>
          <a:off x="4419024" y="1275126"/>
          <a:ext cx="6476573" cy="3925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A44BD44A-441A-4837-B17C-3FAB42BC8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368" y="5938748"/>
            <a:ext cx="12192000" cy="685800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9462E78-08CB-41FA-977E-E69CD43A8C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7039" y="2754116"/>
            <a:ext cx="2035700" cy="5699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D21D1-3F73-4648-9BEB-D8ACAE9D4F38}"/>
              </a:ext>
            </a:extLst>
          </p:cNvPr>
          <p:cNvCxnSpPr>
            <a:cxnSpLocks/>
          </p:cNvCxnSpPr>
          <p:nvPr/>
        </p:nvCxnSpPr>
        <p:spPr>
          <a:xfrm>
            <a:off x="3900881" y="1459684"/>
            <a:ext cx="0" cy="3498210"/>
          </a:xfrm>
          <a:prstGeom prst="line">
            <a:avLst/>
          </a:prstGeom>
          <a:ln w="12700">
            <a:solidFill>
              <a:srgbClr val="001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9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38000" fill="hold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8 0.02291 L -0.06211 -0.00602 " pathEditMode="relative" rAng="0" ptsTypes="AA" p14:bounceEnd="16000">
                                          <p:cBhvr>
                                            <p:cTn id="6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16" y="-14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8 0.02291 L -0.06211 -0.00602 " pathEditMode="relative" rAng="0" ptsTypes="AA">
                                          <p:cBhvr>
                                            <p:cTn id="6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16" y="-14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97650"/>
            <a:ext cx="623888" cy="260350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t>5</a:t>
            </a:fld>
            <a:endParaRPr lang="fr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D77890-5EE8-486C-B35E-7E6F9D0A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324"/>
            <a:ext cx="7896200" cy="4194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C8C6D-16A3-45A3-987B-75D0833F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727" y="2708920"/>
            <a:ext cx="402827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97650"/>
            <a:ext cx="623888" cy="260350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t>6</a:t>
            </a:fld>
            <a:endParaRPr lang="fr-BE"/>
          </a:p>
        </p:txBody>
      </p:sp>
      <p:pic>
        <p:nvPicPr>
          <p:cNvPr id="5" name="Picture 2" descr="C:\Users\benoit\Desktop\2017-09-22\6b1bc992-471e-4a2d-82c1-d1af22338093-original.jpeg">
            <a:extLst>
              <a:ext uri="{FF2B5EF4-FFF2-40B4-BE49-F238E27FC236}">
                <a16:creationId xmlns:a16="http://schemas.microsoft.com/office/drawing/2014/main" id="{4D30441B-18D0-467C-ABCD-13A45E53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916"/>
            <a:ext cx="10223746" cy="60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5434EC-A275-45DF-88FD-3E9D974F28B4}"/>
              </a:ext>
            </a:extLst>
          </p:cNvPr>
          <p:cNvSpPr txBox="1"/>
          <p:nvPr/>
        </p:nvSpPr>
        <p:spPr>
          <a:xfrm>
            <a:off x="10372366" y="3586294"/>
            <a:ext cx="17161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buNone/>
            </a:pPr>
            <a:r>
              <a:rPr lang="fr-BE" sz="1400" b="1" noProof="0" dirty="0">
                <a:solidFill>
                  <a:srgbClr val="00153E"/>
                </a:solidFill>
                <a:latin typeface="Calibri"/>
                <a:ea typeface="+mn-ea"/>
                <a:cs typeface="+mn-cs"/>
                <a:hlinkClick r:id="rId3"/>
              </a:rPr>
              <a:t>Active in 64 </a:t>
            </a:r>
            <a:r>
              <a:rPr lang="fr-BE" sz="1400" b="1" dirty="0">
                <a:solidFill>
                  <a:srgbClr val="00153E"/>
                </a:solidFill>
                <a:latin typeface="Calibri"/>
                <a:hlinkClick r:id="rId3"/>
              </a:rPr>
              <a:t>countries</a:t>
            </a:r>
            <a:r>
              <a:rPr lang="fr-BE" sz="1400" b="1" noProof="0" dirty="0">
                <a:solidFill>
                  <a:srgbClr val="00153E"/>
                </a:solidFill>
                <a:latin typeface="Calibri"/>
                <a:ea typeface="+mn-ea"/>
                <a:cs typeface="+mn-cs"/>
                <a:hlinkClick r:id="rId3"/>
              </a:rPr>
              <a:t> </a:t>
            </a:r>
            <a:r>
              <a:rPr lang="fr-BE" sz="1400" b="1" noProof="0" dirty="0" err="1">
                <a:solidFill>
                  <a:srgbClr val="00153E"/>
                </a:solidFill>
                <a:latin typeface="Calibri"/>
                <a:ea typeface="+mn-ea"/>
                <a:cs typeface="+mn-cs"/>
                <a:hlinkClick r:id="rId3"/>
              </a:rPr>
              <a:t>with</a:t>
            </a:r>
            <a:r>
              <a:rPr lang="fr-BE" sz="1400" b="1" noProof="0" dirty="0">
                <a:solidFill>
                  <a:srgbClr val="00153E"/>
                </a:solidFill>
                <a:latin typeface="Calibri"/>
                <a:ea typeface="+mn-ea"/>
                <a:cs typeface="+mn-cs"/>
                <a:hlinkClick r:id="rId3"/>
              </a:rPr>
              <a:t> 300 local </a:t>
            </a:r>
            <a:r>
              <a:rPr lang="fr-BE" sz="1400" b="1" noProof="0" dirty="0" err="1">
                <a:solidFill>
                  <a:srgbClr val="00153E"/>
                </a:solidFill>
                <a:latin typeface="Calibri"/>
                <a:ea typeface="+mn-ea"/>
                <a:cs typeface="+mn-cs"/>
                <a:hlinkClick r:id="rId3"/>
              </a:rPr>
              <a:t>partners</a:t>
            </a:r>
            <a:endParaRPr lang="fr-BE" sz="1400" b="1" noProof="0" dirty="0">
              <a:solidFill>
                <a:srgbClr val="00153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1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16313" r="265" b="12965"/>
          <a:stretch/>
        </p:blipFill>
        <p:spPr bwMode="auto">
          <a:xfrm>
            <a:off x="0" y="902183"/>
            <a:ext cx="12192000" cy="525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A65CCD-88DD-4E47-BC09-70C90A9AF41F}"/>
              </a:ext>
            </a:extLst>
          </p:cNvPr>
          <p:cNvSpPr/>
          <p:nvPr/>
        </p:nvSpPr>
        <p:spPr>
          <a:xfrm>
            <a:off x="2207568" y="6313758"/>
            <a:ext cx="1671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100" dirty="0">
                <a:solidFill>
                  <a:schemeClr val="tx2"/>
                </a:solidFill>
              </a:rPr>
              <a:t>A= agent D=dealer C=client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59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79C3F-3CB0-4E0D-B813-12F90F1A1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19999"/>
            <a:ext cx="6413305" cy="1927273"/>
          </a:xfrm>
        </p:spPr>
        <p:txBody>
          <a:bodyPr/>
          <a:lstStyle/>
          <a:p>
            <a:r>
              <a:rPr lang="en-CA" dirty="0"/>
              <a:t>SDT Ultrasound Solutions</a:t>
            </a:r>
            <a:br>
              <a:rPr lang="en-CA" dirty="0"/>
            </a:br>
            <a:r>
              <a:rPr lang="en-US" sz="4400" b="1" dirty="0">
                <a:solidFill>
                  <a:schemeClr val="accent4"/>
                </a:solidFill>
                <a:latin typeface="+mn-lt"/>
              </a:rPr>
              <a:t>M</a:t>
            </a:r>
            <a:r>
              <a:rPr lang="en-US" sz="4400" b="1" dirty="0">
                <a:solidFill>
                  <a:schemeClr val="accent4"/>
                </a:solidFill>
              </a:rPr>
              <a:t>ission</a:t>
            </a:r>
            <a:endParaRPr lang="en-CA" dirty="0">
              <a:solidFill>
                <a:schemeClr val="accent4"/>
              </a:solidFill>
            </a:endParaRPr>
          </a:p>
          <a:p>
            <a:endParaRPr lang="en-C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82619C-1F5F-4B13-9C7D-33D88EDFB2CD}"/>
              </a:ext>
            </a:extLst>
          </p:cNvPr>
          <p:cNvGrpSpPr/>
          <p:nvPr/>
        </p:nvGrpSpPr>
        <p:grpSpPr>
          <a:xfrm>
            <a:off x="5848738" y="1786855"/>
            <a:ext cx="7191002" cy="3348803"/>
            <a:chOff x="5848738" y="2328808"/>
            <a:chExt cx="7191002" cy="334880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55CB42B-0C89-417E-AC46-469BA9B26B2D}"/>
                </a:ext>
              </a:extLst>
            </p:cNvPr>
            <p:cNvSpPr txBox="1">
              <a:spLocks/>
            </p:cNvSpPr>
            <p:nvPr/>
          </p:nvSpPr>
          <p:spPr>
            <a:xfrm>
              <a:off x="7152835" y="3850126"/>
              <a:ext cx="4600722" cy="5757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SDT provides ultrasound solutions that help our customers gain a better understanding about the health of their factory. We help them predict failures, control energy costs, and improve product quality while contributing to the overall reliability of their assets.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537BAC-AB86-4AC7-8A78-9FBB47A7C68B}"/>
                </a:ext>
              </a:extLst>
            </p:cNvPr>
            <p:cNvSpPr/>
            <p:nvPr/>
          </p:nvSpPr>
          <p:spPr>
            <a:xfrm>
              <a:off x="7075463" y="2328808"/>
              <a:ext cx="4755466" cy="221505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7FDEB50-754E-4D8F-8CE2-5B5168EB52F1}"/>
                </a:ext>
              </a:extLst>
            </p:cNvPr>
            <p:cNvSpPr txBox="1">
              <a:spLocks/>
            </p:cNvSpPr>
            <p:nvPr/>
          </p:nvSpPr>
          <p:spPr>
            <a:xfrm>
              <a:off x="5848738" y="2760965"/>
              <a:ext cx="2367288" cy="5757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solidFill>
                    <a:srgbClr val="FFC000"/>
                  </a:solidFill>
                </a:rPr>
                <a:t>”</a:t>
              </a:r>
              <a:endParaRPr lang="en-US" sz="88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8B199FC5-BFD4-4D88-BE46-F675465D6362}"/>
                </a:ext>
              </a:extLst>
            </p:cNvPr>
            <p:cNvSpPr txBox="1">
              <a:spLocks/>
            </p:cNvSpPr>
            <p:nvPr/>
          </p:nvSpPr>
          <p:spPr>
            <a:xfrm>
              <a:off x="10672452" y="5101876"/>
              <a:ext cx="2367288" cy="5757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solidFill>
                    <a:srgbClr val="FFC000"/>
                  </a:solidFill>
                </a:rPr>
                <a:t>”</a:t>
              </a:r>
              <a:endParaRPr lang="en-US" sz="8800" b="1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0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5C3A9-FF52-412F-810B-C2650D606D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97650"/>
            <a:ext cx="623888" cy="260350"/>
          </a:xfrm>
        </p:spPr>
        <p:txBody>
          <a:bodyPr/>
          <a:lstStyle/>
          <a:p>
            <a:fld id="{1ED689DE-93AF-412C-BCCB-04934BF551E6}" type="slidenum">
              <a:rPr lang="fr-BE" smtClean="0"/>
              <a:t>9</a:t>
            </a:fld>
            <a:endParaRPr lang="fr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C5F83-F58E-4730-9CE3-E7CF827E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10" y="2309656"/>
            <a:ext cx="5862956" cy="2238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9B12C-B613-4060-B977-C2C23AC67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99" y="2395665"/>
            <a:ext cx="3984512" cy="20241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830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Office PowerPoint</Application>
  <PresentationFormat>Widescreen</PresentationFormat>
  <Paragraphs>85</Paragraphs>
  <Slides>34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Myriad Pro</vt:lpstr>
      <vt:lpstr>Wingdings</vt:lpstr>
      <vt:lpstr>Office Theme</vt:lpstr>
      <vt:lpstr>SDT Ultrasound Solutions</vt:lpstr>
      <vt:lpstr>PowerPoint Presentation</vt:lpstr>
      <vt:lpstr>SDT Ultrasound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SDT Ultrasound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SDT Ultrasound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Benoît DEGRAEVE</dc:creator>
  <cp:lastModifiedBy>Benoît DEGRAEVE</cp:lastModifiedBy>
  <cp:revision>203</cp:revision>
  <dcterms:created xsi:type="dcterms:W3CDTF">2020-11-16T07:18:32Z</dcterms:created>
  <dcterms:modified xsi:type="dcterms:W3CDTF">2021-10-01T09:09:52Z</dcterms:modified>
</cp:coreProperties>
</file>