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G" ContentType="video/mpeg"/>
  <Default Extension="png" ContentType="image/png"/>
  <Default Extension="rels" ContentType="application/vnd.openxmlformats-package.relationships+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Lst>
  <p:notesMasterIdLst>
    <p:notesMasterId r:id="rId30"/>
  </p:notesMasterIdLst>
  <p:sldIdLst>
    <p:sldId id="362" r:id="rId3"/>
    <p:sldId id="363" r:id="rId4"/>
    <p:sldId id="364" r:id="rId5"/>
    <p:sldId id="365" r:id="rId6"/>
    <p:sldId id="367" r:id="rId7"/>
    <p:sldId id="452" r:id="rId8"/>
    <p:sldId id="453" r:id="rId9"/>
    <p:sldId id="454" r:id="rId10"/>
    <p:sldId id="391" r:id="rId11"/>
    <p:sldId id="465" r:id="rId12"/>
    <p:sldId id="463" r:id="rId13"/>
    <p:sldId id="464" r:id="rId14"/>
    <p:sldId id="392" r:id="rId15"/>
    <p:sldId id="458" r:id="rId16"/>
    <p:sldId id="459" r:id="rId17"/>
    <p:sldId id="460" r:id="rId18"/>
    <p:sldId id="405" r:id="rId19"/>
    <p:sldId id="461" r:id="rId20"/>
    <p:sldId id="462" r:id="rId21"/>
    <p:sldId id="466" r:id="rId22"/>
    <p:sldId id="470" r:id="rId23"/>
    <p:sldId id="468" r:id="rId24"/>
    <p:sldId id="406" r:id="rId25"/>
    <p:sldId id="437" r:id="rId26"/>
    <p:sldId id="438" r:id="rId27"/>
    <p:sldId id="439" r:id="rId28"/>
    <p:sldId id="407" r:id="rId29"/>
  </p:sldIdLst>
  <p:sldSz cx="9906000" cy="6858000" type="A4"/>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7725"/>
    <a:srgbClr val="003C5A"/>
    <a:srgbClr val="004B85"/>
    <a:srgbClr val="6BCC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6217" autoAdjust="0"/>
    <p:restoredTop sz="94673" autoAdjust="0"/>
  </p:normalViewPr>
  <p:slideViewPr>
    <p:cSldViewPr>
      <p:cViewPr varScale="1">
        <p:scale>
          <a:sx n="120" d="100"/>
          <a:sy n="120" d="100"/>
        </p:scale>
        <p:origin x="486" y="102"/>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35A250-A1E5-4B25-9BFC-BB2620CA0DAD}" type="datetimeFigureOut">
              <a:rPr lang="fr-BE" smtClean="0"/>
              <a:t>16-05-22</a:t>
            </a:fld>
            <a:endParaRPr lang="fr-BE"/>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E5F09D-3155-4AA5-AB8A-0370E08CA1EA}" type="slidenum">
              <a:rPr lang="fr-BE" smtClean="0"/>
              <a:t>‹#›</a:t>
            </a:fld>
            <a:endParaRPr lang="fr-BE"/>
          </a:p>
        </p:txBody>
      </p:sp>
    </p:spTree>
    <p:extLst>
      <p:ext uri="{BB962C8B-B14F-4D97-AF65-F5344CB8AC3E}">
        <p14:creationId xmlns:p14="http://schemas.microsoft.com/office/powerpoint/2010/main" val="2856050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Slide Number Placeholder 2"/>
          <p:cNvSpPr>
            <a:spLocks noGrp="1"/>
          </p:cNvSpPr>
          <p:nvPr>
            <p:ph type="sldNum" sz="quarter" idx="10"/>
          </p:nvPr>
        </p:nvSpPr>
        <p:spPr>
          <a:xfrm>
            <a:off x="0" y="6597352"/>
            <a:ext cx="506506" cy="260648"/>
          </a:xfrm>
          <a:prstGeom prst="rect">
            <a:avLst/>
          </a:prstGeom>
        </p:spPr>
        <p:txBody>
          <a:bodyPr/>
          <a:lstStyle/>
          <a:p>
            <a:fld id="{1ED689DE-93AF-412C-BCCB-04934BF551E6}" type="slidenum">
              <a:rPr lang="fr-BE" smtClean="0"/>
              <a:t>‹#›</a:t>
            </a:fld>
            <a:endParaRPr lang="fr-BE"/>
          </a:p>
        </p:txBody>
      </p:sp>
    </p:spTree>
    <p:extLst>
      <p:ext uri="{BB962C8B-B14F-4D97-AF65-F5344CB8AC3E}">
        <p14:creationId xmlns:p14="http://schemas.microsoft.com/office/powerpoint/2010/main" val="3144022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D775D875-85F1-433C-A4DA-C7DF0F03CE31}" type="datetimeFigureOut">
              <a:rPr lang="en-CA" smtClean="0">
                <a:solidFill>
                  <a:prstClr val="white"/>
                </a:solidFill>
              </a:rPr>
              <a:pPr/>
              <a:t>2022-05-16</a:t>
            </a:fld>
            <a:endParaRPr lang="en-CA">
              <a:solidFill>
                <a:prstClr val="white"/>
              </a:solidFill>
            </a:endParaRPr>
          </a:p>
        </p:txBody>
      </p:sp>
      <p:sp>
        <p:nvSpPr>
          <p:cNvPr id="4" name="Footer Placeholder 3"/>
          <p:cNvSpPr>
            <a:spLocks noGrp="1"/>
          </p:cNvSpPr>
          <p:nvPr>
            <p:ph type="ftr" sz="quarter" idx="11"/>
          </p:nvPr>
        </p:nvSpPr>
        <p:spPr/>
        <p:txBody>
          <a:bodyPr/>
          <a:lstStyle/>
          <a:p>
            <a:endParaRPr lang="en-CA">
              <a:solidFill>
                <a:prstClr val="white"/>
              </a:solidFill>
            </a:endParaRPr>
          </a:p>
        </p:txBody>
      </p:sp>
      <p:sp>
        <p:nvSpPr>
          <p:cNvPr id="5" name="Slide Number Placeholder 4"/>
          <p:cNvSpPr>
            <a:spLocks noGrp="1"/>
          </p:cNvSpPr>
          <p:nvPr>
            <p:ph type="sldNum" sz="quarter" idx="12"/>
          </p:nvPr>
        </p:nvSpPr>
        <p:spPr/>
        <p:txBody>
          <a:bodyPr/>
          <a:lstStyle/>
          <a:p>
            <a:fld id="{7932BFBD-A925-44EE-AE2A-18906762CEDC}" type="slidenum">
              <a:rPr lang="en-CA" smtClean="0">
                <a:solidFill>
                  <a:prstClr val="white"/>
                </a:solidFill>
              </a:rPr>
              <a:pPr/>
              <a:t>‹#›</a:t>
            </a:fld>
            <a:endParaRPr lang="en-CA">
              <a:solidFill>
                <a:prstClr val="white"/>
              </a:solidFill>
            </a:endParaRPr>
          </a:p>
        </p:txBody>
      </p:sp>
    </p:spTree>
    <p:extLst>
      <p:ext uri="{BB962C8B-B14F-4D97-AF65-F5344CB8AC3E}">
        <p14:creationId xmlns:p14="http://schemas.microsoft.com/office/powerpoint/2010/main" val="2675744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5D875-85F1-433C-A4DA-C7DF0F03CE31}" type="datetimeFigureOut">
              <a:rPr lang="en-CA" smtClean="0">
                <a:solidFill>
                  <a:prstClr val="white"/>
                </a:solidFill>
              </a:rPr>
              <a:pPr/>
              <a:t>2022-05-16</a:t>
            </a:fld>
            <a:endParaRPr lang="en-CA">
              <a:solidFill>
                <a:prstClr val="white"/>
              </a:solidFill>
            </a:endParaRPr>
          </a:p>
        </p:txBody>
      </p:sp>
      <p:sp>
        <p:nvSpPr>
          <p:cNvPr id="3" name="Footer Placeholder 2"/>
          <p:cNvSpPr>
            <a:spLocks noGrp="1"/>
          </p:cNvSpPr>
          <p:nvPr>
            <p:ph type="ftr" sz="quarter" idx="11"/>
          </p:nvPr>
        </p:nvSpPr>
        <p:spPr/>
        <p:txBody>
          <a:bodyPr/>
          <a:lstStyle/>
          <a:p>
            <a:endParaRPr lang="en-CA">
              <a:solidFill>
                <a:prstClr val="white"/>
              </a:solidFill>
            </a:endParaRPr>
          </a:p>
        </p:txBody>
      </p:sp>
      <p:sp>
        <p:nvSpPr>
          <p:cNvPr id="4" name="Slide Number Placeholder 3"/>
          <p:cNvSpPr>
            <a:spLocks noGrp="1"/>
          </p:cNvSpPr>
          <p:nvPr>
            <p:ph type="sldNum" sz="quarter" idx="12"/>
          </p:nvPr>
        </p:nvSpPr>
        <p:spPr/>
        <p:txBody>
          <a:bodyPr/>
          <a:lstStyle/>
          <a:p>
            <a:fld id="{7932BFBD-A925-44EE-AE2A-18906762CEDC}" type="slidenum">
              <a:rPr lang="en-CA" smtClean="0">
                <a:solidFill>
                  <a:prstClr val="white"/>
                </a:solidFill>
              </a:rPr>
              <a:pPr/>
              <a:t>‹#›</a:t>
            </a:fld>
            <a:endParaRPr lang="en-CA">
              <a:solidFill>
                <a:prstClr val="white"/>
              </a:solidFill>
            </a:endParaRPr>
          </a:p>
        </p:txBody>
      </p:sp>
    </p:spTree>
    <p:extLst>
      <p:ext uri="{BB962C8B-B14F-4D97-AF65-F5344CB8AC3E}">
        <p14:creationId xmlns:p14="http://schemas.microsoft.com/office/powerpoint/2010/main" val="1091213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75D875-85F1-433C-A4DA-C7DF0F03CE31}" type="datetimeFigureOut">
              <a:rPr lang="en-CA" smtClean="0">
                <a:solidFill>
                  <a:prstClr val="white"/>
                </a:solidFill>
              </a:rPr>
              <a:pPr/>
              <a:t>2022-05-16</a:t>
            </a:fld>
            <a:endParaRPr lang="en-CA">
              <a:solidFill>
                <a:prstClr val="white"/>
              </a:solidFill>
            </a:endParaRPr>
          </a:p>
        </p:txBody>
      </p:sp>
      <p:sp>
        <p:nvSpPr>
          <p:cNvPr id="6" name="Footer Placeholder 5"/>
          <p:cNvSpPr>
            <a:spLocks noGrp="1"/>
          </p:cNvSpPr>
          <p:nvPr>
            <p:ph type="ftr" sz="quarter" idx="11"/>
          </p:nvPr>
        </p:nvSpPr>
        <p:spPr/>
        <p:txBody>
          <a:bodyPr/>
          <a:lstStyle/>
          <a:p>
            <a:endParaRPr lang="en-CA">
              <a:solidFill>
                <a:prstClr val="white"/>
              </a:solidFill>
            </a:endParaRPr>
          </a:p>
        </p:txBody>
      </p:sp>
      <p:sp>
        <p:nvSpPr>
          <p:cNvPr id="7" name="Slide Number Placeholder 6"/>
          <p:cNvSpPr>
            <a:spLocks noGrp="1"/>
          </p:cNvSpPr>
          <p:nvPr>
            <p:ph type="sldNum" sz="quarter" idx="12"/>
          </p:nvPr>
        </p:nvSpPr>
        <p:spPr/>
        <p:txBody>
          <a:bodyPr/>
          <a:lstStyle/>
          <a:p>
            <a:fld id="{7932BFBD-A925-44EE-AE2A-18906762CEDC}" type="slidenum">
              <a:rPr lang="en-CA" smtClean="0">
                <a:solidFill>
                  <a:prstClr val="white"/>
                </a:solidFill>
              </a:rPr>
              <a:pPr/>
              <a:t>‹#›</a:t>
            </a:fld>
            <a:endParaRPr lang="en-CA">
              <a:solidFill>
                <a:prstClr val="white"/>
              </a:solidFill>
            </a:endParaRPr>
          </a:p>
        </p:txBody>
      </p:sp>
    </p:spTree>
    <p:extLst>
      <p:ext uri="{BB962C8B-B14F-4D97-AF65-F5344CB8AC3E}">
        <p14:creationId xmlns:p14="http://schemas.microsoft.com/office/powerpoint/2010/main" val="2081196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75D875-85F1-433C-A4DA-C7DF0F03CE31}" type="datetimeFigureOut">
              <a:rPr lang="en-CA" smtClean="0">
                <a:solidFill>
                  <a:prstClr val="white"/>
                </a:solidFill>
              </a:rPr>
              <a:pPr/>
              <a:t>2022-05-16</a:t>
            </a:fld>
            <a:endParaRPr lang="en-CA">
              <a:solidFill>
                <a:prstClr val="white"/>
              </a:solidFill>
            </a:endParaRPr>
          </a:p>
        </p:txBody>
      </p:sp>
      <p:sp>
        <p:nvSpPr>
          <p:cNvPr id="6" name="Footer Placeholder 5"/>
          <p:cNvSpPr>
            <a:spLocks noGrp="1"/>
          </p:cNvSpPr>
          <p:nvPr>
            <p:ph type="ftr" sz="quarter" idx="11"/>
          </p:nvPr>
        </p:nvSpPr>
        <p:spPr/>
        <p:txBody>
          <a:bodyPr/>
          <a:lstStyle/>
          <a:p>
            <a:endParaRPr lang="en-CA">
              <a:solidFill>
                <a:prstClr val="white"/>
              </a:solidFill>
            </a:endParaRPr>
          </a:p>
        </p:txBody>
      </p:sp>
      <p:sp>
        <p:nvSpPr>
          <p:cNvPr id="7" name="Slide Number Placeholder 6"/>
          <p:cNvSpPr>
            <a:spLocks noGrp="1"/>
          </p:cNvSpPr>
          <p:nvPr>
            <p:ph type="sldNum" sz="quarter" idx="12"/>
          </p:nvPr>
        </p:nvSpPr>
        <p:spPr/>
        <p:txBody>
          <a:bodyPr/>
          <a:lstStyle/>
          <a:p>
            <a:fld id="{7932BFBD-A925-44EE-AE2A-18906762CEDC}" type="slidenum">
              <a:rPr lang="en-CA" smtClean="0">
                <a:solidFill>
                  <a:prstClr val="white"/>
                </a:solidFill>
              </a:rPr>
              <a:pPr/>
              <a:t>‹#›</a:t>
            </a:fld>
            <a:endParaRPr lang="en-CA">
              <a:solidFill>
                <a:prstClr val="white"/>
              </a:solidFill>
            </a:endParaRPr>
          </a:p>
        </p:txBody>
      </p:sp>
    </p:spTree>
    <p:extLst>
      <p:ext uri="{BB962C8B-B14F-4D97-AF65-F5344CB8AC3E}">
        <p14:creationId xmlns:p14="http://schemas.microsoft.com/office/powerpoint/2010/main" val="3716864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D775D875-85F1-433C-A4DA-C7DF0F03CE31}" type="datetimeFigureOut">
              <a:rPr lang="en-CA" smtClean="0">
                <a:solidFill>
                  <a:prstClr val="white"/>
                </a:solidFill>
              </a:rPr>
              <a:pPr/>
              <a:t>2022-05-16</a:t>
            </a:fld>
            <a:endParaRPr lang="en-CA">
              <a:solidFill>
                <a:prstClr val="white"/>
              </a:solidFill>
            </a:endParaRPr>
          </a:p>
        </p:txBody>
      </p:sp>
      <p:sp>
        <p:nvSpPr>
          <p:cNvPr id="5" name="Footer Placeholder 4"/>
          <p:cNvSpPr>
            <a:spLocks noGrp="1"/>
          </p:cNvSpPr>
          <p:nvPr>
            <p:ph type="ftr" sz="quarter" idx="11"/>
          </p:nvPr>
        </p:nvSpPr>
        <p:spPr/>
        <p:txBody>
          <a:bodyPr/>
          <a:lstStyle/>
          <a:p>
            <a:endParaRPr lang="en-CA">
              <a:solidFill>
                <a:prstClr val="white"/>
              </a:solidFill>
            </a:endParaRPr>
          </a:p>
        </p:txBody>
      </p:sp>
      <p:sp>
        <p:nvSpPr>
          <p:cNvPr id="6" name="Slide Number Placeholder 5"/>
          <p:cNvSpPr>
            <a:spLocks noGrp="1"/>
          </p:cNvSpPr>
          <p:nvPr>
            <p:ph type="sldNum" sz="quarter" idx="12"/>
          </p:nvPr>
        </p:nvSpPr>
        <p:spPr/>
        <p:txBody>
          <a:bodyPr/>
          <a:lstStyle/>
          <a:p>
            <a:fld id="{7932BFBD-A925-44EE-AE2A-18906762CEDC}" type="slidenum">
              <a:rPr lang="en-CA" smtClean="0">
                <a:solidFill>
                  <a:prstClr val="white"/>
                </a:solidFill>
              </a:rPr>
              <a:pPr/>
              <a:t>‹#›</a:t>
            </a:fld>
            <a:endParaRPr lang="en-CA">
              <a:solidFill>
                <a:prstClr val="white"/>
              </a:solidFill>
            </a:endParaRPr>
          </a:p>
        </p:txBody>
      </p:sp>
    </p:spTree>
    <p:extLst>
      <p:ext uri="{BB962C8B-B14F-4D97-AF65-F5344CB8AC3E}">
        <p14:creationId xmlns:p14="http://schemas.microsoft.com/office/powerpoint/2010/main" val="2250430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95300" y="274639"/>
            <a:ext cx="65214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D775D875-85F1-433C-A4DA-C7DF0F03CE31}" type="datetimeFigureOut">
              <a:rPr lang="en-CA" smtClean="0">
                <a:solidFill>
                  <a:prstClr val="white"/>
                </a:solidFill>
              </a:rPr>
              <a:pPr/>
              <a:t>2022-05-16</a:t>
            </a:fld>
            <a:endParaRPr lang="en-CA">
              <a:solidFill>
                <a:prstClr val="white"/>
              </a:solidFill>
            </a:endParaRPr>
          </a:p>
        </p:txBody>
      </p:sp>
      <p:sp>
        <p:nvSpPr>
          <p:cNvPr id="5" name="Footer Placeholder 4"/>
          <p:cNvSpPr>
            <a:spLocks noGrp="1"/>
          </p:cNvSpPr>
          <p:nvPr>
            <p:ph type="ftr" sz="quarter" idx="11"/>
          </p:nvPr>
        </p:nvSpPr>
        <p:spPr/>
        <p:txBody>
          <a:bodyPr/>
          <a:lstStyle/>
          <a:p>
            <a:endParaRPr lang="en-CA">
              <a:solidFill>
                <a:prstClr val="white"/>
              </a:solidFill>
            </a:endParaRPr>
          </a:p>
        </p:txBody>
      </p:sp>
      <p:sp>
        <p:nvSpPr>
          <p:cNvPr id="6" name="Slide Number Placeholder 5"/>
          <p:cNvSpPr>
            <a:spLocks noGrp="1"/>
          </p:cNvSpPr>
          <p:nvPr>
            <p:ph type="sldNum" sz="quarter" idx="12"/>
          </p:nvPr>
        </p:nvSpPr>
        <p:spPr/>
        <p:txBody>
          <a:bodyPr/>
          <a:lstStyle/>
          <a:p>
            <a:fld id="{7932BFBD-A925-44EE-AE2A-18906762CEDC}" type="slidenum">
              <a:rPr lang="en-CA" smtClean="0">
                <a:solidFill>
                  <a:prstClr val="white"/>
                </a:solidFill>
              </a:rPr>
              <a:pPr/>
              <a:t>‹#›</a:t>
            </a:fld>
            <a:endParaRPr lang="en-CA">
              <a:solidFill>
                <a:prstClr val="white"/>
              </a:solidFill>
            </a:endParaRPr>
          </a:p>
        </p:txBody>
      </p:sp>
    </p:spTree>
    <p:extLst>
      <p:ext uri="{BB962C8B-B14F-4D97-AF65-F5344CB8AC3E}">
        <p14:creationId xmlns:p14="http://schemas.microsoft.com/office/powerpoint/2010/main" val="2637107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7" name="Rectangle 6"/>
          <p:cNvSpPr/>
          <p:nvPr userDrawn="1"/>
        </p:nvSpPr>
        <p:spPr>
          <a:xfrm>
            <a:off x="0" y="0"/>
            <a:ext cx="9906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6496" y="424845"/>
            <a:ext cx="3671999" cy="915923"/>
          </a:xfrm>
          <a:prstGeom prst="rect">
            <a:avLst/>
          </a:prstGeom>
        </p:spPr>
      </p:pic>
      <p:sp>
        <p:nvSpPr>
          <p:cNvPr id="2" name="Title 1"/>
          <p:cNvSpPr>
            <a:spLocks noGrp="1"/>
          </p:cNvSpPr>
          <p:nvPr>
            <p:ph type="ctrTitle"/>
          </p:nvPr>
        </p:nvSpPr>
        <p:spPr>
          <a:xfrm>
            <a:off x="896549" y="2130426"/>
            <a:ext cx="8266501" cy="1442589"/>
          </a:xfrm>
        </p:spPr>
        <p:txBody>
          <a:bodyPr anchor="b">
            <a:normAutofit/>
          </a:bodyPr>
          <a:lstStyle>
            <a:lvl1pPr algn="r">
              <a:defRPr sz="3200"/>
            </a:lvl1pPr>
          </a:lstStyle>
          <a:p>
            <a:r>
              <a:rPr lang="en-US"/>
              <a:t>Click to edit Master title style</a:t>
            </a:r>
            <a:endParaRPr lang="fr-BE" dirty="0"/>
          </a:p>
        </p:txBody>
      </p:sp>
      <p:sp>
        <p:nvSpPr>
          <p:cNvPr id="3" name="Subtitle 2"/>
          <p:cNvSpPr>
            <a:spLocks noGrp="1"/>
          </p:cNvSpPr>
          <p:nvPr>
            <p:ph type="subTitle" idx="1"/>
          </p:nvPr>
        </p:nvSpPr>
        <p:spPr>
          <a:xfrm>
            <a:off x="896549" y="3861048"/>
            <a:ext cx="8266501" cy="1608584"/>
          </a:xfrm>
        </p:spPr>
        <p:txBody>
          <a:bodyPr>
            <a:normAutofit/>
          </a:bodyPr>
          <a:lstStyle>
            <a:lvl1pPr marL="0" indent="0" algn="r">
              <a:buNone/>
              <a:defRPr sz="2400" b="0">
                <a:solidFill>
                  <a:srgbClr val="E57725"/>
                </a:solidFill>
                <a:latin typeface="Myriad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dirty="0"/>
          </a:p>
        </p:txBody>
      </p:sp>
      <p:grpSp>
        <p:nvGrpSpPr>
          <p:cNvPr id="18" name="Group 17"/>
          <p:cNvGrpSpPr/>
          <p:nvPr userDrawn="1"/>
        </p:nvGrpSpPr>
        <p:grpSpPr>
          <a:xfrm>
            <a:off x="0" y="3645024"/>
            <a:ext cx="9057456" cy="45719"/>
            <a:chOff x="0" y="0"/>
            <a:chExt cx="7390765" cy="35560"/>
          </a:xfrm>
        </p:grpSpPr>
        <p:sp>
          <p:nvSpPr>
            <p:cNvPr id="19" name="Rectangle 18"/>
            <p:cNvSpPr/>
            <p:nvPr userDrawn="1"/>
          </p:nvSpPr>
          <p:spPr>
            <a:xfrm>
              <a:off x="0" y="0"/>
              <a:ext cx="1621155" cy="35560"/>
            </a:xfrm>
            <a:prstGeom prst="rect">
              <a:avLst/>
            </a:prstGeom>
            <a:solidFill>
              <a:srgbClr val="0027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fr-BE"/>
            </a:p>
          </p:txBody>
        </p:sp>
        <p:sp>
          <p:nvSpPr>
            <p:cNvPr id="20" name="Rectangle 19"/>
            <p:cNvSpPr/>
            <p:nvPr userDrawn="1"/>
          </p:nvSpPr>
          <p:spPr>
            <a:xfrm>
              <a:off x="1622425" y="0"/>
              <a:ext cx="2023110" cy="35560"/>
            </a:xfrm>
            <a:prstGeom prst="rect">
              <a:avLst/>
            </a:prstGeom>
            <a:solidFill>
              <a:srgbClr val="004B8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fr-BE"/>
            </a:p>
          </p:txBody>
        </p:sp>
        <p:sp>
          <p:nvSpPr>
            <p:cNvPr id="21" name="Rectangle 20"/>
            <p:cNvSpPr/>
            <p:nvPr userDrawn="1"/>
          </p:nvSpPr>
          <p:spPr>
            <a:xfrm>
              <a:off x="3644900" y="0"/>
              <a:ext cx="1619885" cy="35560"/>
            </a:xfrm>
            <a:prstGeom prst="rect">
              <a:avLst/>
            </a:prstGeom>
            <a:solidFill>
              <a:srgbClr val="0063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fr-BE"/>
            </a:p>
          </p:txBody>
        </p:sp>
        <p:sp>
          <p:nvSpPr>
            <p:cNvPr id="22" name="Rectangle 21"/>
            <p:cNvSpPr/>
            <p:nvPr userDrawn="1"/>
          </p:nvSpPr>
          <p:spPr>
            <a:xfrm>
              <a:off x="5264150" y="0"/>
              <a:ext cx="1215390" cy="3556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fr-BE"/>
            </a:p>
          </p:txBody>
        </p:sp>
        <p:sp>
          <p:nvSpPr>
            <p:cNvPr id="23" name="Rectangle 22"/>
            <p:cNvSpPr/>
            <p:nvPr userDrawn="1"/>
          </p:nvSpPr>
          <p:spPr>
            <a:xfrm>
              <a:off x="6480175" y="0"/>
              <a:ext cx="910590" cy="35560"/>
            </a:xfrm>
            <a:prstGeom prst="rect">
              <a:avLst/>
            </a:prstGeom>
            <a:solidFill>
              <a:srgbClr val="E577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fr-BE" sz="1100">
                  <a:effectLst/>
                  <a:ea typeface="Times New Roman"/>
                  <a:cs typeface="Times New Roman"/>
                </a:rPr>
                <a:t> </a:t>
              </a:r>
            </a:p>
          </p:txBody>
        </p:sp>
      </p:grpSp>
    </p:spTree>
    <p:extLst>
      <p:ext uri="{BB962C8B-B14F-4D97-AF65-F5344CB8AC3E}">
        <p14:creationId xmlns:p14="http://schemas.microsoft.com/office/powerpoint/2010/main" val="3544026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5" name="Text Placeholder 4"/>
          <p:cNvSpPr>
            <a:spLocks noGrp="1"/>
          </p:cNvSpPr>
          <p:nvPr>
            <p:ph type="body" sz="quarter" idx="11"/>
          </p:nvPr>
        </p:nvSpPr>
        <p:spPr>
          <a:xfrm>
            <a:off x="271727" y="980729"/>
            <a:ext cx="9362546" cy="5327997"/>
          </a:xfrm>
        </p:spPr>
        <p:txBody>
          <a:bodyPr/>
          <a:lstStyle>
            <a:lvl1pPr marL="268288" indent="-268288">
              <a:buClr>
                <a:srgbClr val="E57725"/>
              </a:buClr>
              <a:buFont typeface="Arial" panose="020B0604020202020204" pitchFamily="34" charset="0"/>
              <a:buChar char="•"/>
              <a:defRPr sz="2800">
                <a:solidFill>
                  <a:srgbClr val="004B85"/>
                </a:solidFill>
              </a:defRPr>
            </a:lvl1pPr>
            <a:lvl2pPr marL="719138" indent="-261938">
              <a:buClr>
                <a:srgbClr val="E57725"/>
              </a:buClr>
              <a:buSzPct val="150000"/>
              <a:buFont typeface="Calibri" panose="020F0502020204030204" pitchFamily="34" charset="0"/>
              <a:buChar char="-"/>
              <a:defRPr sz="2000">
                <a:solidFill>
                  <a:srgbClr val="004B85"/>
                </a:solidFill>
              </a:defRPr>
            </a:lvl2pPr>
            <a:lvl3pPr marL="1143000" indent="-228600">
              <a:buClr>
                <a:srgbClr val="E57725"/>
              </a:buClr>
              <a:buSzPct val="150000"/>
              <a:buFont typeface="Calibri" panose="020F0502020204030204" pitchFamily="34" charset="0"/>
              <a:buChar char="-"/>
              <a:defRPr sz="2000">
                <a:solidFill>
                  <a:srgbClr val="004B85"/>
                </a:solidFill>
              </a:defRPr>
            </a:lvl3pPr>
            <a:lvl4pPr marL="1600200" indent="-228600">
              <a:buClr>
                <a:srgbClr val="E57725"/>
              </a:buClr>
              <a:buSzPct val="150000"/>
              <a:buFont typeface="Calibri" panose="020F0502020204030204" pitchFamily="34" charset="0"/>
              <a:buChar char="-"/>
              <a:defRPr sz="2000">
                <a:solidFill>
                  <a:srgbClr val="004B85"/>
                </a:solidFill>
              </a:defRPr>
            </a:lvl4pPr>
            <a:lvl5pPr marL="2057400" indent="-228600">
              <a:buClr>
                <a:srgbClr val="E57725"/>
              </a:buClr>
              <a:buSzPct val="150000"/>
              <a:buFont typeface="Calibri" panose="020F0502020204030204" pitchFamily="34" charset="0"/>
              <a:buChar char="-"/>
              <a:defRPr sz="2000">
                <a:solidFill>
                  <a:srgbClr val="004B8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dirty="0"/>
          </a:p>
        </p:txBody>
      </p:sp>
      <p:sp>
        <p:nvSpPr>
          <p:cNvPr id="3" name="Slide Number Placeholder 2"/>
          <p:cNvSpPr>
            <a:spLocks noGrp="1"/>
          </p:cNvSpPr>
          <p:nvPr>
            <p:ph type="sldNum" sz="quarter" idx="10"/>
          </p:nvPr>
        </p:nvSpPr>
        <p:spPr>
          <a:xfrm>
            <a:off x="0" y="6597352"/>
            <a:ext cx="506506" cy="260648"/>
          </a:xfrm>
          <a:prstGeom prst="rect">
            <a:avLst/>
          </a:prstGeom>
        </p:spPr>
        <p:txBody>
          <a:bodyPr/>
          <a:lstStyle/>
          <a:p>
            <a:fld id="{1ED689DE-93AF-412C-BCCB-04934BF551E6}" type="slidenum">
              <a:rPr lang="fr-BE" smtClean="0"/>
              <a:pPr/>
              <a:t>‹#›</a:t>
            </a:fld>
            <a:endParaRPr lang="fr-BE"/>
          </a:p>
        </p:txBody>
      </p:sp>
    </p:spTree>
    <p:extLst>
      <p:ext uri="{BB962C8B-B14F-4D97-AF65-F5344CB8AC3E}">
        <p14:creationId xmlns:p14="http://schemas.microsoft.com/office/powerpoint/2010/main" val="850702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8" y="1709739"/>
            <a:ext cx="8543925"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75878" y="4589464"/>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81038" y="6356351"/>
            <a:ext cx="2228850" cy="365125"/>
          </a:xfrm>
          <a:prstGeom prst="rect">
            <a:avLst/>
          </a:prstGeom>
        </p:spPr>
        <p:txBody>
          <a:bodyPr/>
          <a:lstStyle/>
          <a:p>
            <a:fld id="{F1FA7AC5-6045-4418-8E60-F48788734473}" type="datetimeFigureOut">
              <a:rPr lang="en-US" smtClean="0"/>
              <a:t>5/16/2022</a:t>
            </a:fld>
            <a:endParaRPr 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pic>
        <p:nvPicPr>
          <p:cNvPr id="7" name="Picture 2" descr="Image result for engie fabricom"/>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913440" y="116632"/>
            <a:ext cx="742714" cy="425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9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D775D875-85F1-433C-A4DA-C7DF0F03CE31}" type="datetimeFigureOut">
              <a:rPr lang="en-CA" smtClean="0">
                <a:solidFill>
                  <a:prstClr val="white"/>
                </a:solidFill>
              </a:rPr>
              <a:pPr/>
              <a:t>2022-05-16</a:t>
            </a:fld>
            <a:endParaRPr lang="en-CA">
              <a:solidFill>
                <a:prstClr val="white"/>
              </a:solidFill>
            </a:endParaRPr>
          </a:p>
        </p:txBody>
      </p:sp>
      <p:sp>
        <p:nvSpPr>
          <p:cNvPr id="5" name="Footer Placeholder 4"/>
          <p:cNvSpPr>
            <a:spLocks noGrp="1"/>
          </p:cNvSpPr>
          <p:nvPr>
            <p:ph type="ftr" sz="quarter" idx="11"/>
          </p:nvPr>
        </p:nvSpPr>
        <p:spPr/>
        <p:txBody>
          <a:bodyPr/>
          <a:lstStyle/>
          <a:p>
            <a:endParaRPr lang="en-CA">
              <a:solidFill>
                <a:prstClr val="white"/>
              </a:solidFill>
            </a:endParaRPr>
          </a:p>
        </p:txBody>
      </p:sp>
      <p:sp>
        <p:nvSpPr>
          <p:cNvPr id="6" name="Slide Number Placeholder 5"/>
          <p:cNvSpPr>
            <a:spLocks noGrp="1"/>
          </p:cNvSpPr>
          <p:nvPr>
            <p:ph type="sldNum" sz="quarter" idx="12"/>
          </p:nvPr>
        </p:nvSpPr>
        <p:spPr/>
        <p:txBody>
          <a:bodyPr/>
          <a:lstStyle/>
          <a:p>
            <a:fld id="{7932BFBD-A925-44EE-AE2A-18906762CEDC}" type="slidenum">
              <a:rPr lang="en-CA" smtClean="0">
                <a:solidFill>
                  <a:prstClr val="white"/>
                </a:solidFill>
              </a:rPr>
              <a:pPr/>
              <a:t>‹#›</a:t>
            </a:fld>
            <a:endParaRPr lang="en-CA">
              <a:solidFill>
                <a:prstClr val="white"/>
              </a:solidFill>
            </a:endParaRPr>
          </a:p>
        </p:txBody>
      </p:sp>
    </p:spTree>
    <p:extLst>
      <p:ext uri="{BB962C8B-B14F-4D97-AF65-F5344CB8AC3E}">
        <p14:creationId xmlns:p14="http://schemas.microsoft.com/office/powerpoint/2010/main" val="1413447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D775D875-85F1-433C-A4DA-C7DF0F03CE31}" type="datetimeFigureOut">
              <a:rPr lang="en-CA" smtClean="0">
                <a:solidFill>
                  <a:prstClr val="white"/>
                </a:solidFill>
              </a:rPr>
              <a:pPr/>
              <a:t>2022-05-16</a:t>
            </a:fld>
            <a:endParaRPr lang="en-CA">
              <a:solidFill>
                <a:prstClr val="white"/>
              </a:solidFill>
            </a:endParaRPr>
          </a:p>
        </p:txBody>
      </p:sp>
      <p:sp>
        <p:nvSpPr>
          <p:cNvPr id="5" name="Footer Placeholder 4"/>
          <p:cNvSpPr>
            <a:spLocks noGrp="1"/>
          </p:cNvSpPr>
          <p:nvPr>
            <p:ph type="ftr" sz="quarter" idx="11"/>
          </p:nvPr>
        </p:nvSpPr>
        <p:spPr/>
        <p:txBody>
          <a:bodyPr/>
          <a:lstStyle/>
          <a:p>
            <a:endParaRPr lang="en-CA">
              <a:solidFill>
                <a:prstClr val="white"/>
              </a:solidFill>
            </a:endParaRPr>
          </a:p>
        </p:txBody>
      </p:sp>
      <p:sp>
        <p:nvSpPr>
          <p:cNvPr id="6" name="Slide Number Placeholder 5"/>
          <p:cNvSpPr>
            <a:spLocks noGrp="1"/>
          </p:cNvSpPr>
          <p:nvPr>
            <p:ph type="sldNum" sz="quarter" idx="12"/>
          </p:nvPr>
        </p:nvSpPr>
        <p:spPr/>
        <p:txBody>
          <a:bodyPr/>
          <a:lstStyle/>
          <a:p>
            <a:fld id="{7932BFBD-A925-44EE-AE2A-18906762CEDC}" type="slidenum">
              <a:rPr lang="en-CA" smtClean="0">
                <a:solidFill>
                  <a:prstClr val="white"/>
                </a:solidFill>
              </a:rPr>
              <a:pPr/>
              <a:t>‹#›</a:t>
            </a:fld>
            <a:endParaRPr lang="en-CA">
              <a:solidFill>
                <a:prstClr val="white"/>
              </a:solidFill>
            </a:endParaRPr>
          </a:p>
        </p:txBody>
      </p:sp>
    </p:spTree>
    <p:extLst>
      <p:ext uri="{BB962C8B-B14F-4D97-AF65-F5344CB8AC3E}">
        <p14:creationId xmlns:p14="http://schemas.microsoft.com/office/powerpoint/2010/main" val="1506777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75D875-85F1-433C-A4DA-C7DF0F03CE31}" type="datetimeFigureOut">
              <a:rPr lang="en-CA" smtClean="0">
                <a:solidFill>
                  <a:prstClr val="white"/>
                </a:solidFill>
              </a:rPr>
              <a:pPr/>
              <a:t>2022-05-16</a:t>
            </a:fld>
            <a:endParaRPr lang="en-CA">
              <a:solidFill>
                <a:prstClr val="white"/>
              </a:solidFill>
            </a:endParaRPr>
          </a:p>
        </p:txBody>
      </p:sp>
      <p:sp>
        <p:nvSpPr>
          <p:cNvPr id="5" name="Footer Placeholder 4"/>
          <p:cNvSpPr>
            <a:spLocks noGrp="1"/>
          </p:cNvSpPr>
          <p:nvPr>
            <p:ph type="ftr" sz="quarter" idx="11"/>
          </p:nvPr>
        </p:nvSpPr>
        <p:spPr/>
        <p:txBody>
          <a:bodyPr/>
          <a:lstStyle/>
          <a:p>
            <a:endParaRPr lang="en-CA">
              <a:solidFill>
                <a:prstClr val="white"/>
              </a:solidFill>
            </a:endParaRPr>
          </a:p>
        </p:txBody>
      </p:sp>
      <p:sp>
        <p:nvSpPr>
          <p:cNvPr id="6" name="Slide Number Placeholder 5"/>
          <p:cNvSpPr>
            <a:spLocks noGrp="1"/>
          </p:cNvSpPr>
          <p:nvPr>
            <p:ph type="sldNum" sz="quarter" idx="12"/>
          </p:nvPr>
        </p:nvSpPr>
        <p:spPr/>
        <p:txBody>
          <a:bodyPr/>
          <a:lstStyle/>
          <a:p>
            <a:fld id="{7932BFBD-A925-44EE-AE2A-18906762CEDC}" type="slidenum">
              <a:rPr lang="en-CA" smtClean="0">
                <a:solidFill>
                  <a:prstClr val="white"/>
                </a:solidFill>
              </a:rPr>
              <a:pPr/>
              <a:t>‹#›</a:t>
            </a:fld>
            <a:endParaRPr lang="en-CA">
              <a:solidFill>
                <a:prstClr val="white"/>
              </a:solidFill>
            </a:endParaRPr>
          </a:p>
        </p:txBody>
      </p:sp>
    </p:spTree>
    <p:extLst>
      <p:ext uri="{BB962C8B-B14F-4D97-AF65-F5344CB8AC3E}">
        <p14:creationId xmlns:p14="http://schemas.microsoft.com/office/powerpoint/2010/main" val="2762302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D775D875-85F1-433C-A4DA-C7DF0F03CE31}" type="datetimeFigureOut">
              <a:rPr lang="en-CA" smtClean="0">
                <a:solidFill>
                  <a:prstClr val="white"/>
                </a:solidFill>
              </a:rPr>
              <a:pPr/>
              <a:t>2022-05-16</a:t>
            </a:fld>
            <a:endParaRPr lang="en-CA">
              <a:solidFill>
                <a:prstClr val="white"/>
              </a:solidFill>
            </a:endParaRPr>
          </a:p>
        </p:txBody>
      </p:sp>
      <p:sp>
        <p:nvSpPr>
          <p:cNvPr id="6" name="Footer Placeholder 5"/>
          <p:cNvSpPr>
            <a:spLocks noGrp="1"/>
          </p:cNvSpPr>
          <p:nvPr>
            <p:ph type="ftr" sz="quarter" idx="11"/>
          </p:nvPr>
        </p:nvSpPr>
        <p:spPr/>
        <p:txBody>
          <a:bodyPr/>
          <a:lstStyle/>
          <a:p>
            <a:endParaRPr lang="en-CA">
              <a:solidFill>
                <a:prstClr val="white"/>
              </a:solidFill>
            </a:endParaRPr>
          </a:p>
        </p:txBody>
      </p:sp>
      <p:sp>
        <p:nvSpPr>
          <p:cNvPr id="7" name="Slide Number Placeholder 6"/>
          <p:cNvSpPr>
            <a:spLocks noGrp="1"/>
          </p:cNvSpPr>
          <p:nvPr>
            <p:ph type="sldNum" sz="quarter" idx="12"/>
          </p:nvPr>
        </p:nvSpPr>
        <p:spPr/>
        <p:txBody>
          <a:bodyPr/>
          <a:lstStyle/>
          <a:p>
            <a:fld id="{7932BFBD-A925-44EE-AE2A-18906762CEDC}" type="slidenum">
              <a:rPr lang="en-CA" smtClean="0">
                <a:solidFill>
                  <a:prstClr val="white"/>
                </a:solidFill>
              </a:rPr>
              <a:pPr/>
              <a:t>‹#›</a:t>
            </a:fld>
            <a:endParaRPr lang="en-CA">
              <a:solidFill>
                <a:prstClr val="white"/>
              </a:solidFill>
            </a:endParaRPr>
          </a:p>
        </p:txBody>
      </p:sp>
    </p:spTree>
    <p:extLst>
      <p:ext uri="{BB962C8B-B14F-4D97-AF65-F5344CB8AC3E}">
        <p14:creationId xmlns:p14="http://schemas.microsoft.com/office/powerpoint/2010/main" val="4136223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D775D875-85F1-433C-A4DA-C7DF0F03CE31}" type="datetimeFigureOut">
              <a:rPr lang="en-CA" smtClean="0">
                <a:solidFill>
                  <a:prstClr val="white"/>
                </a:solidFill>
              </a:rPr>
              <a:pPr/>
              <a:t>2022-05-16</a:t>
            </a:fld>
            <a:endParaRPr lang="en-CA">
              <a:solidFill>
                <a:prstClr val="white"/>
              </a:solidFill>
            </a:endParaRPr>
          </a:p>
        </p:txBody>
      </p:sp>
      <p:sp>
        <p:nvSpPr>
          <p:cNvPr id="8" name="Footer Placeholder 7"/>
          <p:cNvSpPr>
            <a:spLocks noGrp="1"/>
          </p:cNvSpPr>
          <p:nvPr>
            <p:ph type="ftr" sz="quarter" idx="11"/>
          </p:nvPr>
        </p:nvSpPr>
        <p:spPr/>
        <p:txBody>
          <a:bodyPr/>
          <a:lstStyle/>
          <a:p>
            <a:endParaRPr lang="en-CA">
              <a:solidFill>
                <a:prstClr val="white"/>
              </a:solidFill>
            </a:endParaRPr>
          </a:p>
        </p:txBody>
      </p:sp>
      <p:sp>
        <p:nvSpPr>
          <p:cNvPr id="9" name="Slide Number Placeholder 8"/>
          <p:cNvSpPr>
            <a:spLocks noGrp="1"/>
          </p:cNvSpPr>
          <p:nvPr>
            <p:ph type="sldNum" sz="quarter" idx="12"/>
          </p:nvPr>
        </p:nvSpPr>
        <p:spPr/>
        <p:txBody>
          <a:bodyPr/>
          <a:lstStyle/>
          <a:p>
            <a:fld id="{7932BFBD-A925-44EE-AE2A-18906762CEDC}" type="slidenum">
              <a:rPr lang="en-CA" smtClean="0">
                <a:solidFill>
                  <a:prstClr val="white"/>
                </a:solidFill>
              </a:rPr>
              <a:pPr/>
              <a:t>‹#›</a:t>
            </a:fld>
            <a:endParaRPr lang="en-CA">
              <a:solidFill>
                <a:prstClr val="white"/>
              </a:solidFill>
            </a:endParaRPr>
          </a:p>
        </p:txBody>
      </p:sp>
    </p:spTree>
    <p:extLst>
      <p:ext uri="{BB962C8B-B14F-4D97-AF65-F5344CB8AC3E}">
        <p14:creationId xmlns:p14="http://schemas.microsoft.com/office/powerpoint/2010/main" val="34756582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Oval 4"/>
          <p:cNvSpPr/>
          <p:nvPr/>
        </p:nvSpPr>
        <p:spPr>
          <a:xfrm>
            <a:off x="9147807" y="6357777"/>
            <a:ext cx="521978" cy="48182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Placeholder 1"/>
          <p:cNvSpPr>
            <a:spLocks noGrp="1"/>
          </p:cNvSpPr>
          <p:nvPr>
            <p:ph type="title"/>
          </p:nvPr>
        </p:nvSpPr>
        <p:spPr>
          <a:xfrm>
            <a:off x="1" y="0"/>
            <a:ext cx="9896083" cy="692696"/>
          </a:xfrm>
          <a:prstGeom prst="rect">
            <a:avLst/>
          </a:prstGeom>
        </p:spPr>
        <p:txBody>
          <a:bodyPr vert="horz" lIns="180000" tIns="45720" rIns="91440" bIns="45720" rtlCol="0" anchor="ctr">
            <a:normAutofit/>
          </a:bodyPr>
          <a:lstStyle/>
          <a:p>
            <a:r>
              <a:rPr lang="en-US"/>
              <a:t>Click to edit Master title style</a:t>
            </a:r>
            <a:endParaRPr lang="fr-BE" dirty="0"/>
          </a:p>
        </p:txBody>
      </p:sp>
      <p:sp>
        <p:nvSpPr>
          <p:cNvPr id="3" name="Text Placeholder 2"/>
          <p:cNvSpPr>
            <a:spLocks noGrp="1"/>
          </p:cNvSpPr>
          <p:nvPr>
            <p:ph type="body" idx="1"/>
          </p:nvPr>
        </p:nvSpPr>
        <p:spPr>
          <a:xfrm>
            <a:off x="495300" y="1124745"/>
            <a:ext cx="8915400" cy="500141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dirty="0"/>
          </a:p>
        </p:txBody>
      </p:sp>
      <p:sp>
        <p:nvSpPr>
          <p:cNvPr id="7" name="Slide Number Placeholder 6"/>
          <p:cNvSpPr>
            <a:spLocks noGrp="1"/>
          </p:cNvSpPr>
          <p:nvPr>
            <p:ph type="sldNum" sz="quarter" idx="4"/>
          </p:nvPr>
        </p:nvSpPr>
        <p:spPr>
          <a:xfrm>
            <a:off x="-13502" y="6525345"/>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2CB0AF-E388-41FB-A1A1-CACD34201150}" type="slidenum">
              <a:rPr lang="fr-BE" smtClean="0"/>
              <a:pPr/>
              <a:t>‹#›</a:t>
            </a:fld>
            <a:endParaRPr lang="fr-BE"/>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73480" y="6309320"/>
            <a:ext cx="425752" cy="425752"/>
          </a:xfrm>
          <a:prstGeom prst="rect">
            <a:avLst/>
          </a:prstGeom>
        </p:spPr>
      </p:pic>
      <p:grpSp>
        <p:nvGrpSpPr>
          <p:cNvPr id="20" name="Group 19"/>
          <p:cNvGrpSpPr/>
          <p:nvPr/>
        </p:nvGrpSpPr>
        <p:grpSpPr>
          <a:xfrm>
            <a:off x="0" y="692696"/>
            <a:ext cx="9906000" cy="45719"/>
            <a:chOff x="0" y="0"/>
            <a:chExt cx="7390765" cy="35560"/>
          </a:xfrm>
        </p:grpSpPr>
        <p:sp>
          <p:nvSpPr>
            <p:cNvPr id="21" name="Rectangle 20"/>
            <p:cNvSpPr/>
            <p:nvPr userDrawn="1"/>
          </p:nvSpPr>
          <p:spPr>
            <a:xfrm>
              <a:off x="0" y="0"/>
              <a:ext cx="1621155" cy="35560"/>
            </a:xfrm>
            <a:prstGeom prst="rect">
              <a:avLst/>
            </a:prstGeom>
            <a:solidFill>
              <a:srgbClr val="00274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fr-BE"/>
            </a:p>
          </p:txBody>
        </p:sp>
        <p:sp>
          <p:nvSpPr>
            <p:cNvPr id="22" name="Rectangle 21"/>
            <p:cNvSpPr/>
            <p:nvPr userDrawn="1"/>
          </p:nvSpPr>
          <p:spPr>
            <a:xfrm>
              <a:off x="1622425" y="0"/>
              <a:ext cx="2023110" cy="35560"/>
            </a:xfrm>
            <a:prstGeom prst="rect">
              <a:avLst/>
            </a:prstGeom>
            <a:solidFill>
              <a:srgbClr val="004B8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fr-BE"/>
            </a:p>
          </p:txBody>
        </p:sp>
        <p:sp>
          <p:nvSpPr>
            <p:cNvPr id="23" name="Rectangle 22"/>
            <p:cNvSpPr/>
            <p:nvPr userDrawn="1"/>
          </p:nvSpPr>
          <p:spPr>
            <a:xfrm>
              <a:off x="3644900" y="0"/>
              <a:ext cx="1619885" cy="35560"/>
            </a:xfrm>
            <a:prstGeom prst="rect">
              <a:avLst/>
            </a:prstGeom>
            <a:solidFill>
              <a:srgbClr val="0063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fr-BE"/>
            </a:p>
          </p:txBody>
        </p:sp>
        <p:sp>
          <p:nvSpPr>
            <p:cNvPr id="24" name="Rectangle 23"/>
            <p:cNvSpPr/>
            <p:nvPr userDrawn="1"/>
          </p:nvSpPr>
          <p:spPr>
            <a:xfrm>
              <a:off x="5264150" y="0"/>
              <a:ext cx="1215390" cy="3556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fr-BE"/>
            </a:p>
          </p:txBody>
        </p:sp>
        <p:sp>
          <p:nvSpPr>
            <p:cNvPr id="25" name="Rectangle 24"/>
            <p:cNvSpPr/>
            <p:nvPr userDrawn="1"/>
          </p:nvSpPr>
          <p:spPr>
            <a:xfrm>
              <a:off x="6480175" y="0"/>
              <a:ext cx="910590" cy="35560"/>
            </a:xfrm>
            <a:prstGeom prst="rect">
              <a:avLst/>
            </a:prstGeom>
            <a:solidFill>
              <a:srgbClr val="E5772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spcAft>
                  <a:spcPts val="0"/>
                </a:spcAft>
              </a:pPr>
              <a:r>
                <a:rPr lang="fr-BE" sz="1100">
                  <a:effectLst/>
                  <a:ea typeface="Times New Roman"/>
                  <a:cs typeface="Times New Roman"/>
                </a:rPr>
                <a:t> </a:t>
              </a:r>
            </a:p>
          </p:txBody>
        </p:sp>
      </p:grpSp>
    </p:spTree>
    <p:extLst>
      <p:ext uri="{BB962C8B-B14F-4D97-AF65-F5344CB8AC3E}">
        <p14:creationId xmlns:p14="http://schemas.microsoft.com/office/powerpoint/2010/main" val="3944779209"/>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Lst>
  <p:hf hdr="0" ftr="0" dt="0"/>
  <p:txStyles>
    <p:title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p:titleStyle>
    <p:body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bg1"/>
                </a:solidFill>
              </a:defRPr>
            </a:lvl1pPr>
          </a:lstStyle>
          <a:p>
            <a:fld id="{D775D875-85F1-433C-A4DA-C7DF0F03CE31}" type="datetimeFigureOut">
              <a:rPr lang="en-CA" smtClean="0">
                <a:solidFill>
                  <a:prstClr val="white"/>
                </a:solidFill>
              </a:rPr>
              <a:pPr/>
              <a:t>2022-05-16</a:t>
            </a:fld>
            <a:endParaRPr lang="en-CA" dirty="0">
              <a:solidFill>
                <a:prstClr val="white"/>
              </a:solidFill>
            </a:endParaRPr>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bg1"/>
                </a:solidFill>
              </a:defRPr>
            </a:lvl1pPr>
          </a:lstStyle>
          <a:p>
            <a:endParaRPr lang="en-CA">
              <a:solidFill>
                <a:prstClr val="white"/>
              </a:solidFill>
            </a:endParaRPr>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bg1"/>
                </a:solidFill>
              </a:defRPr>
            </a:lvl1pPr>
          </a:lstStyle>
          <a:p>
            <a:fld id="{7932BFBD-A925-44EE-AE2A-18906762CEDC}" type="slidenum">
              <a:rPr lang="en-CA" smtClean="0">
                <a:solidFill>
                  <a:prstClr val="white"/>
                </a:solidFill>
              </a:rPr>
              <a:pPr/>
              <a:t>‹#›</a:t>
            </a:fld>
            <a:endParaRPr lang="en-CA">
              <a:solidFill>
                <a:prstClr val="white"/>
              </a:solidFill>
            </a:endParaRPr>
          </a:p>
        </p:txBody>
      </p:sp>
      <p:pic>
        <p:nvPicPr>
          <p:cNvPr id="12" name="Picture 2"/>
          <p:cNvPicPr>
            <a:picLocks noChangeAspect="1" noChangeArrowheads="1"/>
          </p:cNvPicPr>
          <p:nvPr userDrawn="1"/>
        </p:nvPicPr>
        <p:blipFill>
          <a:blip r:embed="rId13" cstate="print"/>
          <a:srcRect/>
          <a:stretch>
            <a:fillRect/>
          </a:stretch>
        </p:blipFill>
        <p:spPr bwMode="auto">
          <a:xfrm>
            <a:off x="-39555" y="5229200"/>
            <a:ext cx="10063118" cy="1628800"/>
          </a:xfrm>
          <a:prstGeom prst="rect">
            <a:avLst/>
          </a:prstGeom>
          <a:noFill/>
          <a:ln w="9525">
            <a:noFill/>
            <a:miter lim="800000"/>
            <a:headEnd/>
            <a:tailEnd/>
          </a:ln>
        </p:spPr>
      </p:pic>
      <p:pic>
        <p:nvPicPr>
          <p:cNvPr id="13" name="Picture 3"/>
          <p:cNvPicPr>
            <a:picLocks noChangeAspect="1" noChangeArrowheads="1"/>
          </p:cNvPicPr>
          <p:nvPr userDrawn="1"/>
        </p:nvPicPr>
        <p:blipFill>
          <a:blip r:embed="rId14" cstate="print"/>
          <a:srcRect/>
          <a:stretch>
            <a:fillRect/>
          </a:stretch>
        </p:blipFill>
        <p:spPr bwMode="auto">
          <a:xfrm>
            <a:off x="-117564" y="1"/>
            <a:ext cx="10141127" cy="1772816"/>
          </a:xfrm>
          <a:prstGeom prst="rect">
            <a:avLst/>
          </a:prstGeom>
          <a:noFill/>
          <a:ln w="9525">
            <a:noFill/>
            <a:miter lim="800000"/>
            <a:headEnd/>
            <a:tailEnd/>
          </a:ln>
        </p:spPr>
      </p:pic>
    </p:spTree>
    <p:extLst>
      <p:ext uri="{BB962C8B-B14F-4D97-AF65-F5344CB8AC3E}">
        <p14:creationId xmlns:p14="http://schemas.microsoft.com/office/powerpoint/2010/main" val="533167254"/>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4.wav"/><Relationship Id="rId7" Type="http://schemas.openxmlformats.org/officeDocument/2006/relationships/image" Target="../media/image36.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5.png"/><Relationship Id="rId11" Type="http://schemas.openxmlformats.org/officeDocument/2006/relationships/image" Target="../media/image29.png"/><Relationship Id="rId5" Type="http://schemas.openxmlformats.org/officeDocument/2006/relationships/slideLayout" Target="../slideLayouts/slideLayout1.xml"/><Relationship Id="rId10" Type="http://schemas.openxmlformats.org/officeDocument/2006/relationships/image" Target="../media/image12.png"/><Relationship Id="rId4" Type="http://schemas.openxmlformats.org/officeDocument/2006/relationships/audio" Target="../media/media4.wav"/><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2.png"/><Relationship Id="rId3" Type="http://schemas.microsoft.com/office/2007/relationships/media" Target="../media/media6.wav"/><Relationship Id="rId7" Type="http://schemas.openxmlformats.org/officeDocument/2006/relationships/slideLayout" Target="../slideLayouts/slideLayout1.xml"/><Relationship Id="rId12" Type="http://schemas.openxmlformats.org/officeDocument/2006/relationships/image" Target="../media/image48.png"/><Relationship Id="rId2" Type="http://schemas.openxmlformats.org/officeDocument/2006/relationships/video" Target="../media/media5.MPG"/><Relationship Id="rId1" Type="http://schemas.microsoft.com/office/2007/relationships/media" Target="../media/media5.MPG"/><Relationship Id="rId6" Type="http://schemas.openxmlformats.org/officeDocument/2006/relationships/audio" Target="../media/media7.wav"/><Relationship Id="rId11" Type="http://schemas.openxmlformats.org/officeDocument/2006/relationships/image" Target="../media/image47.png"/><Relationship Id="rId5" Type="http://schemas.microsoft.com/office/2007/relationships/media" Target="../media/media7.wav"/><Relationship Id="rId10" Type="http://schemas.openxmlformats.org/officeDocument/2006/relationships/image" Target="../media/image46.png"/><Relationship Id="rId4" Type="http://schemas.openxmlformats.org/officeDocument/2006/relationships/audio" Target="../media/media6.wav"/><Relationship Id="rId9" Type="http://schemas.openxmlformats.org/officeDocument/2006/relationships/image" Target="../media/image45.png"/><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8" Type="http://schemas.openxmlformats.org/officeDocument/2006/relationships/image" Target="../media/image57.jpeg"/><Relationship Id="rId3" Type="http://schemas.microsoft.com/office/2007/relationships/media" Target="../media/media9.wav"/><Relationship Id="rId7" Type="http://schemas.openxmlformats.org/officeDocument/2006/relationships/image" Target="../media/image56.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55.jpeg"/><Relationship Id="rId5" Type="http://schemas.openxmlformats.org/officeDocument/2006/relationships/slideLayout" Target="../slideLayouts/slideLayout1.xml"/><Relationship Id="rId4" Type="http://schemas.openxmlformats.org/officeDocument/2006/relationships/audio" Target="../media/media9.wav"/><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media" Target="../media/media9.wav"/><Relationship Id="rId7" Type="http://schemas.openxmlformats.org/officeDocument/2006/relationships/image" Target="../media/image55.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58.png"/><Relationship Id="rId5" Type="http://schemas.openxmlformats.org/officeDocument/2006/relationships/slideLayout" Target="../slideLayouts/slideLayout1.xml"/><Relationship Id="rId10" Type="http://schemas.openxmlformats.org/officeDocument/2006/relationships/image" Target="../media/image53.png"/><Relationship Id="rId4" Type="http://schemas.openxmlformats.org/officeDocument/2006/relationships/audio" Target="../media/media9.wav"/><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2.jpe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63.png"/><Relationship Id="rId5" Type="http://schemas.openxmlformats.org/officeDocument/2006/relationships/image" Target="../media/image1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7.jpe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microsoft.com/office/2007/relationships/media" Target="../media/media13.wav"/><Relationship Id="rId7" Type="http://schemas.openxmlformats.org/officeDocument/2006/relationships/image" Target="../media/image69.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slideLayout" Target="../slideLayouts/slideLayout1.xml"/><Relationship Id="rId10" Type="http://schemas.openxmlformats.org/officeDocument/2006/relationships/image" Target="../media/image72.png"/><Relationship Id="rId4" Type="http://schemas.openxmlformats.org/officeDocument/2006/relationships/audio" Target="../media/media13.wav"/><Relationship Id="rId9" Type="http://schemas.openxmlformats.org/officeDocument/2006/relationships/image" Target="../media/image7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wav"/><Relationship Id="rId7" Type="http://schemas.openxmlformats.org/officeDocument/2006/relationships/image" Target="../media/image1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png"/><Relationship Id="rId5" Type="http://schemas.openxmlformats.org/officeDocument/2006/relationships/slideLayout" Target="../slideLayouts/slideLayout1.xml"/><Relationship Id="rId4" Type="http://schemas.openxmlformats.org/officeDocument/2006/relationships/audio" Target="../media/media2.wav"/><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0552" y="2130426"/>
            <a:ext cx="8242499" cy="1470025"/>
          </a:xfrm>
        </p:spPr>
        <p:txBody>
          <a:bodyPr>
            <a:normAutofit/>
          </a:bodyPr>
          <a:lstStyle/>
          <a:p>
            <a:r>
              <a:rPr lang="fr-BE" b="1" dirty="0" err="1">
                <a:solidFill>
                  <a:schemeClr val="tx2"/>
                </a:solidFill>
              </a:rPr>
              <a:t>Low</a:t>
            </a:r>
            <a:r>
              <a:rPr lang="fr-BE" b="1" dirty="0">
                <a:solidFill>
                  <a:schemeClr val="tx2"/>
                </a:solidFill>
              </a:rPr>
              <a:t> speed </a:t>
            </a:r>
            <a:r>
              <a:rPr lang="fr-BE" b="1" dirty="0" err="1">
                <a:solidFill>
                  <a:schemeClr val="tx2"/>
                </a:solidFill>
              </a:rPr>
              <a:t>bearing</a:t>
            </a:r>
            <a:endParaRPr lang="fr-BE" b="1" dirty="0">
              <a:solidFill>
                <a:schemeClr val="tx2"/>
              </a:solidFill>
            </a:endParaRPr>
          </a:p>
        </p:txBody>
      </p:sp>
      <p:sp>
        <p:nvSpPr>
          <p:cNvPr id="3" name="Subtitle 2"/>
          <p:cNvSpPr>
            <a:spLocks noGrp="1"/>
          </p:cNvSpPr>
          <p:nvPr>
            <p:ph type="subTitle" idx="1"/>
          </p:nvPr>
        </p:nvSpPr>
        <p:spPr/>
        <p:txBody>
          <a:bodyPr/>
          <a:lstStyle/>
          <a:p>
            <a:endParaRPr lang="fr-BE" b="1" dirty="0"/>
          </a:p>
        </p:txBody>
      </p:sp>
    </p:spTree>
    <p:extLst>
      <p:ext uri="{BB962C8B-B14F-4D97-AF65-F5344CB8AC3E}">
        <p14:creationId xmlns:p14="http://schemas.microsoft.com/office/powerpoint/2010/main" val="267569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Applications of </a:t>
            </a:r>
            <a:r>
              <a:rPr lang="fr-BE" dirty="0" err="1"/>
              <a:t>rotating</a:t>
            </a:r>
            <a:r>
              <a:rPr lang="fr-BE" dirty="0"/>
              <a:t> machines</a:t>
            </a:r>
          </a:p>
        </p:txBody>
      </p:sp>
      <p:sp>
        <p:nvSpPr>
          <p:cNvPr id="3" name="Slide Number Placeholder 2"/>
          <p:cNvSpPr>
            <a:spLocks noGrp="1"/>
          </p:cNvSpPr>
          <p:nvPr>
            <p:ph type="sldNum" sz="quarter" idx="10"/>
          </p:nvPr>
        </p:nvSpPr>
        <p:spPr/>
        <p:txBody>
          <a:bodyPr/>
          <a:lstStyle/>
          <a:p>
            <a:fld id="{1ED689DE-93AF-412C-BCCB-04934BF551E6}" type="slidenum">
              <a:rPr lang="fr-BE" smtClean="0">
                <a:solidFill>
                  <a:prstClr val="black">
                    <a:tint val="75000"/>
                  </a:prstClr>
                </a:solidFill>
              </a:rPr>
              <a:pPr/>
              <a:t>10</a:t>
            </a:fld>
            <a:endParaRPr lang="fr-BE">
              <a:solidFill>
                <a:prstClr val="black">
                  <a:tint val="75000"/>
                </a:prstClr>
              </a:solidFill>
            </a:endParaRPr>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4241" y="980728"/>
            <a:ext cx="3568028" cy="2676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241" y="3933056"/>
            <a:ext cx="3589047" cy="269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7779" y="972353"/>
            <a:ext cx="3590359" cy="2692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9349" y="3966907"/>
            <a:ext cx="3590359" cy="2692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992560" y="3656057"/>
            <a:ext cx="4032448" cy="27699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BE" sz="1200" b="1" kern="0" dirty="0">
                <a:solidFill>
                  <a:schemeClr val="bg2">
                    <a:lumMod val="75000"/>
                  </a:schemeClr>
                </a:solidFill>
              </a:rPr>
              <a:t>ALUMINIUM PLANT - COLD MILL </a:t>
            </a:r>
            <a:r>
              <a:rPr kumimoji="0" lang="fr-BE" sz="1200" b="1" i="0" u="none" strike="noStrike" kern="0" cap="none" spc="0" normalizeH="0" baseline="0" noProof="0" dirty="0">
                <a:ln>
                  <a:noFill/>
                </a:ln>
                <a:solidFill>
                  <a:schemeClr val="bg2">
                    <a:lumMod val="75000"/>
                  </a:schemeClr>
                </a:solidFill>
                <a:effectLst/>
                <a:uLnTx/>
                <a:uFillTx/>
              </a:rPr>
              <a:t> – Roller </a:t>
            </a:r>
            <a:r>
              <a:rPr kumimoji="0" lang="fr-BE" sz="1200" b="1" i="0" u="none" strike="noStrike" kern="0" cap="none" spc="0" normalizeH="0" baseline="0" noProof="0" dirty="0" err="1">
                <a:ln>
                  <a:noFill/>
                </a:ln>
                <a:solidFill>
                  <a:schemeClr val="bg2">
                    <a:lumMod val="75000"/>
                  </a:schemeClr>
                </a:solidFill>
                <a:effectLst/>
                <a:uLnTx/>
                <a:uFillTx/>
              </a:rPr>
              <a:t>bearing</a:t>
            </a:r>
            <a:r>
              <a:rPr kumimoji="0" lang="fr-BE" sz="1200" b="1" i="0" u="none" strike="noStrike" kern="0" cap="none" spc="0" normalizeH="0" baseline="0" noProof="0" dirty="0">
                <a:ln>
                  <a:noFill/>
                </a:ln>
                <a:solidFill>
                  <a:schemeClr val="bg2">
                    <a:lumMod val="75000"/>
                  </a:schemeClr>
                </a:solidFill>
                <a:effectLst/>
                <a:uLnTx/>
                <a:uFillTx/>
              </a:rPr>
              <a:t> 2</a:t>
            </a:r>
            <a:r>
              <a:rPr kumimoji="0" lang="fr-BE" sz="1200" b="1" i="0" u="none" strike="noStrike" kern="0" cap="none" spc="0" normalizeH="0" noProof="0" dirty="0">
                <a:ln>
                  <a:noFill/>
                </a:ln>
                <a:solidFill>
                  <a:schemeClr val="bg2">
                    <a:lumMod val="75000"/>
                  </a:schemeClr>
                </a:solidFill>
                <a:effectLst/>
                <a:uLnTx/>
                <a:uFillTx/>
              </a:rPr>
              <a:t> RPM</a:t>
            </a:r>
            <a:r>
              <a:rPr kumimoji="0" lang="fr-BE" sz="1200" b="1" i="0" u="none" strike="noStrike" kern="0" cap="none" spc="0" normalizeH="0" baseline="0" noProof="0" dirty="0">
                <a:ln>
                  <a:noFill/>
                </a:ln>
                <a:solidFill>
                  <a:schemeClr val="bg2">
                    <a:lumMod val="75000"/>
                  </a:schemeClr>
                </a:solidFill>
                <a:effectLst/>
                <a:uLnTx/>
                <a:uFillTx/>
              </a:rPr>
              <a:t>  </a:t>
            </a:r>
          </a:p>
        </p:txBody>
      </p:sp>
      <p:sp>
        <p:nvSpPr>
          <p:cNvPr id="12" name="Rectangle 11"/>
          <p:cNvSpPr/>
          <p:nvPr/>
        </p:nvSpPr>
        <p:spPr>
          <a:xfrm>
            <a:off x="776536" y="6608385"/>
            <a:ext cx="4032448" cy="27699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BE" sz="1200" b="1" kern="0" dirty="0">
                <a:solidFill>
                  <a:schemeClr val="bg2">
                    <a:lumMod val="75000"/>
                  </a:schemeClr>
                </a:solidFill>
              </a:rPr>
              <a:t> INCINERATION PLANT - WASTE CRUSHER </a:t>
            </a:r>
            <a:r>
              <a:rPr kumimoji="0" lang="fr-BE" sz="1200" b="1" i="0" u="none" strike="noStrike" kern="0" cap="none" spc="0" normalizeH="0" baseline="0" noProof="0" dirty="0">
                <a:ln>
                  <a:noFill/>
                </a:ln>
                <a:solidFill>
                  <a:schemeClr val="bg2">
                    <a:lumMod val="75000"/>
                  </a:schemeClr>
                </a:solidFill>
                <a:effectLst/>
                <a:uLnTx/>
                <a:uFillTx/>
              </a:rPr>
              <a:t> – </a:t>
            </a:r>
            <a:r>
              <a:rPr kumimoji="0" lang="fr-BE" sz="1200" b="1" i="0" u="none" strike="noStrike" kern="0" cap="none" spc="0" normalizeH="0" baseline="0" noProof="0" dirty="0" err="1">
                <a:ln>
                  <a:noFill/>
                </a:ln>
                <a:solidFill>
                  <a:schemeClr val="bg2">
                    <a:lumMod val="75000"/>
                  </a:schemeClr>
                </a:solidFill>
                <a:effectLst/>
                <a:uLnTx/>
                <a:uFillTx/>
              </a:rPr>
              <a:t>Bearing</a:t>
            </a:r>
            <a:r>
              <a:rPr kumimoji="0" lang="fr-BE" sz="1200" b="1" i="0" u="none" strike="noStrike" kern="0" cap="none" spc="0" normalizeH="0" baseline="0" noProof="0" dirty="0">
                <a:ln>
                  <a:noFill/>
                </a:ln>
                <a:solidFill>
                  <a:schemeClr val="bg2">
                    <a:lumMod val="75000"/>
                  </a:schemeClr>
                </a:solidFill>
                <a:effectLst/>
                <a:uLnTx/>
                <a:uFillTx/>
              </a:rPr>
              <a:t> 13</a:t>
            </a:r>
            <a:r>
              <a:rPr kumimoji="0" lang="fr-BE" sz="1200" b="1" i="0" u="none" strike="noStrike" kern="0" cap="none" spc="0" normalizeH="0" noProof="0" dirty="0">
                <a:ln>
                  <a:noFill/>
                </a:ln>
                <a:solidFill>
                  <a:schemeClr val="bg2">
                    <a:lumMod val="75000"/>
                  </a:schemeClr>
                </a:solidFill>
                <a:effectLst/>
                <a:uLnTx/>
                <a:uFillTx/>
              </a:rPr>
              <a:t> RPM</a:t>
            </a:r>
            <a:r>
              <a:rPr kumimoji="0" lang="fr-BE" sz="1200" b="1" i="0" u="none" strike="noStrike" kern="0" cap="none" spc="0" normalizeH="0" baseline="0" noProof="0" dirty="0">
                <a:ln>
                  <a:noFill/>
                </a:ln>
                <a:solidFill>
                  <a:schemeClr val="bg2">
                    <a:lumMod val="75000"/>
                  </a:schemeClr>
                </a:solidFill>
                <a:effectLst/>
                <a:uLnTx/>
                <a:uFillTx/>
              </a:rPr>
              <a:t>  </a:t>
            </a:r>
          </a:p>
        </p:txBody>
      </p:sp>
      <p:sp>
        <p:nvSpPr>
          <p:cNvPr id="13" name="Rectangle 12"/>
          <p:cNvSpPr/>
          <p:nvPr/>
        </p:nvSpPr>
        <p:spPr>
          <a:xfrm>
            <a:off x="5601072" y="3645024"/>
            <a:ext cx="4032448" cy="27699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BE" sz="1200" b="1" kern="0" dirty="0">
                <a:solidFill>
                  <a:schemeClr val="bg2">
                    <a:lumMod val="75000"/>
                  </a:schemeClr>
                </a:solidFill>
              </a:rPr>
              <a:t>CEMENT PLANT – GEAR BOXE </a:t>
            </a:r>
            <a:r>
              <a:rPr kumimoji="0" lang="fr-BE" sz="1200" b="1" i="0" u="none" strike="noStrike" kern="0" cap="none" spc="0" normalizeH="0" baseline="0" noProof="0" dirty="0">
                <a:ln>
                  <a:noFill/>
                </a:ln>
                <a:solidFill>
                  <a:schemeClr val="bg2">
                    <a:lumMod val="75000"/>
                  </a:schemeClr>
                </a:solidFill>
                <a:effectLst/>
                <a:uLnTx/>
                <a:uFillTx/>
              </a:rPr>
              <a:t> – </a:t>
            </a:r>
            <a:r>
              <a:rPr lang="fr-BE" sz="1200" b="1" kern="0" noProof="0" dirty="0">
                <a:solidFill>
                  <a:schemeClr val="bg2">
                    <a:lumMod val="75000"/>
                  </a:schemeClr>
                </a:solidFill>
              </a:rPr>
              <a:t>O</a:t>
            </a:r>
            <a:r>
              <a:rPr lang="fr-BE" sz="1200" b="1" kern="0" dirty="0">
                <a:solidFill>
                  <a:schemeClr val="bg2">
                    <a:lumMod val="75000"/>
                  </a:schemeClr>
                </a:solidFill>
              </a:rPr>
              <a:t>ut</a:t>
            </a:r>
            <a:r>
              <a:rPr kumimoji="0" lang="fr-BE" sz="1200" b="1" i="0" u="none" strike="noStrike" kern="0" cap="none" spc="0" normalizeH="0" baseline="0" noProof="0" dirty="0">
                <a:ln>
                  <a:noFill/>
                </a:ln>
                <a:solidFill>
                  <a:schemeClr val="bg2">
                    <a:lumMod val="75000"/>
                  </a:schemeClr>
                </a:solidFill>
                <a:effectLst/>
                <a:uLnTx/>
                <a:uFillTx/>
              </a:rPr>
              <a:t>put</a:t>
            </a:r>
            <a:r>
              <a:rPr kumimoji="0" lang="fr-BE" sz="1200" b="1" i="0" u="none" strike="noStrike" kern="0" cap="none" spc="0" normalizeH="0" noProof="0" dirty="0">
                <a:ln>
                  <a:noFill/>
                </a:ln>
                <a:solidFill>
                  <a:schemeClr val="bg2">
                    <a:lumMod val="75000"/>
                  </a:schemeClr>
                </a:solidFill>
                <a:effectLst/>
                <a:uLnTx/>
                <a:uFillTx/>
              </a:rPr>
              <a:t> </a:t>
            </a:r>
            <a:r>
              <a:rPr kumimoji="0" lang="fr-BE" sz="1200" b="1" i="0" u="none" strike="noStrike" kern="0" cap="none" spc="0" normalizeH="0" noProof="0" dirty="0" err="1">
                <a:ln>
                  <a:noFill/>
                </a:ln>
                <a:solidFill>
                  <a:schemeClr val="bg2">
                    <a:lumMod val="75000"/>
                  </a:schemeClr>
                </a:solidFill>
                <a:effectLst/>
                <a:uLnTx/>
                <a:uFillTx/>
              </a:rPr>
              <a:t>shaft</a:t>
            </a:r>
            <a:r>
              <a:rPr kumimoji="0" lang="fr-BE" sz="1200" b="1" i="0" u="none" strike="noStrike" kern="0" cap="none" spc="0" normalizeH="0" baseline="0" noProof="0" dirty="0">
                <a:ln>
                  <a:noFill/>
                </a:ln>
                <a:solidFill>
                  <a:schemeClr val="bg2">
                    <a:lumMod val="75000"/>
                  </a:schemeClr>
                </a:solidFill>
                <a:effectLst/>
                <a:uLnTx/>
                <a:uFillTx/>
              </a:rPr>
              <a:t> </a:t>
            </a:r>
            <a:r>
              <a:rPr lang="fr-BE" sz="1200" b="1" kern="0" dirty="0">
                <a:solidFill>
                  <a:schemeClr val="bg2">
                    <a:lumMod val="75000"/>
                  </a:schemeClr>
                </a:solidFill>
              </a:rPr>
              <a:t>10</a:t>
            </a:r>
            <a:r>
              <a:rPr kumimoji="0" lang="fr-BE" sz="1200" b="1" i="0" u="none" strike="noStrike" kern="0" cap="none" spc="0" normalizeH="0" noProof="0" dirty="0">
                <a:ln>
                  <a:noFill/>
                </a:ln>
                <a:solidFill>
                  <a:schemeClr val="bg2">
                    <a:lumMod val="75000"/>
                  </a:schemeClr>
                </a:solidFill>
                <a:effectLst/>
                <a:uLnTx/>
                <a:uFillTx/>
              </a:rPr>
              <a:t> RPM</a:t>
            </a:r>
            <a:r>
              <a:rPr kumimoji="0" lang="fr-BE" sz="1200" b="1" i="0" u="none" strike="noStrike" kern="0" cap="none" spc="0" normalizeH="0" baseline="0" noProof="0" dirty="0">
                <a:ln>
                  <a:noFill/>
                </a:ln>
                <a:solidFill>
                  <a:schemeClr val="bg2">
                    <a:lumMod val="75000"/>
                  </a:schemeClr>
                </a:solidFill>
                <a:effectLst/>
                <a:uLnTx/>
                <a:uFillTx/>
              </a:rPr>
              <a:t>  </a:t>
            </a:r>
          </a:p>
        </p:txBody>
      </p:sp>
      <p:sp>
        <p:nvSpPr>
          <p:cNvPr id="14" name="Rectangle 13"/>
          <p:cNvSpPr/>
          <p:nvPr/>
        </p:nvSpPr>
        <p:spPr>
          <a:xfrm>
            <a:off x="5296734" y="6624841"/>
            <a:ext cx="4032448" cy="27699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BE" sz="1200" b="1" kern="0" dirty="0">
                <a:solidFill>
                  <a:schemeClr val="bg2">
                    <a:lumMod val="75000"/>
                  </a:schemeClr>
                </a:solidFill>
              </a:rPr>
              <a:t>FUNICULAR RAILWAY – GEAR BOXE </a:t>
            </a:r>
            <a:r>
              <a:rPr kumimoji="0" lang="fr-BE" sz="1200" b="1" i="0" u="none" strike="noStrike" kern="0" cap="none" spc="0" normalizeH="0" baseline="0" noProof="0" dirty="0">
                <a:ln>
                  <a:noFill/>
                </a:ln>
                <a:solidFill>
                  <a:schemeClr val="bg2">
                    <a:lumMod val="75000"/>
                  </a:schemeClr>
                </a:solidFill>
                <a:effectLst/>
                <a:uLnTx/>
                <a:uFillTx/>
              </a:rPr>
              <a:t> – </a:t>
            </a:r>
            <a:r>
              <a:rPr lang="fr-BE" sz="1200" b="1" kern="0" dirty="0">
                <a:solidFill>
                  <a:schemeClr val="bg2">
                    <a:lumMod val="75000"/>
                  </a:schemeClr>
                </a:solidFill>
              </a:rPr>
              <a:t>Out</a:t>
            </a:r>
            <a:r>
              <a:rPr kumimoji="0" lang="fr-BE" sz="1200" b="1" i="0" u="none" strike="noStrike" kern="0" cap="none" spc="0" normalizeH="0" baseline="0" noProof="0" dirty="0">
                <a:ln>
                  <a:noFill/>
                </a:ln>
                <a:solidFill>
                  <a:schemeClr val="bg2">
                    <a:lumMod val="75000"/>
                  </a:schemeClr>
                </a:solidFill>
                <a:effectLst/>
                <a:uLnTx/>
                <a:uFillTx/>
              </a:rPr>
              <a:t>put</a:t>
            </a:r>
            <a:r>
              <a:rPr kumimoji="0" lang="fr-BE" sz="1200" b="1" i="0" u="none" strike="noStrike" kern="0" cap="none" spc="0" normalizeH="0" noProof="0" dirty="0">
                <a:ln>
                  <a:noFill/>
                </a:ln>
                <a:solidFill>
                  <a:schemeClr val="bg2">
                    <a:lumMod val="75000"/>
                  </a:schemeClr>
                </a:solidFill>
                <a:effectLst/>
                <a:uLnTx/>
                <a:uFillTx/>
              </a:rPr>
              <a:t> </a:t>
            </a:r>
            <a:r>
              <a:rPr kumimoji="0" lang="fr-BE" sz="1200" b="1" i="0" u="none" strike="noStrike" kern="0" cap="none" spc="0" normalizeH="0" noProof="0" dirty="0" err="1">
                <a:ln>
                  <a:noFill/>
                </a:ln>
                <a:solidFill>
                  <a:schemeClr val="bg2">
                    <a:lumMod val="75000"/>
                  </a:schemeClr>
                </a:solidFill>
                <a:effectLst/>
                <a:uLnTx/>
                <a:uFillTx/>
              </a:rPr>
              <a:t>shaft</a:t>
            </a:r>
            <a:r>
              <a:rPr kumimoji="0" lang="fr-BE" sz="1200" b="1" i="0" u="none" strike="noStrike" kern="0" cap="none" spc="0" normalizeH="0" baseline="0" noProof="0" dirty="0">
                <a:ln>
                  <a:noFill/>
                </a:ln>
                <a:solidFill>
                  <a:schemeClr val="bg2">
                    <a:lumMod val="75000"/>
                  </a:schemeClr>
                </a:solidFill>
                <a:effectLst/>
                <a:uLnTx/>
                <a:uFillTx/>
              </a:rPr>
              <a:t> </a:t>
            </a:r>
            <a:r>
              <a:rPr lang="fr-BE" sz="1200" b="1" kern="0" noProof="0" dirty="0">
                <a:solidFill>
                  <a:schemeClr val="bg2">
                    <a:lumMod val="75000"/>
                  </a:schemeClr>
                </a:solidFill>
              </a:rPr>
              <a:t>22</a:t>
            </a:r>
            <a:r>
              <a:rPr kumimoji="0" lang="fr-BE" sz="1200" b="1" i="0" u="none" strike="noStrike" kern="0" cap="none" spc="0" normalizeH="0" noProof="0" dirty="0">
                <a:ln>
                  <a:noFill/>
                </a:ln>
                <a:solidFill>
                  <a:schemeClr val="bg2">
                    <a:lumMod val="75000"/>
                  </a:schemeClr>
                </a:solidFill>
                <a:effectLst/>
                <a:uLnTx/>
                <a:uFillTx/>
              </a:rPr>
              <a:t> RPM</a:t>
            </a:r>
            <a:r>
              <a:rPr kumimoji="0" lang="fr-BE" sz="1200" b="1" i="0" u="none" strike="noStrike" kern="0" cap="none" spc="0" normalizeH="0" baseline="0" noProof="0" dirty="0">
                <a:ln>
                  <a:noFill/>
                </a:ln>
                <a:solidFill>
                  <a:schemeClr val="bg2">
                    <a:lumMod val="75000"/>
                  </a:schemeClr>
                </a:solidFill>
                <a:effectLst/>
                <a:uLnTx/>
                <a:uFillTx/>
              </a:rPr>
              <a:t>  </a:t>
            </a:r>
          </a:p>
        </p:txBody>
      </p:sp>
    </p:spTree>
    <p:extLst>
      <p:ext uri="{BB962C8B-B14F-4D97-AF65-F5344CB8AC3E}">
        <p14:creationId xmlns:p14="http://schemas.microsoft.com/office/powerpoint/2010/main" val="3654283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BE" dirty="0"/>
              <a:t>Case stories</a:t>
            </a:r>
          </a:p>
        </p:txBody>
      </p:sp>
    </p:spTree>
    <p:extLst>
      <p:ext uri="{BB962C8B-B14F-4D97-AF65-F5344CB8AC3E}">
        <p14:creationId xmlns:p14="http://schemas.microsoft.com/office/powerpoint/2010/main" val="2646838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Bearings</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solidFill>
                  <a:prstClr val="black">
                    <a:tint val="75000"/>
                  </a:prstClr>
                </a:solidFill>
              </a:rPr>
              <a:pPr/>
              <a:t>12</a:t>
            </a:fld>
            <a:endParaRPr lang="fr-BE">
              <a:solidFill>
                <a:prstClr val="black">
                  <a:tint val="75000"/>
                </a:prstClr>
              </a:solidFill>
            </a:endParaRPr>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sp>
        <p:nvSpPr>
          <p:cNvPr id="8" name="Rectangle 3"/>
          <p:cNvSpPr txBox="1">
            <a:spLocks noChangeArrowheads="1"/>
          </p:cNvSpPr>
          <p:nvPr/>
        </p:nvSpPr>
        <p:spPr>
          <a:xfrm>
            <a:off x="2841880" y="2132856"/>
            <a:ext cx="6742545" cy="3816350"/>
          </a:xfrm>
          <a:prstGeom prst="rect">
            <a:avLst/>
          </a:prstGeom>
        </p:spPr>
        <p:txBody>
          <a:bodyPr/>
          <a:lst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a:buFontTx/>
              <a:buChar char="•"/>
            </a:pPr>
            <a:r>
              <a:rPr lang="fr-FR" altLang="en-US" sz="2400" dirty="0">
                <a:solidFill>
                  <a:srgbClr val="003964"/>
                </a:solidFill>
              </a:rPr>
              <a:t>1</a:t>
            </a:r>
            <a:r>
              <a:rPr lang="fr-FR" altLang="en-US" sz="2400" baseline="30000" dirty="0">
                <a:solidFill>
                  <a:srgbClr val="003964"/>
                </a:solidFill>
              </a:rPr>
              <a:t>st</a:t>
            </a:r>
            <a:r>
              <a:rPr lang="fr-FR" altLang="en-US" sz="2400" dirty="0">
                <a:solidFill>
                  <a:srgbClr val="003964"/>
                </a:solidFill>
              </a:rPr>
              <a:t> </a:t>
            </a:r>
            <a:r>
              <a:rPr lang="fr-FR" altLang="en-US" sz="2400" dirty="0" err="1">
                <a:solidFill>
                  <a:srgbClr val="003964"/>
                </a:solidFill>
              </a:rPr>
              <a:t>step</a:t>
            </a:r>
            <a:r>
              <a:rPr lang="fr-FR" altLang="en-US" sz="2400" dirty="0">
                <a:solidFill>
                  <a:srgbClr val="003964"/>
                </a:solidFill>
              </a:rPr>
              <a:t>:</a:t>
            </a:r>
          </a:p>
          <a:p>
            <a:pPr marL="1276350" lvl="1" indent="-533400">
              <a:buFontTx/>
              <a:buChar char="•"/>
            </a:pPr>
            <a:r>
              <a:rPr lang="fr-FR" altLang="en-US" sz="2000" dirty="0" err="1">
                <a:solidFill>
                  <a:schemeClr val="bg2">
                    <a:lumMod val="75000"/>
                  </a:schemeClr>
                </a:solidFill>
              </a:rPr>
              <a:t>Listening</a:t>
            </a:r>
            <a:r>
              <a:rPr lang="fr-FR" altLang="en-US" sz="2000" dirty="0">
                <a:solidFill>
                  <a:schemeClr val="bg2">
                    <a:lumMod val="75000"/>
                  </a:schemeClr>
                </a:solidFill>
              </a:rPr>
              <a:t>: simple, intuitive and quick</a:t>
            </a:r>
          </a:p>
          <a:p>
            <a:pPr marL="533400" indent="-533400">
              <a:buFontTx/>
              <a:buChar char="•"/>
            </a:pPr>
            <a:r>
              <a:rPr lang="fr-FR" altLang="en-US" sz="2400" dirty="0">
                <a:solidFill>
                  <a:srgbClr val="003964"/>
                </a:solidFill>
              </a:rPr>
              <a:t>2</a:t>
            </a:r>
            <a:r>
              <a:rPr lang="fr-FR" altLang="en-US" sz="2400" baseline="30000" dirty="0">
                <a:solidFill>
                  <a:srgbClr val="003964"/>
                </a:solidFill>
              </a:rPr>
              <a:t>nd</a:t>
            </a:r>
            <a:r>
              <a:rPr lang="fr-FR" altLang="en-US" sz="2400" dirty="0">
                <a:solidFill>
                  <a:srgbClr val="003964"/>
                </a:solidFill>
              </a:rPr>
              <a:t> </a:t>
            </a:r>
            <a:r>
              <a:rPr lang="fr-FR" altLang="en-US" sz="2400" dirty="0" err="1">
                <a:solidFill>
                  <a:srgbClr val="003964"/>
                </a:solidFill>
              </a:rPr>
              <a:t>step</a:t>
            </a:r>
            <a:r>
              <a:rPr lang="fr-FR" altLang="en-US" sz="2400" dirty="0">
                <a:solidFill>
                  <a:srgbClr val="003964"/>
                </a:solidFill>
              </a:rPr>
              <a:t>:</a:t>
            </a:r>
          </a:p>
          <a:p>
            <a:pPr marL="1276350" lvl="1" indent="-533400">
              <a:buFontTx/>
              <a:buChar char="•"/>
            </a:pPr>
            <a:r>
              <a:rPr lang="fr-FR" altLang="en-US" sz="2000" dirty="0" err="1">
                <a:solidFill>
                  <a:srgbClr val="003964"/>
                </a:solidFill>
              </a:rPr>
              <a:t>Recording</a:t>
            </a:r>
            <a:r>
              <a:rPr lang="fr-FR" altLang="en-US" sz="2000" dirty="0">
                <a:solidFill>
                  <a:srgbClr val="003964"/>
                </a:solidFill>
              </a:rPr>
              <a:t> of the </a:t>
            </a:r>
            <a:r>
              <a:rPr lang="fr-FR" altLang="en-US" sz="2000" dirty="0" err="1">
                <a:solidFill>
                  <a:srgbClr val="003964"/>
                </a:solidFill>
              </a:rPr>
              <a:t>static</a:t>
            </a:r>
            <a:r>
              <a:rPr lang="fr-FR" altLang="en-US" sz="2000" dirty="0">
                <a:solidFill>
                  <a:srgbClr val="003964"/>
                </a:solidFill>
              </a:rPr>
              <a:t> </a:t>
            </a:r>
            <a:r>
              <a:rPr lang="fr-FR" altLang="en-US" sz="2000" dirty="0" err="1">
                <a:solidFill>
                  <a:srgbClr val="003964"/>
                </a:solidFill>
              </a:rPr>
              <a:t>measurement</a:t>
            </a:r>
            <a:endParaRPr lang="fr-FR" altLang="en-US" sz="2000" dirty="0">
              <a:solidFill>
                <a:srgbClr val="003964"/>
              </a:solidFill>
            </a:endParaRPr>
          </a:p>
          <a:p>
            <a:pPr marL="1676400" lvl="2" indent="-533400">
              <a:buFontTx/>
              <a:buChar char="•"/>
            </a:pPr>
            <a:r>
              <a:rPr lang="fr-FR" altLang="en-US" sz="1600" dirty="0">
                <a:solidFill>
                  <a:srgbClr val="003964"/>
                </a:solidFill>
                <a:sym typeface="Wingdings" panose="05000000000000000000" pitchFamily="2" charset="2"/>
              </a:rPr>
              <a:t> </a:t>
            </a:r>
            <a:r>
              <a:rPr lang="fr-FR" altLang="en-US" sz="1600" dirty="0" err="1">
                <a:solidFill>
                  <a:srgbClr val="003964"/>
                </a:solidFill>
                <a:sym typeface="Wingdings" panose="05000000000000000000" pitchFamily="2" charset="2"/>
              </a:rPr>
              <a:t>confirms</a:t>
            </a:r>
            <a:r>
              <a:rPr lang="fr-FR" altLang="en-US" sz="1600" dirty="0">
                <a:solidFill>
                  <a:srgbClr val="003964"/>
                </a:solidFill>
                <a:sym typeface="Wingdings" panose="05000000000000000000" pitchFamily="2" charset="2"/>
              </a:rPr>
              <a:t> </a:t>
            </a:r>
            <a:r>
              <a:rPr lang="fr-FR" altLang="en-US" sz="1600" dirty="0" err="1">
                <a:solidFill>
                  <a:srgbClr val="003964"/>
                </a:solidFill>
                <a:sym typeface="Wingdings" panose="05000000000000000000" pitchFamily="2" charset="2"/>
              </a:rPr>
              <a:t>listening</a:t>
            </a:r>
            <a:endParaRPr lang="fr-FR" altLang="en-US" sz="1600" dirty="0">
              <a:solidFill>
                <a:srgbClr val="003964"/>
              </a:solidFill>
            </a:endParaRPr>
          </a:p>
          <a:p>
            <a:pPr marL="533400" indent="-533400">
              <a:buFontTx/>
              <a:buChar char="•"/>
            </a:pPr>
            <a:r>
              <a:rPr lang="fr-FR" altLang="en-US" sz="2400" dirty="0">
                <a:solidFill>
                  <a:srgbClr val="003964"/>
                </a:solidFill>
              </a:rPr>
              <a:t>3</a:t>
            </a:r>
            <a:r>
              <a:rPr lang="fr-FR" altLang="en-US" sz="2400" baseline="30000" dirty="0">
                <a:solidFill>
                  <a:srgbClr val="003964"/>
                </a:solidFill>
              </a:rPr>
              <a:t>rd</a:t>
            </a:r>
            <a:r>
              <a:rPr lang="fr-FR" altLang="en-US" sz="2400" dirty="0">
                <a:solidFill>
                  <a:srgbClr val="003964"/>
                </a:solidFill>
              </a:rPr>
              <a:t> </a:t>
            </a:r>
            <a:r>
              <a:rPr lang="fr-FR" altLang="en-US" sz="2400" dirty="0" err="1">
                <a:solidFill>
                  <a:srgbClr val="003964"/>
                </a:solidFill>
              </a:rPr>
              <a:t>step</a:t>
            </a:r>
            <a:r>
              <a:rPr lang="fr-FR" altLang="en-US" sz="2400" dirty="0">
                <a:solidFill>
                  <a:srgbClr val="003964"/>
                </a:solidFill>
              </a:rPr>
              <a:t>:</a:t>
            </a:r>
          </a:p>
          <a:p>
            <a:pPr marL="1276350" lvl="1" indent="-533400">
              <a:buFontTx/>
              <a:buChar char="•"/>
            </a:pPr>
            <a:r>
              <a:rPr lang="fr-FR" altLang="en-US" sz="2000" dirty="0" err="1">
                <a:solidFill>
                  <a:srgbClr val="003964"/>
                </a:solidFill>
              </a:rPr>
              <a:t>Recording</a:t>
            </a:r>
            <a:r>
              <a:rPr lang="fr-FR" altLang="en-US" sz="2000" dirty="0">
                <a:solidFill>
                  <a:srgbClr val="003964"/>
                </a:solidFill>
              </a:rPr>
              <a:t> of the </a:t>
            </a:r>
            <a:r>
              <a:rPr lang="fr-FR" altLang="en-US" sz="2000" dirty="0" err="1">
                <a:solidFill>
                  <a:srgbClr val="003964"/>
                </a:solidFill>
              </a:rPr>
              <a:t>dynamic</a:t>
            </a:r>
            <a:r>
              <a:rPr lang="fr-FR" altLang="en-US" sz="2000" dirty="0">
                <a:solidFill>
                  <a:srgbClr val="003964"/>
                </a:solidFill>
              </a:rPr>
              <a:t> </a:t>
            </a:r>
            <a:r>
              <a:rPr lang="fr-FR" altLang="en-US" sz="2000" dirty="0" err="1">
                <a:solidFill>
                  <a:srgbClr val="003964"/>
                </a:solidFill>
              </a:rPr>
              <a:t>measurement</a:t>
            </a:r>
            <a:endParaRPr lang="fr-FR" altLang="en-US" sz="2000" dirty="0">
              <a:solidFill>
                <a:srgbClr val="003964"/>
              </a:solidFill>
            </a:endParaRPr>
          </a:p>
          <a:p>
            <a:pPr marL="1676400" lvl="2" indent="-533400">
              <a:buFontTx/>
              <a:buChar char="•"/>
            </a:pPr>
            <a:r>
              <a:rPr lang="fr-FR" altLang="en-US" sz="1600" dirty="0">
                <a:solidFill>
                  <a:srgbClr val="003964"/>
                </a:solidFill>
                <a:sym typeface="Wingdings" panose="05000000000000000000" pitchFamily="2" charset="2"/>
              </a:rPr>
              <a:t> </a:t>
            </a:r>
            <a:r>
              <a:rPr lang="fr-FR" altLang="en-US" sz="1600" dirty="0" err="1">
                <a:solidFill>
                  <a:srgbClr val="003964"/>
                </a:solidFill>
                <a:sym typeface="Wingdings" panose="05000000000000000000" pitchFamily="2" charset="2"/>
              </a:rPr>
              <a:t>confirms</a:t>
            </a:r>
            <a:r>
              <a:rPr lang="fr-FR" altLang="en-US" sz="1600" dirty="0">
                <a:solidFill>
                  <a:srgbClr val="003964"/>
                </a:solidFill>
                <a:sym typeface="Wingdings" panose="05000000000000000000" pitchFamily="2" charset="2"/>
              </a:rPr>
              <a:t> </a:t>
            </a:r>
            <a:r>
              <a:rPr lang="fr-FR" altLang="en-US" sz="1600" dirty="0" err="1">
                <a:solidFill>
                  <a:srgbClr val="003964"/>
                </a:solidFill>
                <a:sym typeface="Wingdings" panose="05000000000000000000" pitchFamily="2" charset="2"/>
              </a:rPr>
              <a:t>listening</a:t>
            </a:r>
            <a:r>
              <a:rPr lang="fr-FR" altLang="en-US" sz="1600" dirty="0">
                <a:solidFill>
                  <a:srgbClr val="003964"/>
                </a:solidFill>
                <a:sym typeface="Wingdings" panose="05000000000000000000" pitchFamily="2" charset="2"/>
              </a:rPr>
              <a:t> and </a:t>
            </a:r>
            <a:r>
              <a:rPr lang="fr-FR" altLang="en-US" sz="1600" dirty="0" err="1">
                <a:solidFill>
                  <a:srgbClr val="003964"/>
                </a:solidFill>
                <a:sym typeface="Wingdings" panose="05000000000000000000" pitchFamily="2" charset="2"/>
              </a:rPr>
              <a:t>static</a:t>
            </a:r>
            <a:r>
              <a:rPr lang="fr-FR" altLang="en-US" sz="1600" dirty="0">
                <a:solidFill>
                  <a:srgbClr val="003964"/>
                </a:solidFill>
                <a:sym typeface="Wingdings" panose="05000000000000000000" pitchFamily="2" charset="2"/>
              </a:rPr>
              <a:t> </a:t>
            </a:r>
            <a:r>
              <a:rPr lang="fr-FR" altLang="en-US" sz="1600" dirty="0" err="1">
                <a:solidFill>
                  <a:srgbClr val="003964"/>
                </a:solidFill>
                <a:sym typeface="Wingdings" panose="05000000000000000000" pitchFamily="2" charset="2"/>
              </a:rPr>
              <a:t>measurement</a:t>
            </a:r>
            <a:endParaRPr lang="fr-FR" altLang="en-US" sz="1600" dirty="0">
              <a:solidFill>
                <a:srgbClr val="003964"/>
              </a:solidFill>
            </a:endParaRPr>
          </a:p>
        </p:txBody>
      </p:sp>
      <p:pic>
        <p:nvPicPr>
          <p:cNvPr id="7" name="Picture 4" descr="Ball bea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85" y="2060849"/>
            <a:ext cx="2140388"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636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Case story: Train </a:t>
            </a:r>
          </a:p>
        </p:txBody>
      </p:sp>
      <p:sp>
        <p:nvSpPr>
          <p:cNvPr id="3" name="Slide Number Placeholder 2"/>
          <p:cNvSpPr>
            <a:spLocks noGrp="1"/>
          </p:cNvSpPr>
          <p:nvPr>
            <p:ph type="sldNum" sz="quarter" idx="10"/>
          </p:nvPr>
        </p:nvSpPr>
        <p:spPr/>
        <p:txBody>
          <a:bodyPr/>
          <a:lstStyle/>
          <a:p>
            <a:fld id="{1ED689DE-93AF-412C-BCCB-04934BF551E6}" type="slidenum">
              <a:rPr lang="fr-BE" smtClean="0"/>
              <a:t>13</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sp>
        <p:nvSpPr>
          <p:cNvPr id="11" name="Rectangle 3"/>
          <p:cNvSpPr txBox="1">
            <a:spLocks noChangeArrowheads="1"/>
          </p:cNvSpPr>
          <p:nvPr/>
        </p:nvSpPr>
        <p:spPr>
          <a:xfrm>
            <a:off x="1280615" y="1556792"/>
            <a:ext cx="8208889" cy="2952328"/>
          </a:xfrm>
          <a:prstGeom prst="rect">
            <a:avLst/>
          </a:prstGeom>
        </p:spPr>
        <p:txBody>
          <a:bodyPr/>
          <a:lst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a:buFontTx/>
              <a:buChar char="•"/>
            </a:pPr>
            <a:r>
              <a:rPr lang="en-US" altLang="en-US" sz="2400" dirty="0">
                <a:solidFill>
                  <a:schemeClr val="tx2"/>
                </a:solidFill>
              </a:rPr>
              <a:t>The tests were performed on an axle test bench. Final customer SNCF</a:t>
            </a:r>
          </a:p>
          <a:p>
            <a:pPr marL="533400" indent="-533400">
              <a:buFontTx/>
              <a:buChar char="•"/>
            </a:pPr>
            <a:r>
              <a:rPr lang="en-US" altLang="en-US" sz="2400" dirty="0">
                <a:solidFill>
                  <a:schemeClr val="tx2"/>
                </a:solidFill>
              </a:rPr>
              <a:t>The tests were performed at a rotation speed of the axle 25 - 30 and 60 RPM.</a:t>
            </a:r>
          </a:p>
          <a:p>
            <a:pPr marL="533400" indent="-533400">
              <a:buFontTx/>
              <a:buChar char="•"/>
            </a:pPr>
            <a:r>
              <a:rPr lang="en-US" altLang="en-US" sz="2400" dirty="0">
                <a:solidFill>
                  <a:schemeClr val="tx2"/>
                </a:solidFill>
              </a:rPr>
              <a:t> For each speed, the measurements were performed axle loaded and unloaded.</a:t>
            </a:r>
          </a:p>
          <a:p>
            <a:pPr marL="533400" indent="-533400">
              <a:buFontTx/>
              <a:buChar char="•"/>
            </a:pPr>
            <a:r>
              <a:rPr lang="en-US" altLang="en-US" sz="2400" dirty="0">
                <a:solidFill>
                  <a:schemeClr val="tx2"/>
                </a:solidFill>
              </a:rPr>
              <a:t>The objective of the tests was to detect the defective bearing among the different hubs of the axle</a:t>
            </a:r>
          </a:p>
        </p:txBody>
      </p:sp>
      <p:sp>
        <p:nvSpPr>
          <p:cNvPr id="7" name="Rectangle 3"/>
          <p:cNvSpPr txBox="1">
            <a:spLocks noChangeArrowheads="1"/>
          </p:cNvSpPr>
          <p:nvPr/>
        </p:nvSpPr>
        <p:spPr bwMode="auto">
          <a:xfrm>
            <a:off x="344488" y="1052736"/>
            <a:ext cx="3165402" cy="55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indent="0"/>
            <a:r>
              <a:rPr lang="fr-FR" altLang="en-US" sz="2800" dirty="0">
                <a:solidFill>
                  <a:schemeClr val="tx2"/>
                </a:solidFill>
                <a:latin typeface="+mn-lt"/>
              </a:rPr>
              <a:t>Object</a:t>
            </a:r>
          </a:p>
        </p:txBody>
      </p:sp>
      <p:pic>
        <p:nvPicPr>
          <p:cNvPr id="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17554" y="0"/>
            <a:ext cx="1091380" cy="626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0" descr="http://www.raileurope.ca/cms-images/490/63/tgv-lyria-overview-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767960"/>
            <a:ext cx="2692645" cy="14579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http://www.miroir-mag.fr/wp-content/uploads/2013/07/2013-06-transport-technicentre-maintenance-ter-rail-train-sncf-JJ-miroir-9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0980" y="4767960"/>
            <a:ext cx="2744652" cy="14579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france3-regions.francetvinfo.fr/nord-pas-de-calais/sites/regions_france3/files/styles/top_big/public/assets/images/2013/05/24/tgv_21.jpg?itok=E664JMt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3556" y="4767960"/>
            <a:ext cx="2807996" cy="14579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5" descr="http://www.sncf.com/fr/ressources/imagecache/sncfcom_media_image_100_percent/images/technicentre_mulhouse_nuit_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2938" y="4767963"/>
            <a:ext cx="2124434" cy="1469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344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Case story: Train </a:t>
            </a:r>
          </a:p>
        </p:txBody>
      </p:sp>
      <p:sp>
        <p:nvSpPr>
          <p:cNvPr id="3" name="Slide Number Placeholder 2"/>
          <p:cNvSpPr>
            <a:spLocks noGrp="1"/>
          </p:cNvSpPr>
          <p:nvPr>
            <p:ph type="sldNum" sz="quarter" idx="10"/>
          </p:nvPr>
        </p:nvSpPr>
        <p:spPr/>
        <p:txBody>
          <a:bodyPr/>
          <a:lstStyle/>
          <a:p>
            <a:fld id="{1ED689DE-93AF-412C-BCCB-04934BF551E6}" type="slidenum">
              <a:rPr lang="fr-BE" smtClean="0"/>
              <a:t>14</a:t>
            </a:fld>
            <a:endParaRPr lang="fr-BE" dirty="0"/>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sp>
        <p:nvSpPr>
          <p:cNvPr id="7" name="Rectangle 3"/>
          <p:cNvSpPr txBox="1">
            <a:spLocks noChangeArrowheads="1"/>
          </p:cNvSpPr>
          <p:nvPr/>
        </p:nvSpPr>
        <p:spPr bwMode="auto">
          <a:xfrm>
            <a:off x="344488" y="1124744"/>
            <a:ext cx="7488832" cy="55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indent="0"/>
            <a:r>
              <a:rPr lang="fr-FR" altLang="en-US" sz="2800" dirty="0" err="1">
                <a:solidFill>
                  <a:schemeClr val="tx2"/>
                </a:solidFill>
                <a:latin typeface="+mn-lt"/>
              </a:rPr>
              <a:t>Ultrasound</a:t>
            </a:r>
            <a:r>
              <a:rPr lang="fr-FR" altLang="en-US" sz="2800" dirty="0">
                <a:solidFill>
                  <a:schemeClr val="tx2"/>
                </a:solidFill>
                <a:latin typeface="+mn-lt"/>
              </a:rPr>
              <a:t> </a:t>
            </a:r>
            <a:r>
              <a:rPr lang="fr-FR" altLang="en-US" sz="2800" dirty="0" err="1">
                <a:solidFill>
                  <a:schemeClr val="tx2"/>
                </a:solidFill>
                <a:latin typeface="+mn-lt"/>
              </a:rPr>
              <a:t>measurement</a:t>
            </a:r>
            <a:r>
              <a:rPr lang="fr-FR" altLang="en-US" sz="2800" dirty="0">
                <a:solidFill>
                  <a:schemeClr val="tx2"/>
                </a:solidFill>
                <a:latin typeface="+mn-lt"/>
              </a:rPr>
              <a:t>: </a:t>
            </a:r>
            <a:r>
              <a:rPr lang="fr-FR" altLang="en-US" sz="2800" dirty="0" err="1">
                <a:solidFill>
                  <a:schemeClr val="tx2"/>
                </a:solidFill>
                <a:latin typeface="+mn-lt"/>
              </a:rPr>
              <a:t>static</a:t>
            </a:r>
            <a:r>
              <a:rPr lang="fr-FR" altLang="en-US" sz="2800" dirty="0">
                <a:solidFill>
                  <a:schemeClr val="tx2"/>
                </a:solidFill>
                <a:latin typeface="+mn-lt"/>
              </a:rPr>
              <a:t> and </a:t>
            </a:r>
            <a:r>
              <a:rPr lang="fr-FR" altLang="en-US" sz="2800" dirty="0" err="1">
                <a:solidFill>
                  <a:schemeClr val="tx2"/>
                </a:solidFill>
                <a:latin typeface="+mn-lt"/>
              </a:rPr>
              <a:t>dynamic</a:t>
            </a:r>
            <a:r>
              <a:rPr lang="fr-FR" altLang="en-US" sz="2800" dirty="0">
                <a:solidFill>
                  <a:schemeClr val="tx2"/>
                </a:solidFill>
                <a:latin typeface="+mn-lt"/>
              </a:rPr>
              <a:t> </a:t>
            </a:r>
          </a:p>
        </p:txBody>
      </p:sp>
      <p:pic>
        <p:nvPicPr>
          <p:cNvPr id="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42140" y="42797"/>
            <a:ext cx="1091380" cy="626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50490" y="2132859"/>
            <a:ext cx="4290477" cy="27699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BE" sz="1200" b="1" i="0" u="none" strike="noStrike" kern="0" cap="none" spc="0" normalizeH="0" baseline="0" noProof="0" dirty="0" err="1">
                <a:ln>
                  <a:noFill/>
                </a:ln>
                <a:solidFill>
                  <a:schemeClr val="bg2">
                    <a:lumMod val="75000"/>
                  </a:schemeClr>
                </a:solidFill>
                <a:effectLst/>
                <a:uLnTx/>
                <a:uFillTx/>
              </a:rPr>
              <a:t>Left</a:t>
            </a:r>
            <a:r>
              <a:rPr kumimoji="0" lang="fr-BE" sz="1200" b="1" i="0" u="none" strike="noStrike" kern="0" cap="none" spc="0" normalizeH="0" baseline="0" noProof="0" dirty="0">
                <a:ln>
                  <a:noFill/>
                </a:ln>
                <a:solidFill>
                  <a:schemeClr val="bg2">
                    <a:lumMod val="75000"/>
                  </a:schemeClr>
                </a:solidFill>
                <a:effectLst/>
                <a:uLnTx/>
                <a:uFillTx/>
              </a:rPr>
              <a:t> </a:t>
            </a:r>
            <a:r>
              <a:rPr kumimoji="0" lang="fr-BE" sz="1200" b="1" i="0" u="none" strike="noStrike" kern="0" cap="none" spc="0" normalizeH="0" baseline="0" noProof="0" dirty="0" err="1">
                <a:ln>
                  <a:noFill/>
                </a:ln>
                <a:solidFill>
                  <a:schemeClr val="bg2">
                    <a:lumMod val="75000"/>
                  </a:schemeClr>
                </a:solidFill>
                <a:effectLst/>
                <a:uLnTx/>
                <a:uFillTx/>
              </a:rPr>
              <a:t>defective</a:t>
            </a:r>
            <a:r>
              <a:rPr kumimoji="0" lang="fr-BE" sz="1200" b="1" i="0" u="none" strike="noStrike" kern="0" cap="none" spc="0" normalizeH="0" baseline="0" noProof="0" dirty="0">
                <a:ln>
                  <a:noFill/>
                </a:ln>
                <a:solidFill>
                  <a:schemeClr val="bg2">
                    <a:lumMod val="75000"/>
                  </a:schemeClr>
                </a:solidFill>
                <a:effectLst/>
                <a:uLnTx/>
                <a:uFillTx/>
              </a:rPr>
              <a:t> </a:t>
            </a:r>
            <a:r>
              <a:rPr kumimoji="0" lang="fr-BE" sz="1200" b="1" i="0" u="none" strike="noStrike" kern="0" cap="none" spc="0" normalizeH="0" baseline="0" noProof="0" dirty="0" err="1">
                <a:ln>
                  <a:noFill/>
                </a:ln>
                <a:solidFill>
                  <a:schemeClr val="bg2">
                    <a:lumMod val="75000"/>
                  </a:schemeClr>
                </a:solidFill>
                <a:effectLst/>
                <a:uLnTx/>
                <a:uFillTx/>
              </a:rPr>
              <a:t>ball</a:t>
            </a:r>
            <a:r>
              <a:rPr kumimoji="0" lang="fr-BE" sz="1200" b="1" i="0" u="none" strike="noStrike" kern="0" cap="none" spc="0" normalizeH="0" baseline="0" noProof="0" dirty="0">
                <a:ln>
                  <a:noFill/>
                </a:ln>
                <a:solidFill>
                  <a:schemeClr val="bg2">
                    <a:lumMod val="75000"/>
                  </a:schemeClr>
                </a:solidFill>
                <a:effectLst/>
                <a:uLnTx/>
                <a:uFillTx/>
              </a:rPr>
              <a:t> </a:t>
            </a:r>
            <a:r>
              <a:rPr kumimoji="0" lang="fr-BE" sz="1200" b="1" i="0" u="none" strike="noStrike" kern="0" cap="none" spc="0" normalizeH="0" baseline="0" noProof="0" dirty="0" err="1">
                <a:ln>
                  <a:noFill/>
                </a:ln>
                <a:solidFill>
                  <a:schemeClr val="bg2">
                    <a:lumMod val="75000"/>
                  </a:schemeClr>
                </a:solidFill>
                <a:effectLst/>
                <a:uLnTx/>
                <a:uFillTx/>
              </a:rPr>
              <a:t>bearing</a:t>
            </a:r>
            <a:r>
              <a:rPr kumimoji="0" lang="fr-BE" sz="1200" b="1" i="0" u="none" strike="noStrike" kern="0" cap="none" spc="0" normalizeH="0" baseline="0" noProof="0" dirty="0">
                <a:ln>
                  <a:noFill/>
                </a:ln>
                <a:solidFill>
                  <a:schemeClr val="bg2">
                    <a:lumMod val="75000"/>
                  </a:schemeClr>
                </a:solidFill>
                <a:effectLst/>
                <a:uLnTx/>
                <a:uFillTx/>
              </a:rPr>
              <a:t> – </a:t>
            </a:r>
            <a:r>
              <a:rPr kumimoji="0" lang="fr-BE" sz="1200" b="1" i="0" u="none" strike="noStrike" kern="0" cap="none" spc="0" normalizeH="0" baseline="0" noProof="0" dirty="0" err="1">
                <a:ln>
                  <a:noFill/>
                </a:ln>
                <a:solidFill>
                  <a:schemeClr val="bg2">
                    <a:lumMod val="75000"/>
                  </a:schemeClr>
                </a:solidFill>
                <a:effectLst/>
                <a:uLnTx/>
                <a:uFillTx/>
              </a:rPr>
              <a:t>Periodical</a:t>
            </a:r>
            <a:r>
              <a:rPr kumimoji="0" lang="fr-BE" sz="1200" b="1" i="0" u="none" strike="noStrike" kern="0" cap="none" spc="0" normalizeH="0" baseline="0" noProof="0" dirty="0">
                <a:ln>
                  <a:noFill/>
                </a:ln>
                <a:solidFill>
                  <a:schemeClr val="bg2">
                    <a:lumMod val="75000"/>
                  </a:schemeClr>
                </a:solidFill>
                <a:effectLst/>
                <a:uLnTx/>
                <a:uFillTx/>
              </a:rPr>
              <a:t> </a:t>
            </a:r>
            <a:r>
              <a:rPr kumimoji="0" lang="fr-BE" sz="1200" b="1" i="0" u="none" strike="noStrike" kern="0" cap="none" spc="0" normalizeH="0" baseline="0" noProof="0" dirty="0" err="1">
                <a:ln>
                  <a:noFill/>
                </a:ln>
                <a:solidFill>
                  <a:schemeClr val="bg2">
                    <a:lumMod val="75000"/>
                  </a:schemeClr>
                </a:solidFill>
                <a:effectLst/>
                <a:uLnTx/>
                <a:uFillTx/>
              </a:rPr>
              <a:t>shock</a:t>
            </a:r>
            <a:r>
              <a:rPr kumimoji="0" lang="fr-BE" sz="1200" b="1" i="0" u="none" strike="noStrike" kern="0" cap="none" spc="0" normalizeH="0" baseline="0" noProof="0" dirty="0">
                <a:ln>
                  <a:noFill/>
                </a:ln>
                <a:solidFill>
                  <a:schemeClr val="bg2">
                    <a:lumMod val="75000"/>
                  </a:schemeClr>
                </a:solidFill>
                <a:effectLst/>
                <a:uLnTx/>
                <a:uFillTx/>
              </a:rPr>
              <a:t>  </a:t>
            </a:r>
          </a:p>
        </p:txBody>
      </p:sp>
      <p:sp>
        <p:nvSpPr>
          <p:cNvPr id="10" name="Rectangle 9"/>
          <p:cNvSpPr/>
          <p:nvPr/>
        </p:nvSpPr>
        <p:spPr>
          <a:xfrm>
            <a:off x="391349" y="6464372"/>
            <a:ext cx="3744416" cy="27699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BE" sz="1200" b="1" i="0" u="none" strike="noStrike" kern="0" cap="none" spc="0" normalizeH="0" baseline="0" noProof="0" dirty="0">
                <a:ln>
                  <a:noFill/>
                </a:ln>
                <a:solidFill>
                  <a:schemeClr val="bg2">
                    <a:lumMod val="75000"/>
                  </a:schemeClr>
                </a:solidFill>
                <a:effectLst/>
                <a:uLnTx/>
                <a:uFillTx/>
              </a:rPr>
              <a:t>Right </a:t>
            </a:r>
            <a:r>
              <a:rPr kumimoji="0" lang="fr-BE" sz="1200" b="1" i="0" u="none" strike="noStrike" kern="0" cap="none" spc="0" normalizeH="0" baseline="0" noProof="0" dirty="0" err="1">
                <a:ln>
                  <a:noFill/>
                </a:ln>
                <a:solidFill>
                  <a:schemeClr val="bg2">
                    <a:lumMod val="75000"/>
                  </a:schemeClr>
                </a:solidFill>
                <a:effectLst/>
                <a:uLnTx/>
                <a:uFillTx/>
              </a:rPr>
              <a:t>ball</a:t>
            </a:r>
            <a:r>
              <a:rPr kumimoji="0" lang="fr-BE" sz="1200" b="1" i="0" u="none" strike="noStrike" kern="0" cap="none" spc="0" normalizeH="0" baseline="0" noProof="0" dirty="0">
                <a:ln>
                  <a:noFill/>
                </a:ln>
                <a:solidFill>
                  <a:schemeClr val="bg2">
                    <a:lumMod val="75000"/>
                  </a:schemeClr>
                </a:solidFill>
                <a:effectLst/>
                <a:uLnTx/>
                <a:uFillTx/>
              </a:rPr>
              <a:t> </a:t>
            </a:r>
            <a:r>
              <a:rPr kumimoji="0" lang="fr-BE" sz="1200" b="1" i="0" u="none" strike="noStrike" kern="0" cap="none" spc="0" normalizeH="0" baseline="0" noProof="0" dirty="0" err="1">
                <a:ln>
                  <a:noFill/>
                </a:ln>
                <a:solidFill>
                  <a:schemeClr val="bg2">
                    <a:lumMod val="75000"/>
                  </a:schemeClr>
                </a:solidFill>
                <a:effectLst/>
                <a:uLnTx/>
                <a:uFillTx/>
              </a:rPr>
              <a:t>bearing</a:t>
            </a:r>
            <a:r>
              <a:rPr kumimoji="0" lang="fr-BE" sz="1200" b="1" i="0" u="none" strike="noStrike" kern="0" cap="none" spc="0" normalizeH="0" baseline="0" noProof="0" dirty="0">
                <a:ln>
                  <a:noFill/>
                </a:ln>
                <a:solidFill>
                  <a:schemeClr val="bg2">
                    <a:lumMod val="75000"/>
                  </a:schemeClr>
                </a:solidFill>
                <a:effectLst/>
                <a:uLnTx/>
                <a:uFillTx/>
              </a:rPr>
              <a:t> – Good condition  </a:t>
            </a:r>
          </a:p>
        </p:txBody>
      </p:sp>
      <p:graphicFrame>
        <p:nvGraphicFramePr>
          <p:cNvPr id="12" name="Table 11"/>
          <p:cNvGraphicFramePr>
            <a:graphicFrameLocks noGrp="1"/>
          </p:cNvGraphicFramePr>
          <p:nvPr>
            <p:extLst>
              <p:ext uri="{D42A27DB-BD31-4B8C-83A1-F6EECF244321}">
                <p14:modId xmlns:p14="http://schemas.microsoft.com/office/powerpoint/2010/main" val="3891586712"/>
              </p:ext>
            </p:extLst>
          </p:nvPr>
        </p:nvGraphicFramePr>
        <p:xfrm>
          <a:off x="7334122" y="5626440"/>
          <a:ext cx="1681107" cy="1047115"/>
        </p:xfrm>
        <a:graphic>
          <a:graphicData uri="http://schemas.openxmlformats.org/drawingml/2006/table">
            <a:tbl>
              <a:tblPr firstRow="1" firstCol="1" bandRow="1"/>
              <a:tblGrid>
                <a:gridCol w="1681107">
                  <a:extLst>
                    <a:ext uri="{9D8B030D-6E8A-4147-A177-3AD203B41FA5}">
                      <a16:colId xmlns:a16="http://schemas.microsoft.com/office/drawing/2014/main" val="20000"/>
                    </a:ext>
                  </a:extLst>
                </a:gridCol>
              </a:tblGrid>
              <a:tr h="5521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en-US" sz="1100" b="1" dirty="0">
                          <a:solidFill>
                            <a:srgbClr val="FFC000"/>
                          </a:solidFill>
                          <a:effectLst/>
                          <a:latin typeface="Calibri"/>
                          <a:ea typeface="Times New Roman"/>
                        </a:rPr>
                        <a:t>ULTRASOUND </a:t>
                      </a:r>
                    </a:p>
                    <a:p>
                      <a:pPr algn="ctr">
                        <a:spcAft>
                          <a:spcPts val="600"/>
                        </a:spcAft>
                      </a:pPr>
                      <a:r>
                        <a:rPr lang="en-US" sz="1100" b="1" dirty="0">
                          <a:solidFill>
                            <a:srgbClr val="FFC000"/>
                          </a:solidFill>
                          <a:effectLst/>
                          <a:latin typeface="Calibri"/>
                          <a:ea typeface="Times New Roman"/>
                        </a:rPr>
                        <a:t>BEARING CONDITION</a:t>
                      </a:r>
                      <a:endParaRPr lang="fr-BE" sz="1200" dirty="0">
                        <a:solidFill>
                          <a:srgbClr val="FFC000"/>
                        </a:solidFill>
                        <a:effectLst/>
                        <a:latin typeface="Times New Roman"/>
                        <a:ea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10000"/>
                  </a:ext>
                </a:extLst>
              </a:tr>
              <a:tr h="22479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en-US" sz="1100" dirty="0">
                          <a:effectLst/>
                          <a:latin typeface="Calibri"/>
                          <a:ea typeface="Times New Roman"/>
                        </a:rPr>
                        <a:t>dB µV</a:t>
                      </a:r>
                      <a:endParaRPr lang="fr-BE" sz="1200" dirty="0">
                        <a:effectLst/>
                        <a:latin typeface="Times New Roman"/>
                        <a:ea typeface="Times New Roman"/>
                      </a:endParaRPr>
                    </a:p>
                    <a:p>
                      <a:pPr algn="ctr">
                        <a:spcAft>
                          <a:spcPts val="600"/>
                        </a:spcAft>
                      </a:pPr>
                      <a:r>
                        <a:rPr lang="en-US" sz="1100" dirty="0">
                          <a:effectLst/>
                          <a:latin typeface="Calibri"/>
                          <a:ea typeface="Times New Roman"/>
                        </a:rPr>
                        <a:t>RMS value</a:t>
                      </a:r>
                      <a:endParaRPr lang="fr-BE" sz="1200" dirty="0">
                        <a:effectLst/>
                        <a:latin typeface="Times New Roman"/>
                        <a:ea typeface="Times New Roman"/>
                      </a:endParaRPr>
                    </a:p>
                  </a:txBody>
                  <a:tcPr marL="74295" marR="742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1"/>
                  </a:ext>
                </a:extLst>
              </a:tr>
              <a:tr h="22415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914400" rtl="0" eaLnBrk="1" latinLnBrk="0" hangingPunct="1">
                        <a:spcAft>
                          <a:spcPts val="600"/>
                        </a:spcAft>
                      </a:pPr>
                      <a:r>
                        <a:rPr lang="fr-BE" sz="1200" b="1" kern="1200" dirty="0">
                          <a:solidFill>
                            <a:schemeClr val="tx1"/>
                          </a:solidFill>
                          <a:effectLst/>
                          <a:latin typeface="Calibri"/>
                          <a:ea typeface="Times New Roman"/>
                          <a:cs typeface="+mn-cs"/>
                        </a:rPr>
                        <a:t>-0,6</a:t>
                      </a:r>
                    </a:p>
                  </a:txBody>
                  <a:tcPr marL="74295" marR="742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2"/>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084025458"/>
              </p:ext>
            </p:extLst>
          </p:nvPr>
        </p:nvGraphicFramePr>
        <p:xfrm>
          <a:off x="7256111" y="2320556"/>
          <a:ext cx="1535430" cy="964428"/>
        </p:xfrm>
        <a:graphic>
          <a:graphicData uri="http://schemas.openxmlformats.org/drawingml/2006/table">
            <a:tbl>
              <a:tblPr firstRow="1" firstCol="1" bandRow="1"/>
              <a:tblGrid>
                <a:gridCol w="1535430">
                  <a:extLst>
                    <a:ext uri="{9D8B030D-6E8A-4147-A177-3AD203B41FA5}">
                      <a16:colId xmlns:a16="http://schemas.microsoft.com/office/drawing/2014/main" val="20000"/>
                    </a:ext>
                  </a:extLst>
                </a:gridCol>
              </a:tblGrid>
              <a:tr h="32557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en-US" sz="1100" b="1" dirty="0">
                          <a:solidFill>
                            <a:srgbClr val="FFC000"/>
                          </a:solidFill>
                          <a:effectLst/>
                          <a:latin typeface="Calibri"/>
                          <a:ea typeface="Times New Roman"/>
                        </a:rPr>
                        <a:t>ULTRASOUND BEARING CONDITION</a:t>
                      </a:r>
                      <a:endParaRPr lang="fr-BE" sz="1200" dirty="0">
                        <a:solidFill>
                          <a:srgbClr val="FFC000"/>
                        </a:solidFill>
                        <a:effectLst/>
                        <a:latin typeface="Times New Roman"/>
                        <a:ea typeface="Times New Roman"/>
                      </a:endParaRPr>
                    </a:p>
                  </a:txBody>
                  <a:tcPr marL="74295" marR="742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10000"/>
                  </a:ext>
                </a:extLst>
              </a:tr>
              <a:tr h="3995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en-US" sz="1100" dirty="0">
                          <a:effectLst/>
                          <a:latin typeface="Calibri"/>
                          <a:ea typeface="Times New Roman"/>
                        </a:rPr>
                        <a:t>dB µV</a:t>
                      </a:r>
                      <a:endParaRPr lang="fr-BE" sz="1200" dirty="0">
                        <a:effectLst/>
                        <a:latin typeface="Times New Roman"/>
                        <a:ea typeface="Times New Roman"/>
                      </a:endParaRPr>
                    </a:p>
                    <a:p>
                      <a:pPr algn="ctr">
                        <a:spcAft>
                          <a:spcPts val="600"/>
                        </a:spcAft>
                      </a:pPr>
                      <a:r>
                        <a:rPr lang="en-US" sz="1100" dirty="0">
                          <a:effectLst/>
                          <a:latin typeface="Calibri"/>
                          <a:ea typeface="Times New Roman"/>
                        </a:rPr>
                        <a:t>RMS value</a:t>
                      </a:r>
                      <a:endParaRPr lang="fr-BE" sz="1200" dirty="0">
                        <a:effectLst/>
                        <a:latin typeface="Times New Roman"/>
                        <a:ea typeface="Times New Roman"/>
                      </a:endParaRPr>
                    </a:p>
                  </a:txBody>
                  <a:tcPr marL="74295" marR="742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1"/>
                  </a:ext>
                </a:extLst>
              </a:tr>
              <a:tr h="21766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en-US" sz="1200" b="1" dirty="0">
                          <a:effectLst/>
                          <a:latin typeface="Calibri"/>
                          <a:ea typeface="Times New Roman"/>
                        </a:rPr>
                        <a:t>6.5</a:t>
                      </a:r>
                      <a:endParaRPr lang="fr-BE" sz="1200" dirty="0">
                        <a:effectLst/>
                        <a:latin typeface="Times New Roman"/>
                        <a:ea typeface="Times New Roman"/>
                      </a:endParaRPr>
                    </a:p>
                  </a:txBody>
                  <a:tcPr marL="74295" marR="742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2"/>
                  </a:ext>
                </a:extLst>
              </a:tr>
            </a:tbl>
          </a:graphicData>
        </a:graphic>
      </p:graphicFrame>
      <p:pic>
        <p:nvPicPr>
          <p:cNvPr id="1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5048" y="3956037"/>
            <a:ext cx="4373677" cy="1129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55" y="2493103"/>
            <a:ext cx="5031009" cy="1863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Straight Arrow Connector 15"/>
          <p:cNvCxnSpPr/>
          <p:nvPr/>
        </p:nvCxnSpPr>
        <p:spPr>
          <a:xfrm>
            <a:off x="4986382" y="3165668"/>
            <a:ext cx="974730" cy="790366"/>
          </a:xfrm>
          <a:prstGeom prst="straightConnector1">
            <a:avLst/>
          </a:prstGeom>
          <a:noFill/>
          <a:ln w="19050" cap="flat" cmpd="sng" algn="ctr">
            <a:solidFill>
              <a:srgbClr val="FF0000"/>
            </a:solidFill>
            <a:prstDash val="solid"/>
            <a:tailEnd type="arrow"/>
          </a:ln>
          <a:effectLst/>
        </p:spPr>
      </p:cxnSp>
      <p:pic>
        <p:nvPicPr>
          <p:cNvPr id="1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56" y="4356256"/>
            <a:ext cx="5288849" cy="2097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Arrow Connector 17"/>
          <p:cNvCxnSpPr/>
          <p:nvPr/>
        </p:nvCxnSpPr>
        <p:spPr>
          <a:xfrm flipV="1">
            <a:off x="4448944" y="4653138"/>
            <a:ext cx="4638886" cy="648070"/>
          </a:xfrm>
          <a:prstGeom prst="straightConnector1">
            <a:avLst/>
          </a:prstGeom>
          <a:noFill/>
          <a:ln w="19050" cap="flat" cmpd="sng" algn="ctr">
            <a:solidFill>
              <a:srgbClr val="FF0000"/>
            </a:solidFill>
            <a:prstDash val="solid"/>
            <a:tailEnd type="arrow"/>
          </a:ln>
          <a:effectLst/>
        </p:spPr>
      </p:cxnSp>
      <p:sp>
        <p:nvSpPr>
          <p:cNvPr id="19" name="Rectangle 18"/>
          <p:cNvSpPr/>
          <p:nvPr/>
        </p:nvSpPr>
        <p:spPr>
          <a:xfrm>
            <a:off x="6206063" y="3573019"/>
            <a:ext cx="3602838" cy="27699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2">
                    <a:lumMod val="75000"/>
                  </a:schemeClr>
                </a:solidFill>
                <a:effectLst/>
                <a:uLnTx/>
                <a:uFillTx/>
              </a:rPr>
              <a:t>axle supported by its four bearings (X mounting)</a:t>
            </a:r>
            <a:r>
              <a:rPr kumimoji="0" lang="fr-BE" sz="1200" b="1" i="0" u="none" strike="noStrike" kern="0" cap="none" spc="0" normalizeH="0" baseline="0" noProof="0" dirty="0">
                <a:ln>
                  <a:noFill/>
                </a:ln>
                <a:solidFill>
                  <a:schemeClr val="bg2">
                    <a:lumMod val="75000"/>
                  </a:schemeClr>
                </a:solidFill>
                <a:effectLst/>
                <a:uLnTx/>
                <a:uFillTx/>
              </a:rPr>
              <a:t>  </a:t>
            </a:r>
          </a:p>
        </p:txBody>
      </p:sp>
      <p:sp>
        <p:nvSpPr>
          <p:cNvPr id="20" name="Oval 19"/>
          <p:cNvSpPr/>
          <p:nvPr/>
        </p:nvSpPr>
        <p:spPr>
          <a:xfrm>
            <a:off x="313341" y="2708924"/>
            <a:ext cx="4673041" cy="851928"/>
          </a:xfrm>
          <a:prstGeom prst="ellipse">
            <a:avLst/>
          </a:prstGeom>
          <a:solidFill>
            <a:sysClr val="window" lastClr="FFFFFF">
              <a:alpha val="0"/>
            </a:sysClr>
          </a:solidFill>
          <a:ln w="254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black"/>
              </a:solidFill>
              <a:effectLst/>
              <a:uLnTx/>
              <a:uFillTx/>
            </a:endParaRPr>
          </a:p>
        </p:txBody>
      </p:sp>
      <p:sp>
        <p:nvSpPr>
          <p:cNvPr id="21" name="Oval 20"/>
          <p:cNvSpPr/>
          <p:nvPr/>
        </p:nvSpPr>
        <p:spPr>
          <a:xfrm>
            <a:off x="348958" y="4653137"/>
            <a:ext cx="4596563" cy="751658"/>
          </a:xfrm>
          <a:prstGeom prst="ellipse">
            <a:avLst/>
          </a:prstGeom>
          <a:solidFill>
            <a:sysClr val="window" lastClr="FFFFFF">
              <a:alpha val="0"/>
            </a:sysClr>
          </a:solidFill>
          <a:ln w="254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28690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Case story: Train </a:t>
            </a:r>
          </a:p>
        </p:txBody>
      </p:sp>
      <p:sp>
        <p:nvSpPr>
          <p:cNvPr id="3" name="Slide Number Placeholder 2"/>
          <p:cNvSpPr>
            <a:spLocks noGrp="1"/>
          </p:cNvSpPr>
          <p:nvPr>
            <p:ph type="sldNum" sz="quarter" idx="10"/>
          </p:nvPr>
        </p:nvSpPr>
        <p:spPr/>
        <p:txBody>
          <a:bodyPr/>
          <a:lstStyle/>
          <a:p>
            <a:fld id="{1ED689DE-93AF-412C-BCCB-04934BF551E6}" type="slidenum">
              <a:rPr lang="fr-BE" smtClean="0"/>
              <a:t>15</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sp>
        <p:nvSpPr>
          <p:cNvPr id="7" name="Rectangle 3"/>
          <p:cNvSpPr txBox="1">
            <a:spLocks noChangeArrowheads="1"/>
          </p:cNvSpPr>
          <p:nvPr/>
        </p:nvSpPr>
        <p:spPr bwMode="auto">
          <a:xfrm>
            <a:off x="344488" y="1124744"/>
            <a:ext cx="3165402" cy="55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indent="0"/>
            <a:r>
              <a:rPr lang="fr-FR" altLang="en-US" sz="2800" dirty="0">
                <a:solidFill>
                  <a:schemeClr val="tx2"/>
                </a:solidFill>
                <a:latin typeface="+mn-lt"/>
              </a:rPr>
              <a:t>Conclusion</a:t>
            </a:r>
          </a:p>
        </p:txBody>
      </p:sp>
      <p:pic>
        <p:nvPicPr>
          <p:cNvPr id="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69424" y="41920"/>
            <a:ext cx="1031134" cy="592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3"/>
          <p:cNvSpPr txBox="1">
            <a:spLocks noChangeArrowheads="1"/>
          </p:cNvSpPr>
          <p:nvPr/>
        </p:nvSpPr>
        <p:spPr>
          <a:xfrm>
            <a:off x="992560" y="1988914"/>
            <a:ext cx="8568952" cy="3816350"/>
          </a:xfrm>
          <a:prstGeom prst="rect">
            <a:avLst/>
          </a:prstGeom>
        </p:spPr>
        <p:txBody>
          <a:bodyPr/>
          <a:lst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a:buFontTx/>
              <a:buChar char="•"/>
            </a:pPr>
            <a:r>
              <a:rPr lang="en-US" altLang="en-US" sz="2400" dirty="0">
                <a:solidFill>
                  <a:schemeClr val="tx2"/>
                </a:solidFill>
              </a:rPr>
              <a:t>The signal acquisition and fast analysis confirmed that the defect between the two hubs corresponded to the expected spalling default .</a:t>
            </a:r>
          </a:p>
          <a:p>
            <a:pPr marL="533400" indent="-533400">
              <a:buFontTx/>
              <a:buChar char="•"/>
            </a:pPr>
            <a:r>
              <a:rPr lang="en-US" altLang="en-US" sz="2400" dirty="0">
                <a:solidFill>
                  <a:schemeClr val="tx2"/>
                </a:solidFill>
              </a:rPr>
              <a:t>In common use, the overall measurement is a sufficient parameter to detect a possible failure of one or more bearings.</a:t>
            </a:r>
          </a:p>
          <a:p>
            <a:pPr marL="533400" indent="-533400">
              <a:buFontTx/>
              <a:buChar char="•"/>
            </a:pPr>
            <a:r>
              <a:rPr lang="en-US" altLang="en-US" sz="2400" dirty="0">
                <a:solidFill>
                  <a:schemeClr val="tx2"/>
                </a:solidFill>
              </a:rPr>
              <a:t>The result is immediate. Its implementation is simple (an overall measurements of the bearings, without prior programming of the device).</a:t>
            </a:r>
          </a:p>
          <a:p>
            <a:pPr marL="533400" indent="-533400">
              <a:buFontTx/>
              <a:buChar char="•"/>
            </a:pPr>
            <a:r>
              <a:rPr lang="en-US" altLang="en-US" sz="2400" dirty="0">
                <a:solidFill>
                  <a:schemeClr val="tx2"/>
                </a:solidFill>
              </a:rPr>
              <a:t>The operator may also confirmed his judgment by listening to the audio signal</a:t>
            </a:r>
          </a:p>
        </p:txBody>
      </p:sp>
    </p:spTree>
    <p:extLst>
      <p:ext uri="{BB962C8B-B14F-4D97-AF65-F5344CB8AC3E}">
        <p14:creationId xmlns:p14="http://schemas.microsoft.com/office/powerpoint/2010/main" val="146519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Case story: </a:t>
            </a:r>
            <a:r>
              <a:rPr lang="fr-BE" dirty="0" err="1"/>
              <a:t>Methanation</a:t>
            </a:r>
            <a:r>
              <a:rPr lang="fr-BE" dirty="0"/>
              <a:t> </a:t>
            </a:r>
            <a:r>
              <a:rPr lang="fr-BE" dirty="0" err="1"/>
              <a:t>oven</a:t>
            </a:r>
            <a:r>
              <a:rPr lang="fr-BE" dirty="0"/>
              <a:t>  </a:t>
            </a:r>
          </a:p>
        </p:txBody>
      </p:sp>
      <p:sp>
        <p:nvSpPr>
          <p:cNvPr id="3" name="Slide Number Placeholder 2"/>
          <p:cNvSpPr>
            <a:spLocks noGrp="1"/>
          </p:cNvSpPr>
          <p:nvPr>
            <p:ph type="sldNum" sz="quarter" idx="10"/>
          </p:nvPr>
        </p:nvSpPr>
        <p:spPr/>
        <p:txBody>
          <a:bodyPr/>
          <a:lstStyle/>
          <a:p>
            <a:fld id="{1ED689DE-93AF-412C-BCCB-04934BF551E6}" type="slidenum">
              <a:rPr lang="fr-BE" smtClean="0">
                <a:solidFill>
                  <a:prstClr val="black">
                    <a:tint val="75000"/>
                  </a:prstClr>
                </a:solidFill>
              </a:rPr>
              <a:pPr/>
              <a:t>16</a:t>
            </a:fld>
            <a:endParaRPr lang="fr-BE">
              <a:solidFill>
                <a:prstClr val="black">
                  <a:tint val="75000"/>
                </a:prstClr>
              </a:solidFill>
            </a:endParaRPr>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sp>
        <p:nvSpPr>
          <p:cNvPr id="7" name="Rectangle 3"/>
          <p:cNvSpPr txBox="1">
            <a:spLocks noChangeArrowheads="1"/>
          </p:cNvSpPr>
          <p:nvPr/>
        </p:nvSpPr>
        <p:spPr bwMode="auto">
          <a:xfrm>
            <a:off x="344488" y="980728"/>
            <a:ext cx="3165402" cy="55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indent="0"/>
            <a:r>
              <a:rPr lang="fr-FR" altLang="en-US" sz="2800" dirty="0">
                <a:solidFill>
                  <a:srgbClr val="003964"/>
                </a:solidFill>
                <a:latin typeface="Calibri"/>
              </a:rPr>
              <a:t>Object</a:t>
            </a:r>
          </a:p>
        </p:txBody>
      </p:sp>
      <p:sp>
        <p:nvSpPr>
          <p:cNvPr id="14" name="Rectangle 3"/>
          <p:cNvSpPr txBox="1">
            <a:spLocks noChangeArrowheads="1"/>
          </p:cNvSpPr>
          <p:nvPr/>
        </p:nvSpPr>
        <p:spPr>
          <a:xfrm>
            <a:off x="1280615" y="1556792"/>
            <a:ext cx="8328319" cy="2952328"/>
          </a:xfrm>
          <a:prstGeom prst="rect">
            <a:avLst/>
          </a:prstGeom>
        </p:spPr>
        <p:txBody>
          <a:bodyPr/>
          <a:lst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a:buFontTx/>
              <a:buChar char="•"/>
            </a:pPr>
            <a:r>
              <a:rPr lang="en-US" altLang="en-US" sz="2400" dirty="0">
                <a:solidFill>
                  <a:schemeClr val="tx2"/>
                </a:solidFill>
              </a:rPr>
              <a:t>The measurements were performed  on the </a:t>
            </a:r>
            <a:r>
              <a:rPr lang="en-US" altLang="en-US" sz="2400" dirty="0" err="1">
                <a:solidFill>
                  <a:schemeClr val="tx2"/>
                </a:solidFill>
              </a:rPr>
              <a:t>methanation</a:t>
            </a:r>
            <a:r>
              <a:rPr lang="en-US" altLang="en-US" sz="2400" dirty="0">
                <a:solidFill>
                  <a:schemeClr val="tx2"/>
                </a:solidFill>
              </a:rPr>
              <a:t> ovens. THYSSENKRUPP has in charge the maintenance of those ovens (Montpellier).  </a:t>
            </a:r>
          </a:p>
          <a:p>
            <a:pPr marL="533400" indent="-533400">
              <a:buFontTx/>
              <a:buChar char="•"/>
            </a:pPr>
            <a:r>
              <a:rPr lang="en-US" altLang="en-US" sz="2400" dirty="0">
                <a:solidFill>
                  <a:schemeClr val="tx2"/>
                </a:solidFill>
              </a:rPr>
              <a:t>The tests  were carried out on the spherical roller bearings on the oven 1 and the oven 3 and to  know the status of each spherical roller bearing due to damage occurred on the spherical roller bearing of the oven 2.</a:t>
            </a:r>
          </a:p>
          <a:p>
            <a:pPr marL="533400" indent="-533400">
              <a:buFontTx/>
              <a:buChar char="•"/>
            </a:pPr>
            <a:r>
              <a:rPr lang="en-US" altLang="en-US" sz="2400" dirty="0">
                <a:solidFill>
                  <a:schemeClr val="tx2"/>
                </a:solidFill>
              </a:rPr>
              <a:t>Rotation  speed of the oven around  1 RPM.</a:t>
            </a:r>
          </a:p>
        </p:txBody>
      </p:sp>
      <p:pic>
        <p:nvPicPr>
          <p:cNvPr id="2050" name="Picture 2" descr="Résultat de recherche d'images pour &quot;thyssenkrupp&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3320" y="0"/>
            <a:ext cx="1933309" cy="6041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admin.air-lr.org/datas/donnees_fck/Image/amethyst/amethy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0912" y="4725144"/>
            <a:ext cx="1951361" cy="1463521"/>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2" descr="image00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0411" y="4711744"/>
            <a:ext cx="1901141" cy="1428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http://www.astee.org/publications/tsm/newsletter/2010_04/Ametyst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4323" y="4725144"/>
            <a:ext cx="1925021" cy="14414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http://montpelliervillages.midiblogs.com/media/02/02/375716644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3313" y="4711744"/>
            <a:ext cx="2217599" cy="14769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C:\Users\pauline.sdt\AppData\Local\Microsoft\Windows\Temporary Internet Files\Content.Word\DSCF8647.jpg"/>
          <p:cNvPicPr/>
          <p:nvPr/>
        </p:nvPicPr>
        <p:blipFill rotWithShape="1">
          <a:blip r:embed="rId7" cstate="print">
            <a:extLst>
              <a:ext uri="{28A0092B-C50C-407E-A947-70E740481C1C}">
                <a14:useLocalDpi xmlns:a14="http://schemas.microsoft.com/office/drawing/2010/main" val="0"/>
              </a:ext>
            </a:extLst>
          </a:blip>
          <a:srcRect r="16578" b="8963"/>
          <a:stretch/>
        </p:blipFill>
        <p:spPr bwMode="auto">
          <a:xfrm>
            <a:off x="0" y="4725144"/>
            <a:ext cx="2016201" cy="145484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32260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Case story: </a:t>
            </a:r>
            <a:r>
              <a:rPr lang="fr-BE" dirty="0" err="1"/>
              <a:t>Methanation</a:t>
            </a:r>
            <a:r>
              <a:rPr lang="fr-BE" dirty="0"/>
              <a:t> </a:t>
            </a:r>
            <a:r>
              <a:rPr lang="fr-BE" dirty="0" err="1"/>
              <a:t>oven</a:t>
            </a:r>
            <a:r>
              <a:rPr lang="fr-BE" dirty="0"/>
              <a:t> </a:t>
            </a:r>
          </a:p>
        </p:txBody>
      </p:sp>
      <p:sp>
        <p:nvSpPr>
          <p:cNvPr id="3" name="Slide Number Placeholder 2"/>
          <p:cNvSpPr>
            <a:spLocks noGrp="1"/>
          </p:cNvSpPr>
          <p:nvPr>
            <p:ph type="sldNum" sz="quarter" idx="10"/>
          </p:nvPr>
        </p:nvSpPr>
        <p:spPr/>
        <p:txBody>
          <a:bodyPr/>
          <a:lstStyle/>
          <a:p>
            <a:fld id="{1ED689DE-93AF-412C-BCCB-04934BF551E6}" type="slidenum">
              <a:rPr lang="fr-BE" smtClean="0"/>
              <a:t>17</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pic>
        <p:nvPicPr>
          <p:cNvPr id="16" name="Picture 2" descr="C:\Users\Public\Documents\SDT\Rapport de mesures ultrasonores\POLYSIUS\Palier 3 - Tube 1.em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560" y="1772816"/>
            <a:ext cx="4499169" cy="215597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3"/>
          <p:cNvSpPr txBox="1">
            <a:spLocks noChangeArrowheads="1"/>
          </p:cNvSpPr>
          <p:nvPr/>
        </p:nvSpPr>
        <p:spPr bwMode="auto">
          <a:xfrm>
            <a:off x="501230" y="973687"/>
            <a:ext cx="7692130" cy="55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indent="0"/>
            <a:r>
              <a:rPr lang="fr-FR" altLang="en-US" sz="2800" dirty="0" err="1">
                <a:solidFill>
                  <a:schemeClr val="tx2"/>
                </a:solidFill>
                <a:latin typeface="+mn-lt"/>
              </a:rPr>
              <a:t>Example</a:t>
            </a:r>
            <a:r>
              <a:rPr lang="fr-FR" altLang="en-US" sz="2800" dirty="0">
                <a:solidFill>
                  <a:schemeClr val="tx2"/>
                </a:solidFill>
                <a:latin typeface="+mn-lt"/>
              </a:rPr>
              <a:t>: </a:t>
            </a:r>
            <a:r>
              <a:rPr lang="fr-FR" altLang="en-US" sz="2800" dirty="0" err="1">
                <a:solidFill>
                  <a:schemeClr val="tx2"/>
                </a:solidFill>
                <a:latin typeface="+mn-lt"/>
              </a:rPr>
              <a:t>oven</a:t>
            </a:r>
            <a:r>
              <a:rPr lang="fr-FR" altLang="en-US" sz="2800" dirty="0">
                <a:solidFill>
                  <a:schemeClr val="tx2"/>
                </a:solidFill>
                <a:latin typeface="+mn-lt"/>
              </a:rPr>
              <a:t> </a:t>
            </a:r>
            <a:r>
              <a:rPr lang="fr-FR" altLang="en-US" sz="2800" dirty="0" err="1">
                <a:solidFill>
                  <a:schemeClr val="tx2"/>
                </a:solidFill>
                <a:latin typeface="+mn-lt"/>
              </a:rPr>
              <a:t>bearing</a:t>
            </a:r>
            <a:r>
              <a:rPr lang="fr-FR" altLang="en-US" sz="2800" dirty="0">
                <a:solidFill>
                  <a:schemeClr val="tx2"/>
                </a:solidFill>
                <a:latin typeface="+mn-lt"/>
              </a:rPr>
              <a:t> 4 RPM  </a:t>
            </a:r>
          </a:p>
        </p:txBody>
      </p:sp>
      <p:pic>
        <p:nvPicPr>
          <p:cNvPr id="18" name="Image 3" descr="image00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37176" y="1526591"/>
            <a:ext cx="2814067" cy="2114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Patrice.sdt\Documents\Rapport de mesures ultrasonores\POLYSIUS\AMETYST\Palier 2 - Tube 1.em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2560" y="4077072"/>
            <a:ext cx="4499169" cy="2062997"/>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p:cNvSpPr/>
          <p:nvPr/>
        </p:nvSpPr>
        <p:spPr>
          <a:xfrm>
            <a:off x="921435" y="1984448"/>
            <a:ext cx="4641418" cy="866357"/>
          </a:xfrm>
          <a:prstGeom prst="ellipse">
            <a:avLst/>
          </a:prstGeom>
          <a:noFill/>
          <a:ln>
            <a:solidFill>
              <a:srgbClr val="FF0000"/>
            </a:solid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cxnSp>
        <p:nvCxnSpPr>
          <p:cNvPr id="21" name="Straight Arrow Connector 20"/>
          <p:cNvCxnSpPr>
            <a:stCxn id="20" idx="6"/>
          </p:cNvCxnSpPr>
          <p:nvPr/>
        </p:nvCxnSpPr>
        <p:spPr>
          <a:xfrm>
            <a:off x="5562853" y="2417627"/>
            <a:ext cx="2270467" cy="16633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3" name="Palier 3 - Tube 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93870" y="2721208"/>
            <a:ext cx="316994" cy="316994"/>
          </a:xfrm>
          <a:prstGeom prst="rect">
            <a:avLst/>
          </a:prstGeom>
        </p:spPr>
      </p:pic>
      <p:pic>
        <p:nvPicPr>
          <p:cNvPr id="24" name="Palier 2 - Tube 1.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93870" y="4956170"/>
            <a:ext cx="304800" cy="304800"/>
          </a:xfrm>
          <a:prstGeom prst="rect">
            <a:avLst/>
          </a:prstGeom>
        </p:spPr>
      </p:pic>
      <p:graphicFrame>
        <p:nvGraphicFramePr>
          <p:cNvPr id="28" name="Table 27"/>
          <p:cNvGraphicFramePr>
            <a:graphicFrameLocks noGrp="1"/>
          </p:cNvGraphicFramePr>
          <p:nvPr>
            <p:extLst>
              <p:ext uri="{D42A27DB-BD31-4B8C-83A1-F6EECF244321}">
                <p14:modId xmlns:p14="http://schemas.microsoft.com/office/powerpoint/2010/main" val="74277263"/>
              </p:ext>
            </p:extLst>
          </p:nvPr>
        </p:nvGraphicFramePr>
        <p:xfrm>
          <a:off x="6667646" y="3738588"/>
          <a:ext cx="2620808" cy="2621184"/>
        </p:xfrm>
        <a:graphic>
          <a:graphicData uri="http://schemas.openxmlformats.org/drawingml/2006/table">
            <a:tbl>
              <a:tblPr firstRow="1" bandRow="1">
                <a:tableStyleId>{5C22544A-7EE6-4342-B048-85BDC9FD1C3A}</a:tableStyleId>
              </a:tblPr>
              <a:tblGrid>
                <a:gridCol w="803099">
                  <a:extLst>
                    <a:ext uri="{9D8B030D-6E8A-4147-A177-3AD203B41FA5}">
                      <a16:colId xmlns:a16="http://schemas.microsoft.com/office/drawing/2014/main" val="20000"/>
                    </a:ext>
                  </a:extLst>
                </a:gridCol>
                <a:gridCol w="631007">
                  <a:extLst>
                    <a:ext uri="{9D8B030D-6E8A-4147-A177-3AD203B41FA5}">
                      <a16:colId xmlns:a16="http://schemas.microsoft.com/office/drawing/2014/main" val="20001"/>
                    </a:ext>
                  </a:extLst>
                </a:gridCol>
                <a:gridCol w="1186702">
                  <a:extLst>
                    <a:ext uri="{9D8B030D-6E8A-4147-A177-3AD203B41FA5}">
                      <a16:colId xmlns:a16="http://schemas.microsoft.com/office/drawing/2014/main" val="20002"/>
                    </a:ext>
                  </a:extLst>
                </a:gridCol>
              </a:tblGrid>
              <a:tr h="385062">
                <a:tc>
                  <a:txBody>
                    <a:bodyPr/>
                    <a:lstStyle/>
                    <a:p>
                      <a:endParaRPr lang="fr-BE" dirty="0"/>
                    </a:p>
                  </a:txBody>
                  <a:tcPr>
                    <a:solidFill>
                      <a:schemeClr val="bg2">
                        <a:lumMod val="50000"/>
                      </a:schemeClr>
                    </a:solidFill>
                  </a:tcPr>
                </a:tc>
                <a:tc>
                  <a:txBody>
                    <a:bodyPr/>
                    <a:lstStyle/>
                    <a:p>
                      <a:pPr algn="ctr"/>
                      <a:r>
                        <a:rPr lang="fr-BE" sz="1200" dirty="0">
                          <a:solidFill>
                            <a:srgbClr val="FFC000"/>
                          </a:solidFill>
                        </a:rPr>
                        <a:t>dB</a:t>
                      </a:r>
                      <a:r>
                        <a:rPr lang="fr-BE" sz="1200" baseline="0" dirty="0">
                          <a:solidFill>
                            <a:srgbClr val="FFC000"/>
                          </a:solidFill>
                        </a:rPr>
                        <a:t> µV (RMS)</a:t>
                      </a:r>
                      <a:endParaRPr lang="fr-BE" sz="1200" dirty="0">
                        <a:solidFill>
                          <a:srgbClr val="FFC000"/>
                        </a:solidFill>
                      </a:endParaRPr>
                    </a:p>
                  </a:txBody>
                  <a:tcPr>
                    <a:solidFill>
                      <a:schemeClr val="bg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BE" sz="1200" dirty="0">
                          <a:solidFill>
                            <a:srgbClr val="FFC000"/>
                          </a:solidFill>
                        </a:rPr>
                        <a:t>dB</a:t>
                      </a:r>
                      <a:r>
                        <a:rPr lang="fr-BE" sz="1200" baseline="0" dirty="0">
                          <a:solidFill>
                            <a:srgbClr val="FFC000"/>
                          </a:solidFill>
                        </a:rPr>
                        <a:t> µV </a:t>
                      </a:r>
                    </a:p>
                    <a:p>
                      <a:pPr marL="0" marR="0" indent="0" algn="ctr" defTabSz="914400" rtl="0" eaLnBrk="1" fontAlgn="auto" latinLnBrk="0" hangingPunct="1">
                        <a:lnSpc>
                          <a:spcPct val="100000"/>
                        </a:lnSpc>
                        <a:spcBef>
                          <a:spcPts val="0"/>
                        </a:spcBef>
                        <a:spcAft>
                          <a:spcPts val="0"/>
                        </a:spcAft>
                        <a:buClrTx/>
                        <a:buSzTx/>
                        <a:buFontTx/>
                        <a:buNone/>
                        <a:tabLst/>
                        <a:defRPr/>
                      </a:pPr>
                      <a:r>
                        <a:rPr lang="fr-BE" sz="1200" baseline="0" dirty="0">
                          <a:solidFill>
                            <a:srgbClr val="FFC000"/>
                          </a:solidFill>
                        </a:rPr>
                        <a:t>(Peak)</a:t>
                      </a:r>
                      <a:endParaRPr lang="fr-BE" sz="1200" dirty="0">
                        <a:solidFill>
                          <a:srgbClr val="FFC000"/>
                        </a:solidFill>
                      </a:endParaRPr>
                    </a:p>
                  </a:txBody>
                  <a:tcPr>
                    <a:solidFill>
                      <a:schemeClr val="bg2">
                        <a:lumMod val="50000"/>
                      </a:schemeClr>
                    </a:solidFill>
                  </a:tcPr>
                </a:tc>
                <a:extLst>
                  <a:ext uri="{0D108BD9-81ED-4DB2-BD59-A6C34878D82A}">
                    <a16:rowId xmlns:a16="http://schemas.microsoft.com/office/drawing/2014/main" val="10000"/>
                  </a:ext>
                </a:extLst>
              </a:tr>
              <a:tr h="270498">
                <a:tc>
                  <a:txBody>
                    <a:bodyPr/>
                    <a:lstStyle/>
                    <a:p>
                      <a:pPr algn="ctr"/>
                      <a:r>
                        <a:rPr lang="fr-BE" sz="1100" b="1" dirty="0" err="1">
                          <a:solidFill>
                            <a:schemeClr val="tx1"/>
                          </a:solidFill>
                        </a:rPr>
                        <a:t>Bearing</a:t>
                      </a:r>
                      <a:r>
                        <a:rPr lang="fr-BE" sz="1100" b="1" dirty="0">
                          <a:solidFill>
                            <a:schemeClr val="tx1"/>
                          </a:solidFill>
                        </a:rPr>
                        <a:t> 1</a:t>
                      </a:r>
                    </a:p>
                  </a:txBody>
                  <a:tcPr>
                    <a:solidFill>
                      <a:srgbClr val="FFC000"/>
                    </a:solidFill>
                  </a:tcPr>
                </a:tc>
                <a:tc>
                  <a:txBody>
                    <a:bodyPr/>
                    <a:lstStyle/>
                    <a:p>
                      <a:pPr algn="ctr"/>
                      <a:r>
                        <a:rPr lang="fr-BE" sz="1100" b="1" dirty="0"/>
                        <a:t>-</a:t>
                      </a:r>
                      <a:r>
                        <a:rPr lang="fr-BE" sz="1100" b="1" baseline="0" dirty="0"/>
                        <a:t> 9,6</a:t>
                      </a:r>
                      <a:endParaRPr lang="fr-BE" sz="1100" b="1" dirty="0"/>
                    </a:p>
                  </a:txBody>
                  <a:tcPr>
                    <a:solidFill>
                      <a:srgbClr val="00B050"/>
                    </a:solidFill>
                  </a:tcPr>
                </a:tc>
                <a:tc>
                  <a:txBody>
                    <a:bodyPr/>
                    <a:lstStyle/>
                    <a:p>
                      <a:pPr algn="ctr"/>
                      <a:r>
                        <a:rPr lang="fr-BE" sz="1100" b="1" dirty="0"/>
                        <a:t>11,2</a:t>
                      </a:r>
                    </a:p>
                  </a:txBody>
                  <a:tcPr>
                    <a:solidFill>
                      <a:srgbClr val="00B050"/>
                    </a:solidFill>
                  </a:tcPr>
                </a:tc>
                <a:extLst>
                  <a:ext uri="{0D108BD9-81ED-4DB2-BD59-A6C34878D82A}">
                    <a16:rowId xmlns:a16="http://schemas.microsoft.com/office/drawing/2014/main" val="10001"/>
                  </a:ext>
                </a:extLst>
              </a:tr>
              <a:tr h="270498">
                <a:tc>
                  <a:txBody>
                    <a:bodyPr/>
                    <a:lstStyle/>
                    <a:p>
                      <a:pPr algn="ctr"/>
                      <a:r>
                        <a:rPr lang="fr-BE" sz="1100" b="1" dirty="0" err="1">
                          <a:solidFill>
                            <a:schemeClr val="tx1"/>
                          </a:solidFill>
                        </a:rPr>
                        <a:t>Bearing</a:t>
                      </a:r>
                      <a:r>
                        <a:rPr lang="fr-BE" sz="1100" b="1" dirty="0">
                          <a:solidFill>
                            <a:schemeClr val="tx1"/>
                          </a:solidFill>
                        </a:rPr>
                        <a:t> 2</a:t>
                      </a:r>
                    </a:p>
                  </a:txBody>
                  <a:tcPr>
                    <a:solidFill>
                      <a:srgbClr val="FFC000"/>
                    </a:solidFill>
                  </a:tcPr>
                </a:tc>
                <a:tc>
                  <a:txBody>
                    <a:bodyPr/>
                    <a:lstStyle/>
                    <a:p>
                      <a:pPr algn="ctr"/>
                      <a:r>
                        <a:rPr lang="fr-BE" sz="1100" b="1" dirty="0"/>
                        <a:t>-9,7</a:t>
                      </a:r>
                    </a:p>
                  </a:txBody>
                  <a:tcPr>
                    <a:solidFill>
                      <a:srgbClr val="00B050"/>
                    </a:solidFill>
                  </a:tcPr>
                </a:tc>
                <a:tc>
                  <a:txBody>
                    <a:bodyPr/>
                    <a:lstStyle/>
                    <a:p>
                      <a:pPr algn="ctr"/>
                      <a:r>
                        <a:rPr lang="fr-BE" sz="1100" b="1" dirty="0"/>
                        <a:t>15,8</a:t>
                      </a:r>
                    </a:p>
                  </a:txBody>
                  <a:tcPr>
                    <a:solidFill>
                      <a:srgbClr val="00B050"/>
                    </a:solidFill>
                  </a:tcPr>
                </a:tc>
                <a:extLst>
                  <a:ext uri="{0D108BD9-81ED-4DB2-BD59-A6C34878D82A}">
                    <a16:rowId xmlns:a16="http://schemas.microsoft.com/office/drawing/2014/main" val="10002"/>
                  </a:ext>
                </a:extLst>
              </a:tr>
              <a:tr h="270498">
                <a:tc>
                  <a:txBody>
                    <a:bodyPr/>
                    <a:lstStyle/>
                    <a:p>
                      <a:pPr algn="ctr"/>
                      <a:r>
                        <a:rPr lang="fr-BE" sz="1100" b="1" dirty="0" err="1">
                          <a:solidFill>
                            <a:schemeClr val="tx1"/>
                          </a:solidFill>
                        </a:rPr>
                        <a:t>Bearing</a:t>
                      </a:r>
                      <a:r>
                        <a:rPr lang="fr-BE" sz="1100" b="1" dirty="0">
                          <a:solidFill>
                            <a:schemeClr val="tx1"/>
                          </a:solidFill>
                        </a:rPr>
                        <a:t> 3</a:t>
                      </a:r>
                    </a:p>
                  </a:txBody>
                  <a:tcPr>
                    <a:solidFill>
                      <a:srgbClr val="FFC000"/>
                    </a:solidFill>
                  </a:tcPr>
                </a:tc>
                <a:tc>
                  <a:txBody>
                    <a:bodyPr/>
                    <a:lstStyle/>
                    <a:p>
                      <a:pPr algn="ctr"/>
                      <a:r>
                        <a:rPr lang="fr-BE" sz="1100" b="1" dirty="0">
                          <a:solidFill>
                            <a:schemeClr val="tx1"/>
                          </a:solidFill>
                        </a:rPr>
                        <a:t>12,8</a:t>
                      </a:r>
                    </a:p>
                  </a:txBody>
                  <a:tcPr>
                    <a:solidFill>
                      <a:srgbClr val="FF0000"/>
                    </a:solidFill>
                  </a:tcPr>
                </a:tc>
                <a:tc>
                  <a:txBody>
                    <a:bodyPr/>
                    <a:lstStyle/>
                    <a:p>
                      <a:pPr algn="ctr"/>
                      <a:r>
                        <a:rPr lang="fr-BE" sz="1100" b="1" dirty="0">
                          <a:solidFill>
                            <a:schemeClr val="tx1"/>
                          </a:solidFill>
                        </a:rPr>
                        <a:t>32,1</a:t>
                      </a:r>
                    </a:p>
                  </a:txBody>
                  <a:tcPr>
                    <a:solidFill>
                      <a:srgbClr val="FF0000"/>
                    </a:solidFill>
                  </a:tcPr>
                </a:tc>
                <a:extLst>
                  <a:ext uri="{0D108BD9-81ED-4DB2-BD59-A6C34878D82A}">
                    <a16:rowId xmlns:a16="http://schemas.microsoft.com/office/drawing/2014/main" val="10003"/>
                  </a:ext>
                </a:extLst>
              </a:tr>
              <a:tr h="270498">
                <a:tc>
                  <a:txBody>
                    <a:bodyPr/>
                    <a:lstStyle/>
                    <a:p>
                      <a:pPr algn="ctr"/>
                      <a:r>
                        <a:rPr lang="fr-BE" sz="1100" b="1" dirty="0" err="1">
                          <a:solidFill>
                            <a:schemeClr val="tx1"/>
                          </a:solidFill>
                        </a:rPr>
                        <a:t>Bearing</a:t>
                      </a:r>
                      <a:r>
                        <a:rPr lang="fr-BE" sz="1100" b="1" dirty="0">
                          <a:solidFill>
                            <a:schemeClr val="tx1"/>
                          </a:solidFill>
                        </a:rPr>
                        <a:t> 4</a:t>
                      </a:r>
                    </a:p>
                  </a:txBody>
                  <a:tcPr>
                    <a:solidFill>
                      <a:srgbClr val="FFC000"/>
                    </a:solidFill>
                  </a:tcPr>
                </a:tc>
                <a:tc>
                  <a:txBody>
                    <a:bodyPr/>
                    <a:lstStyle/>
                    <a:p>
                      <a:pPr algn="ctr"/>
                      <a:r>
                        <a:rPr lang="fr-BE" sz="1100" b="1" dirty="0">
                          <a:solidFill>
                            <a:schemeClr val="tx1"/>
                          </a:solidFill>
                        </a:rPr>
                        <a:t>14,2</a:t>
                      </a:r>
                    </a:p>
                  </a:txBody>
                  <a:tcPr>
                    <a:solidFill>
                      <a:srgbClr val="FF0000"/>
                    </a:solidFill>
                  </a:tcPr>
                </a:tc>
                <a:tc>
                  <a:txBody>
                    <a:bodyPr/>
                    <a:lstStyle/>
                    <a:p>
                      <a:pPr algn="ctr"/>
                      <a:r>
                        <a:rPr lang="fr-BE" sz="1100" b="1" dirty="0">
                          <a:solidFill>
                            <a:schemeClr val="tx1"/>
                          </a:solidFill>
                        </a:rPr>
                        <a:t>32</a:t>
                      </a:r>
                    </a:p>
                  </a:txBody>
                  <a:tcPr>
                    <a:solidFill>
                      <a:srgbClr val="FF0000"/>
                    </a:solidFill>
                  </a:tcPr>
                </a:tc>
                <a:extLst>
                  <a:ext uri="{0D108BD9-81ED-4DB2-BD59-A6C34878D82A}">
                    <a16:rowId xmlns:a16="http://schemas.microsoft.com/office/drawing/2014/main" val="10004"/>
                  </a:ext>
                </a:extLst>
              </a:tr>
              <a:tr h="270498">
                <a:tc>
                  <a:txBody>
                    <a:bodyPr/>
                    <a:lstStyle/>
                    <a:p>
                      <a:pPr algn="ctr"/>
                      <a:r>
                        <a:rPr lang="fr-BE" sz="1100" b="1" dirty="0" err="1">
                          <a:solidFill>
                            <a:schemeClr val="tx1"/>
                          </a:solidFill>
                        </a:rPr>
                        <a:t>Bearing</a:t>
                      </a:r>
                      <a:r>
                        <a:rPr lang="fr-BE" sz="1100" b="1" dirty="0">
                          <a:solidFill>
                            <a:schemeClr val="tx1"/>
                          </a:solidFill>
                        </a:rPr>
                        <a:t> 5</a:t>
                      </a:r>
                    </a:p>
                  </a:txBody>
                  <a:tcPr>
                    <a:solidFill>
                      <a:srgbClr val="FFC000"/>
                    </a:solidFill>
                  </a:tcPr>
                </a:tc>
                <a:tc>
                  <a:txBody>
                    <a:bodyPr/>
                    <a:lstStyle/>
                    <a:p>
                      <a:pPr algn="ctr"/>
                      <a:r>
                        <a:rPr lang="fr-BE" sz="1100" b="1" dirty="0"/>
                        <a:t>-9,9</a:t>
                      </a:r>
                    </a:p>
                  </a:txBody>
                  <a:tcPr>
                    <a:solidFill>
                      <a:srgbClr val="00B050"/>
                    </a:solidFill>
                  </a:tcPr>
                </a:tc>
                <a:tc>
                  <a:txBody>
                    <a:bodyPr/>
                    <a:lstStyle/>
                    <a:p>
                      <a:pPr algn="ctr"/>
                      <a:r>
                        <a:rPr lang="fr-BE" sz="1100" b="1" dirty="0"/>
                        <a:t>21,7</a:t>
                      </a:r>
                    </a:p>
                  </a:txBody>
                  <a:tcPr>
                    <a:solidFill>
                      <a:srgbClr val="00B050"/>
                    </a:solidFill>
                  </a:tcPr>
                </a:tc>
                <a:extLst>
                  <a:ext uri="{0D108BD9-81ED-4DB2-BD59-A6C34878D82A}">
                    <a16:rowId xmlns:a16="http://schemas.microsoft.com/office/drawing/2014/main" val="10005"/>
                  </a:ext>
                </a:extLst>
              </a:tr>
              <a:tr h="270498">
                <a:tc>
                  <a:txBody>
                    <a:bodyPr/>
                    <a:lstStyle/>
                    <a:p>
                      <a:pPr algn="ctr"/>
                      <a:r>
                        <a:rPr lang="fr-BE" sz="1100" b="1" dirty="0" err="1">
                          <a:solidFill>
                            <a:schemeClr val="tx1"/>
                          </a:solidFill>
                        </a:rPr>
                        <a:t>Bearing</a:t>
                      </a:r>
                      <a:r>
                        <a:rPr lang="fr-BE" sz="1100" b="1" dirty="0">
                          <a:solidFill>
                            <a:schemeClr val="tx1"/>
                          </a:solidFill>
                        </a:rPr>
                        <a:t> 6</a:t>
                      </a:r>
                    </a:p>
                  </a:txBody>
                  <a:tcPr>
                    <a:solidFill>
                      <a:srgbClr val="FFC000"/>
                    </a:solidFill>
                  </a:tcPr>
                </a:tc>
                <a:tc>
                  <a:txBody>
                    <a:bodyPr/>
                    <a:lstStyle/>
                    <a:p>
                      <a:pPr algn="ctr"/>
                      <a:r>
                        <a:rPr lang="fr-BE" sz="1100" b="1" dirty="0"/>
                        <a:t>-10</a:t>
                      </a:r>
                    </a:p>
                  </a:txBody>
                  <a:tcPr>
                    <a:solidFill>
                      <a:srgbClr val="00B050"/>
                    </a:solidFill>
                  </a:tcPr>
                </a:tc>
                <a:tc>
                  <a:txBody>
                    <a:bodyPr/>
                    <a:lstStyle/>
                    <a:p>
                      <a:pPr algn="ctr"/>
                      <a:r>
                        <a:rPr lang="fr-BE" sz="1100" b="1" dirty="0"/>
                        <a:t>7,5</a:t>
                      </a:r>
                    </a:p>
                  </a:txBody>
                  <a:tcPr>
                    <a:solidFill>
                      <a:srgbClr val="00B050"/>
                    </a:solidFill>
                  </a:tcPr>
                </a:tc>
                <a:extLst>
                  <a:ext uri="{0D108BD9-81ED-4DB2-BD59-A6C34878D82A}">
                    <a16:rowId xmlns:a16="http://schemas.microsoft.com/office/drawing/2014/main" val="10006"/>
                  </a:ext>
                </a:extLst>
              </a:tr>
              <a:tr h="270498">
                <a:tc>
                  <a:txBody>
                    <a:bodyPr/>
                    <a:lstStyle/>
                    <a:p>
                      <a:pPr algn="ctr"/>
                      <a:r>
                        <a:rPr lang="fr-BE" sz="1100" b="1" dirty="0" err="1">
                          <a:solidFill>
                            <a:schemeClr val="tx1"/>
                          </a:solidFill>
                        </a:rPr>
                        <a:t>Bearing</a:t>
                      </a:r>
                      <a:r>
                        <a:rPr lang="fr-BE" sz="1100" b="1" dirty="0">
                          <a:solidFill>
                            <a:schemeClr val="tx1"/>
                          </a:solidFill>
                        </a:rPr>
                        <a:t> 7</a:t>
                      </a:r>
                    </a:p>
                  </a:txBody>
                  <a:tcPr>
                    <a:solidFill>
                      <a:srgbClr val="FFC000"/>
                    </a:solidFill>
                  </a:tcPr>
                </a:tc>
                <a:tc>
                  <a:txBody>
                    <a:bodyPr/>
                    <a:lstStyle/>
                    <a:p>
                      <a:pPr algn="ctr"/>
                      <a:r>
                        <a:rPr lang="fr-BE" sz="1100" b="1" dirty="0"/>
                        <a:t>-10,3</a:t>
                      </a:r>
                    </a:p>
                  </a:txBody>
                  <a:tcPr>
                    <a:solidFill>
                      <a:srgbClr val="00B050"/>
                    </a:solidFill>
                  </a:tcPr>
                </a:tc>
                <a:tc>
                  <a:txBody>
                    <a:bodyPr/>
                    <a:lstStyle/>
                    <a:p>
                      <a:pPr algn="ctr"/>
                      <a:r>
                        <a:rPr lang="fr-BE" sz="1100" b="1" dirty="0"/>
                        <a:t>13</a:t>
                      </a:r>
                    </a:p>
                  </a:txBody>
                  <a:tcPr>
                    <a:solidFill>
                      <a:srgbClr val="00B050"/>
                    </a:solidFill>
                  </a:tcPr>
                </a:tc>
                <a:extLst>
                  <a:ext uri="{0D108BD9-81ED-4DB2-BD59-A6C34878D82A}">
                    <a16:rowId xmlns:a16="http://schemas.microsoft.com/office/drawing/2014/main" val="10007"/>
                  </a:ext>
                </a:extLst>
              </a:tr>
              <a:tr h="270498">
                <a:tc>
                  <a:txBody>
                    <a:bodyPr/>
                    <a:lstStyle/>
                    <a:p>
                      <a:pPr algn="ctr"/>
                      <a:r>
                        <a:rPr lang="fr-BE" sz="1100" b="1" dirty="0" err="1">
                          <a:solidFill>
                            <a:schemeClr val="tx1"/>
                          </a:solidFill>
                        </a:rPr>
                        <a:t>Bearing</a:t>
                      </a:r>
                      <a:r>
                        <a:rPr lang="fr-BE" sz="1100" b="1" dirty="0">
                          <a:solidFill>
                            <a:schemeClr val="tx1"/>
                          </a:solidFill>
                        </a:rPr>
                        <a:t> 8</a:t>
                      </a:r>
                    </a:p>
                  </a:txBody>
                  <a:tcPr>
                    <a:solidFill>
                      <a:srgbClr val="FFC000"/>
                    </a:solidFill>
                  </a:tcPr>
                </a:tc>
                <a:tc>
                  <a:txBody>
                    <a:bodyPr/>
                    <a:lstStyle/>
                    <a:p>
                      <a:pPr algn="ctr"/>
                      <a:r>
                        <a:rPr lang="fr-BE" sz="1100" b="1" dirty="0"/>
                        <a:t>-6,8</a:t>
                      </a:r>
                    </a:p>
                  </a:txBody>
                  <a:tcPr>
                    <a:solidFill>
                      <a:srgbClr val="00B050"/>
                    </a:solidFill>
                  </a:tcPr>
                </a:tc>
                <a:tc>
                  <a:txBody>
                    <a:bodyPr/>
                    <a:lstStyle/>
                    <a:p>
                      <a:pPr algn="ctr"/>
                      <a:r>
                        <a:rPr lang="fr-BE" sz="1100" b="1" dirty="0"/>
                        <a:t>30,5</a:t>
                      </a:r>
                    </a:p>
                  </a:txBody>
                  <a:tcPr>
                    <a:solidFill>
                      <a:srgbClr val="00B050"/>
                    </a:solidFill>
                  </a:tcPr>
                </a:tc>
                <a:extLst>
                  <a:ext uri="{0D108BD9-81ED-4DB2-BD59-A6C34878D82A}">
                    <a16:rowId xmlns:a16="http://schemas.microsoft.com/office/drawing/2014/main" val="10008"/>
                  </a:ext>
                </a:extLst>
              </a:tr>
            </a:tbl>
          </a:graphicData>
        </a:graphic>
      </p:graphicFrame>
      <p:cxnSp>
        <p:nvCxnSpPr>
          <p:cNvPr id="25" name="Straight Arrow Connector 24"/>
          <p:cNvCxnSpPr/>
          <p:nvPr/>
        </p:nvCxnSpPr>
        <p:spPr>
          <a:xfrm flipV="1">
            <a:off x="5491729" y="5445224"/>
            <a:ext cx="1134791" cy="28803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0" idx="6"/>
          </p:cNvCxnSpPr>
          <p:nvPr/>
        </p:nvCxnSpPr>
        <p:spPr>
          <a:xfrm>
            <a:off x="5562853" y="2417627"/>
            <a:ext cx="1135233" cy="253854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2" name="Picture 2" descr="Résultat de recherche d'images pour &quot;thyssenkrupp&quo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33320" y="0"/>
            <a:ext cx="1933309" cy="604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8254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0" fill="hold"/>
                                        <p:tgtEl>
                                          <p:spTgt spid="23"/>
                                        </p:tgtEl>
                                      </p:cBhvr>
                                    </p:cmd>
                                  </p:childTnLst>
                                </p:cTn>
                              </p:par>
                            </p:childTnLst>
                          </p:cTn>
                        </p:par>
                      </p:childTnLst>
                    </p:cTn>
                  </p:par>
                </p:childTnLst>
              </p:cTn>
              <p:nextCondLst>
                <p:cond evt="onClick" delay="0">
                  <p:tgtEl>
                    <p:spTgt spid="23"/>
                  </p:tgtEl>
                </p:cond>
              </p:nextCondLst>
            </p:seq>
            <p:audio>
              <p:cMediaNode vol="80000">
                <p:cTn id="7" fill="hold" display="0">
                  <p:stCondLst>
                    <p:cond delay="indefinite"/>
                  </p:stCondLst>
                  <p:endCondLst>
                    <p:cond evt="onStopAudio" delay="0">
                      <p:tgtEl>
                        <p:sldTgt/>
                      </p:tgtEl>
                    </p:cond>
                  </p:endCondLst>
                </p:cTn>
                <p:tgtEl>
                  <p:spTgt spid="23"/>
                </p:tgtEl>
              </p:cMediaNode>
            </p:audi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0000" fill="hold"/>
                                        <p:tgtEl>
                                          <p:spTgt spid="24"/>
                                        </p:tgtEl>
                                      </p:cBhvr>
                                    </p:cmd>
                                  </p:childTnLst>
                                </p:cTn>
                              </p:par>
                            </p:childTnLst>
                          </p:cTn>
                        </p:par>
                      </p:childTnLst>
                    </p:cTn>
                  </p:par>
                </p:childTnLst>
              </p:cTn>
              <p:nextCondLst>
                <p:cond evt="onClick" delay="0">
                  <p:tgtEl>
                    <p:spTgt spid="24"/>
                  </p:tgtEl>
                </p:cond>
              </p:nextCondLst>
            </p:seq>
            <p:audio>
              <p:cMediaNode vol="80000">
                <p:cTn id="13" fill="hold" display="0">
                  <p:stCondLst>
                    <p:cond delay="indefinite"/>
                  </p:stCondLst>
                  <p:endCondLst>
                    <p:cond evt="onStopAudio" delay="0">
                      <p:tgtEl>
                        <p:sldTgt/>
                      </p:tgtEl>
                    </p:cond>
                  </p:endCondLst>
                </p:cTn>
                <p:tgtEl>
                  <p:spTgt spid="2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Case story: Crane   </a:t>
            </a:r>
          </a:p>
        </p:txBody>
      </p:sp>
      <p:sp>
        <p:nvSpPr>
          <p:cNvPr id="3" name="Slide Number Placeholder 2"/>
          <p:cNvSpPr>
            <a:spLocks noGrp="1"/>
          </p:cNvSpPr>
          <p:nvPr>
            <p:ph type="sldNum" sz="quarter" idx="10"/>
          </p:nvPr>
        </p:nvSpPr>
        <p:spPr/>
        <p:txBody>
          <a:bodyPr/>
          <a:lstStyle/>
          <a:p>
            <a:fld id="{1ED689DE-93AF-412C-BCCB-04934BF551E6}" type="slidenum">
              <a:rPr lang="fr-BE" smtClean="0">
                <a:solidFill>
                  <a:prstClr val="black">
                    <a:tint val="75000"/>
                  </a:prstClr>
                </a:solidFill>
              </a:rPr>
              <a:pPr/>
              <a:t>18</a:t>
            </a:fld>
            <a:endParaRPr lang="fr-BE">
              <a:solidFill>
                <a:prstClr val="black">
                  <a:tint val="75000"/>
                </a:prstClr>
              </a:solidFill>
            </a:endParaRPr>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sp>
        <p:nvSpPr>
          <p:cNvPr id="7" name="Rectangle 3"/>
          <p:cNvSpPr txBox="1">
            <a:spLocks noChangeArrowheads="1"/>
          </p:cNvSpPr>
          <p:nvPr/>
        </p:nvSpPr>
        <p:spPr bwMode="auto">
          <a:xfrm>
            <a:off x="344488" y="980728"/>
            <a:ext cx="3165402" cy="55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indent="0"/>
            <a:r>
              <a:rPr lang="fr-FR" altLang="en-US" sz="2800" dirty="0">
                <a:solidFill>
                  <a:srgbClr val="003964"/>
                </a:solidFill>
                <a:latin typeface="Calibri"/>
              </a:rPr>
              <a:t>Object</a:t>
            </a:r>
          </a:p>
        </p:txBody>
      </p:sp>
      <p:sp>
        <p:nvSpPr>
          <p:cNvPr id="14" name="Rectangle 3"/>
          <p:cNvSpPr txBox="1">
            <a:spLocks noChangeArrowheads="1"/>
          </p:cNvSpPr>
          <p:nvPr/>
        </p:nvSpPr>
        <p:spPr>
          <a:xfrm>
            <a:off x="1280615" y="1556792"/>
            <a:ext cx="7920857" cy="2952328"/>
          </a:xfrm>
          <a:prstGeom prst="rect">
            <a:avLst/>
          </a:prstGeom>
        </p:spPr>
        <p:txBody>
          <a:bodyPr/>
          <a:lst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a:buFontTx/>
              <a:buChar char="•"/>
            </a:pPr>
            <a:r>
              <a:rPr lang="en-US" altLang="en-US" sz="2400" dirty="0">
                <a:solidFill>
                  <a:srgbClr val="003964"/>
                </a:solidFill>
              </a:rPr>
              <a:t>The measurements were performed  on the crane.      Final customer GEOSEA.  </a:t>
            </a:r>
          </a:p>
          <a:p>
            <a:pPr marL="533400" indent="-533400">
              <a:buFontTx/>
              <a:buChar char="•"/>
            </a:pPr>
            <a:r>
              <a:rPr lang="en-US" altLang="en-US" sz="2400" dirty="0">
                <a:solidFill>
                  <a:srgbClr val="003964"/>
                </a:solidFill>
              </a:rPr>
              <a:t>Luffing wire sheave banks PS &amp; SB (inner and outer sheave bank – 4 sets in total):  bearings producing abnormal audible sound.</a:t>
            </a:r>
          </a:p>
          <a:p>
            <a:pPr marL="533400" indent="-533400">
              <a:buFontTx/>
              <a:buChar char="•"/>
            </a:pPr>
            <a:r>
              <a:rPr lang="en-US" altLang="en-US" sz="2400" dirty="0">
                <a:solidFill>
                  <a:srgbClr val="003964"/>
                </a:solidFill>
              </a:rPr>
              <a:t>SB inner sheave bank suspected of being damaged</a:t>
            </a:r>
          </a:p>
        </p:txBody>
      </p:sp>
      <p:pic>
        <p:nvPicPr>
          <p:cNvPr id="3074" name="Picture 2" descr="Résultat de recherche d'images pour &quot;geosea&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1068" y="56916"/>
            <a:ext cx="1157866" cy="57893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2" y="4711744"/>
            <a:ext cx="1924548" cy="1443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3054" y="4711743"/>
            <a:ext cx="1904922" cy="1428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8" descr="http://www.deme-group.com/sites/default/files/innovation_3_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7976" y="4711743"/>
            <a:ext cx="2168088" cy="144341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77390" y="4711743"/>
            <a:ext cx="1924549" cy="144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descr="http://s3.nieuwsbladcdn.be/Assets/Images_Upload/2013/04/12/Deme_Heavy-lift_Jack-up_vessel_Innovation.jpg?scale=both&amp;forma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01939" y="4711743"/>
            <a:ext cx="2004061" cy="1443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591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Case story: Crane  </a:t>
            </a:r>
          </a:p>
        </p:txBody>
      </p:sp>
      <p:sp>
        <p:nvSpPr>
          <p:cNvPr id="3" name="Slide Number Placeholder 2"/>
          <p:cNvSpPr>
            <a:spLocks noGrp="1"/>
          </p:cNvSpPr>
          <p:nvPr>
            <p:ph type="sldNum" sz="quarter" idx="10"/>
          </p:nvPr>
        </p:nvSpPr>
        <p:spPr/>
        <p:txBody>
          <a:bodyPr/>
          <a:lstStyle/>
          <a:p>
            <a:fld id="{1ED689DE-93AF-412C-BCCB-04934BF551E6}" type="slidenum">
              <a:rPr lang="fr-BE" smtClean="0">
                <a:solidFill>
                  <a:prstClr val="black">
                    <a:tint val="75000"/>
                  </a:prstClr>
                </a:solidFill>
              </a:rPr>
              <a:pPr/>
              <a:t>19</a:t>
            </a:fld>
            <a:endParaRPr lang="fr-BE">
              <a:solidFill>
                <a:prstClr val="black">
                  <a:tint val="75000"/>
                </a:prstClr>
              </a:solidFill>
            </a:endParaRPr>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sp>
        <p:nvSpPr>
          <p:cNvPr id="17" name="Rectangle 3"/>
          <p:cNvSpPr txBox="1">
            <a:spLocks noChangeArrowheads="1"/>
          </p:cNvSpPr>
          <p:nvPr/>
        </p:nvSpPr>
        <p:spPr bwMode="auto">
          <a:xfrm>
            <a:off x="501230" y="973687"/>
            <a:ext cx="7692130" cy="55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indent="0"/>
            <a:r>
              <a:rPr lang="fr-FR" altLang="en-US" sz="2800" dirty="0" err="1">
                <a:solidFill>
                  <a:srgbClr val="003964"/>
                </a:solidFill>
                <a:latin typeface="Calibri"/>
              </a:rPr>
              <a:t>Example</a:t>
            </a:r>
            <a:r>
              <a:rPr lang="fr-FR" altLang="en-US" sz="2800" dirty="0">
                <a:solidFill>
                  <a:srgbClr val="003964"/>
                </a:solidFill>
                <a:latin typeface="Calibri"/>
              </a:rPr>
              <a:t>: </a:t>
            </a:r>
            <a:r>
              <a:rPr lang="fr-FR" altLang="en-US" sz="2800" dirty="0" err="1">
                <a:solidFill>
                  <a:srgbClr val="003964"/>
                </a:solidFill>
                <a:latin typeface="Calibri"/>
              </a:rPr>
              <a:t>bearing</a:t>
            </a:r>
            <a:r>
              <a:rPr lang="fr-FR" altLang="en-US" sz="2800" dirty="0">
                <a:solidFill>
                  <a:srgbClr val="003964"/>
                </a:solidFill>
                <a:latin typeface="Calibri"/>
              </a:rPr>
              <a:t> 1 to 6 RPM  </a:t>
            </a:r>
          </a:p>
        </p:txBody>
      </p:sp>
      <p:pic>
        <p:nvPicPr>
          <p:cNvPr id="22" name="Picture 2" descr="Résultat de recherche d'images pour &quot;thyssenkrupp&quo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33320" y="0"/>
            <a:ext cx="1933309" cy="6041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6520" y="1427645"/>
            <a:ext cx="2968625"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7916" y="1533314"/>
            <a:ext cx="5642654" cy="2040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Oval 19"/>
          <p:cNvSpPr/>
          <p:nvPr/>
        </p:nvSpPr>
        <p:spPr>
          <a:xfrm>
            <a:off x="501229" y="1687272"/>
            <a:ext cx="5657995" cy="866357"/>
          </a:xfrm>
          <a:prstGeom prst="ellipse">
            <a:avLst/>
          </a:prstGeom>
          <a:noFill/>
          <a:ln>
            <a:solidFill>
              <a:srgbClr val="FF0000"/>
            </a:solid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cxnSp>
        <p:nvCxnSpPr>
          <p:cNvPr id="21" name="Straight Arrow Connector 20"/>
          <p:cNvCxnSpPr>
            <a:stCxn id="20" idx="6"/>
          </p:cNvCxnSpPr>
          <p:nvPr/>
        </p:nvCxnSpPr>
        <p:spPr>
          <a:xfrm>
            <a:off x="6159224" y="2120451"/>
            <a:ext cx="1098032" cy="15642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3576" y="4210100"/>
            <a:ext cx="5605548" cy="2027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Deme sheaves2.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6495966" y="3789040"/>
            <a:ext cx="3048000" cy="2286000"/>
          </a:xfrm>
          <a:prstGeom prst="rect">
            <a:avLst/>
          </a:prstGeom>
        </p:spPr>
      </p:pic>
      <p:cxnSp>
        <p:nvCxnSpPr>
          <p:cNvPr id="25" name="Straight Arrow Connector 24"/>
          <p:cNvCxnSpPr/>
          <p:nvPr/>
        </p:nvCxnSpPr>
        <p:spPr>
          <a:xfrm flipV="1">
            <a:off x="6097408" y="4932040"/>
            <a:ext cx="1134791" cy="120174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2" name="Bearing aux 4.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3224808" y="6326013"/>
            <a:ext cx="487363" cy="487363"/>
          </a:xfrm>
          <a:prstGeom prst="rect">
            <a:avLst/>
          </a:prstGeom>
        </p:spPr>
      </p:pic>
      <p:pic>
        <p:nvPicPr>
          <p:cNvPr id="33" name="Bearing aux 2.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3224808" y="3645024"/>
            <a:ext cx="487363" cy="487363"/>
          </a:xfrm>
          <a:prstGeom prst="rect">
            <a:avLst/>
          </a:prstGeom>
        </p:spPr>
      </p:pic>
    </p:spTree>
    <p:extLst>
      <p:ext uri="{BB962C8B-B14F-4D97-AF65-F5344CB8AC3E}">
        <p14:creationId xmlns:p14="http://schemas.microsoft.com/office/powerpoint/2010/main" val="620546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9488" fill="hold"/>
                                        <p:tgtEl>
                                          <p:spTgt spid="32"/>
                                        </p:tgtEl>
                                      </p:cBhvr>
                                    </p:cmd>
                                  </p:childTnLst>
                                </p:cTn>
                              </p:par>
                            </p:childTnLst>
                          </p:cTn>
                        </p:par>
                      </p:childTnLst>
                    </p:cTn>
                  </p:par>
                </p:childTnLst>
              </p:cTn>
              <p:nextCondLst>
                <p:cond evt="onClick" delay="0">
                  <p:tgtEl>
                    <p:spTgt spid="32"/>
                  </p:tgtEl>
                </p:cond>
              </p:nextCondLst>
            </p:seq>
            <p:audio>
              <p:cMediaNode vol="80000">
                <p:cTn id="13" fill="hold" display="0">
                  <p:stCondLst>
                    <p:cond delay="indefinite"/>
                  </p:stCondLst>
                  <p:endCondLst>
                    <p:cond evt="onStopAudio" delay="0">
                      <p:tgtEl>
                        <p:sldTgt/>
                      </p:tgtEl>
                    </p:cond>
                  </p:endCondLst>
                </p:cTn>
                <p:tgtEl>
                  <p:spTgt spid="32"/>
                </p:tgtEl>
              </p:cMediaNode>
            </p:audio>
            <p:seq concurrent="1" nextAc="seek">
              <p:cTn id="14" restart="whenNotActive" fill="hold" evtFilter="cancelBubble" nodeType="interactiveSeq">
                <p:stCondLst>
                  <p:cond evt="onClick" delay="0">
                    <p:tgtEl>
                      <p:spTgt spid="3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9488" fill="hold"/>
                                        <p:tgtEl>
                                          <p:spTgt spid="33"/>
                                        </p:tgtEl>
                                      </p:cBhvr>
                                    </p:cmd>
                                  </p:childTnLst>
                                </p:cTn>
                              </p:par>
                            </p:childTnLst>
                          </p:cTn>
                        </p:par>
                      </p:childTnLst>
                    </p:cTn>
                  </p:par>
                </p:childTnLst>
              </p:cTn>
              <p:nextCondLst>
                <p:cond evt="onClick" delay="0">
                  <p:tgtEl>
                    <p:spTgt spid="33"/>
                  </p:tgtEl>
                </p:cond>
              </p:nextCondLst>
            </p:seq>
            <p:audio>
              <p:cMediaNode vol="80000">
                <p:cTn id="19" fill="hold" display="0">
                  <p:stCondLst>
                    <p:cond delay="indefinite"/>
                  </p:stCondLst>
                  <p:endCondLst>
                    <p:cond evt="onStopAudio" delay="0">
                      <p:tgtEl>
                        <p:sldTgt/>
                      </p:tgtEl>
                    </p:cond>
                  </p:endCondLst>
                </p:cTn>
                <p:tgtEl>
                  <p:spTgt spid="3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Content</a:t>
            </a:r>
          </a:p>
        </p:txBody>
      </p:sp>
      <p:sp>
        <p:nvSpPr>
          <p:cNvPr id="3" name="Slide Number Placeholder 2"/>
          <p:cNvSpPr>
            <a:spLocks noGrp="1"/>
          </p:cNvSpPr>
          <p:nvPr>
            <p:ph type="sldNum" sz="quarter" idx="10"/>
          </p:nvPr>
        </p:nvSpPr>
        <p:spPr/>
        <p:txBody>
          <a:bodyPr/>
          <a:lstStyle/>
          <a:p>
            <a:fld id="{1ED689DE-93AF-412C-BCCB-04934BF551E6}" type="slidenum">
              <a:rPr lang="fr-BE" smtClean="0"/>
              <a:t>2</a:t>
            </a:fld>
            <a:endParaRPr lang="fr-BE"/>
          </a:p>
        </p:txBody>
      </p:sp>
      <p:sp>
        <p:nvSpPr>
          <p:cNvPr id="18" name="Rectangle 4"/>
          <p:cNvSpPr>
            <a:spLocks noChangeArrowheads="1"/>
          </p:cNvSpPr>
          <p:nvPr/>
        </p:nvSpPr>
        <p:spPr bwMode="auto">
          <a:xfrm>
            <a:off x="1116260" y="1556792"/>
            <a:ext cx="8373243" cy="29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85750" indent="-285750">
              <a:spcBef>
                <a:spcPct val="20000"/>
              </a:spcBef>
              <a:spcAft>
                <a:spcPct val="30000"/>
              </a:spcAft>
              <a:buClr>
                <a:schemeClr val="hlink"/>
              </a:buClr>
              <a:buSzPct val="150000"/>
              <a:buFont typeface="Arial" panose="020B0604020202020204" pitchFamily="34" charset="0"/>
              <a:buChar char="•"/>
            </a:pPr>
            <a:r>
              <a:rPr lang="fr-BE" sz="2400" dirty="0">
                <a:solidFill>
                  <a:srgbClr val="003C5A"/>
                </a:solidFill>
              </a:rPr>
              <a:t>Theory of </a:t>
            </a:r>
            <a:r>
              <a:rPr lang="fr-BE" sz="2400" dirty="0" err="1">
                <a:solidFill>
                  <a:srgbClr val="003C5A"/>
                </a:solidFill>
              </a:rPr>
              <a:t>ultrasound</a:t>
            </a:r>
            <a:endParaRPr lang="fr-BE" sz="2400" dirty="0">
              <a:solidFill>
                <a:srgbClr val="003C5A"/>
              </a:solidFill>
            </a:endParaRPr>
          </a:p>
          <a:p>
            <a:pPr marL="285750" indent="-285750">
              <a:spcBef>
                <a:spcPct val="20000"/>
              </a:spcBef>
              <a:spcAft>
                <a:spcPct val="30000"/>
              </a:spcAft>
              <a:buClr>
                <a:schemeClr val="hlink"/>
              </a:buClr>
              <a:buSzPct val="150000"/>
              <a:buFont typeface="Arial" panose="020B0604020202020204" pitchFamily="34" charset="0"/>
              <a:buChar char="•"/>
            </a:pPr>
            <a:endParaRPr lang="fr-BE" sz="2400" dirty="0">
              <a:solidFill>
                <a:srgbClr val="003C5A"/>
              </a:solidFill>
            </a:endParaRPr>
          </a:p>
          <a:p>
            <a:pPr marL="285750" indent="-285750">
              <a:spcBef>
                <a:spcPct val="20000"/>
              </a:spcBef>
              <a:spcAft>
                <a:spcPct val="30000"/>
              </a:spcAft>
              <a:buClr>
                <a:schemeClr val="hlink"/>
              </a:buClr>
              <a:buSzPct val="150000"/>
              <a:buFont typeface="Arial" panose="020B0604020202020204" pitchFamily="34" charset="0"/>
              <a:buChar char="•"/>
            </a:pPr>
            <a:r>
              <a:rPr lang="fr-BE" sz="2400" dirty="0">
                <a:solidFill>
                  <a:srgbClr val="003C5A"/>
                </a:solidFill>
              </a:rPr>
              <a:t>Application of the </a:t>
            </a:r>
            <a:r>
              <a:rPr lang="fr-BE" sz="2400" dirty="0" err="1">
                <a:solidFill>
                  <a:srgbClr val="003C5A"/>
                </a:solidFill>
              </a:rPr>
              <a:t>rotating</a:t>
            </a:r>
            <a:r>
              <a:rPr lang="fr-BE" sz="2400" dirty="0">
                <a:solidFill>
                  <a:srgbClr val="003C5A"/>
                </a:solidFill>
              </a:rPr>
              <a:t> machines </a:t>
            </a:r>
          </a:p>
          <a:p>
            <a:pPr marL="285750" indent="-285750">
              <a:spcBef>
                <a:spcPct val="20000"/>
              </a:spcBef>
              <a:spcAft>
                <a:spcPct val="30000"/>
              </a:spcAft>
              <a:buClr>
                <a:schemeClr val="hlink"/>
              </a:buClr>
              <a:buSzPct val="150000"/>
              <a:buFont typeface="Arial" panose="020B0604020202020204" pitchFamily="34" charset="0"/>
              <a:buChar char="•"/>
            </a:pPr>
            <a:endParaRPr lang="fr-BE" sz="2400" dirty="0">
              <a:solidFill>
                <a:srgbClr val="003C5A"/>
              </a:solidFill>
            </a:endParaRPr>
          </a:p>
          <a:p>
            <a:pPr marL="285750" indent="-285750">
              <a:spcBef>
                <a:spcPct val="20000"/>
              </a:spcBef>
              <a:spcAft>
                <a:spcPct val="30000"/>
              </a:spcAft>
              <a:buClr>
                <a:schemeClr val="hlink"/>
              </a:buClr>
              <a:buSzPct val="150000"/>
              <a:buFont typeface="Arial" panose="020B0604020202020204" pitchFamily="34" charset="0"/>
              <a:buChar char="•"/>
            </a:pPr>
            <a:r>
              <a:rPr lang="fr-BE" sz="2400" dirty="0">
                <a:solidFill>
                  <a:srgbClr val="003C5A"/>
                </a:solidFill>
              </a:rPr>
              <a:t>Case </a:t>
            </a:r>
            <a:r>
              <a:rPr lang="fr-BE" sz="2400" dirty="0" err="1">
                <a:solidFill>
                  <a:srgbClr val="003C5A"/>
                </a:solidFill>
              </a:rPr>
              <a:t>studies</a:t>
            </a:r>
            <a:r>
              <a:rPr lang="fr-BE" sz="2400" dirty="0">
                <a:solidFill>
                  <a:srgbClr val="003C5A"/>
                </a:solidFill>
              </a:rPr>
              <a:t> </a:t>
            </a:r>
            <a:r>
              <a:rPr lang="fr-BE" sz="2400" dirty="0" err="1">
                <a:solidFill>
                  <a:srgbClr val="003C5A"/>
                </a:solidFill>
              </a:rPr>
              <a:t>dedicated</a:t>
            </a:r>
            <a:r>
              <a:rPr lang="fr-BE" sz="2400" dirty="0">
                <a:solidFill>
                  <a:srgbClr val="003C5A"/>
                </a:solidFill>
              </a:rPr>
              <a:t> for </a:t>
            </a:r>
            <a:r>
              <a:rPr lang="fr-BE" sz="2400" dirty="0" err="1">
                <a:solidFill>
                  <a:srgbClr val="003C5A"/>
                </a:solidFill>
              </a:rPr>
              <a:t>bearings</a:t>
            </a:r>
            <a:endParaRPr lang="fr-BE" sz="2400" dirty="0">
              <a:solidFill>
                <a:srgbClr val="003C5A"/>
              </a:solidFill>
            </a:endParaRPr>
          </a:p>
          <a:p>
            <a:pPr marL="285750" indent="-285750">
              <a:spcBef>
                <a:spcPct val="20000"/>
              </a:spcBef>
              <a:spcAft>
                <a:spcPct val="30000"/>
              </a:spcAft>
              <a:buClr>
                <a:schemeClr val="hlink"/>
              </a:buClr>
              <a:buSzPct val="150000"/>
              <a:buFont typeface="Arial" panose="020B0604020202020204" pitchFamily="34" charset="0"/>
              <a:buChar char="•"/>
            </a:pPr>
            <a:endParaRPr lang="fr-BE" sz="2400" dirty="0">
              <a:solidFill>
                <a:srgbClr val="003C5A"/>
              </a:solidFill>
            </a:endParaRPr>
          </a:p>
          <a:p>
            <a:pPr marL="285750" lvl="0" indent="-285750">
              <a:spcBef>
                <a:spcPct val="20000"/>
              </a:spcBef>
              <a:spcAft>
                <a:spcPct val="30000"/>
              </a:spcAft>
              <a:buClr>
                <a:srgbClr val="E57725"/>
              </a:buClr>
              <a:buSzPct val="150000"/>
              <a:buFont typeface="Arial" panose="020B0604020202020204" pitchFamily="34" charset="0"/>
              <a:buChar char="•"/>
            </a:pPr>
            <a:r>
              <a:rPr lang="fr-BE" sz="2400" dirty="0">
                <a:solidFill>
                  <a:srgbClr val="003C5A"/>
                </a:solidFill>
              </a:rPr>
              <a:t>Case </a:t>
            </a:r>
            <a:r>
              <a:rPr lang="fr-BE" sz="2400" dirty="0" err="1">
                <a:solidFill>
                  <a:srgbClr val="003C5A"/>
                </a:solidFill>
              </a:rPr>
              <a:t>studies</a:t>
            </a:r>
            <a:r>
              <a:rPr lang="fr-BE" sz="2400" dirty="0">
                <a:solidFill>
                  <a:srgbClr val="003C5A"/>
                </a:solidFill>
              </a:rPr>
              <a:t> </a:t>
            </a:r>
            <a:r>
              <a:rPr lang="fr-BE" sz="2400" dirty="0" err="1">
                <a:solidFill>
                  <a:srgbClr val="003C5A"/>
                </a:solidFill>
              </a:rPr>
              <a:t>dedicated</a:t>
            </a:r>
            <a:r>
              <a:rPr lang="fr-BE" sz="2400" dirty="0">
                <a:solidFill>
                  <a:srgbClr val="003C5A"/>
                </a:solidFill>
              </a:rPr>
              <a:t> for </a:t>
            </a:r>
            <a:r>
              <a:rPr lang="fr-BE" sz="2400" dirty="0" err="1">
                <a:solidFill>
                  <a:srgbClr val="003C5A"/>
                </a:solidFill>
              </a:rPr>
              <a:t>gears</a:t>
            </a:r>
            <a:endParaRPr lang="fr-BE" sz="2400" dirty="0">
              <a:solidFill>
                <a:srgbClr val="003C5A"/>
              </a:solidFill>
            </a:endParaRPr>
          </a:p>
          <a:p>
            <a:pPr marL="285750" indent="-285750">
              <a:spcBef>
                <a:spcPct val="20000"/>
              </a:spcBef>
              <a:spcAft>
                <a:spcPct val="30000"/>
              </a:spcAft>
              <a:buClr>
                <a:schemeClr val="hlink"/>
              </a:buClr>
              <a:buSzPct val="150000"/>
              <a:buFont typeface="Arial" panose="020B0604020202020204" pitchFamily="34" charset="0"/>
              <a:buChar char="•"/>
            </a:pPr>
            <a:endParaRPr lang="fr-BE" sz="2400" dirty="0">
              <a:solidFill>
                <a:srgbClr val="003C5A"/>
              </a:solidFill>
            </a:endParaRPr>
          </a:p>
        </p:txBody>
      </p:sp>
    </p:spTree>
    <p:extLst>
      <p:ext uri="{BB962C8B-B14F-4D97-AF65-F5344CB8AC3E}">
        <p14:creationId xmlns:p14="http://schemas.microsoft.com/office/powerpoint/2010/main" val="2143709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Case story: Paper </a:t>
            </a:r>
            <a:r>
              <a:rPr lang="fr-BE" dirty="0" err="1"/>
              <a:t>mill</a:t>
            </a:r>
            <a:r>
              <a:rPr lang="fr-BE" dirty="0"/>
              <a:t>  </a:t>
            </a:r>
          </a:p>
        </p:txBody>
      </p:sp>
      <p:sp>
        <p:nvSpPr>
          <p:cNvPr id="3" name="Slide Number Placeholder 2"/>
          <p:cNvSpPr>
            <a:spLocks noGrp="1"/>
          </p:cNvSpPr>
          <p:nvPr>
            <p:ph type="sldNum" sz="quarter" idx="10"/>
          </p:nvPr>
        </p:nvSpPr>
        <p:spPr/>
        <p:txBody>
          <a:bodyPr/>
          <a:lstStyle/>
          <a:p>
            <a:fld id="{1ED689DE-93AF-412C-BCCB-04934BF551E6}" type="slidenum">
              <a:rPr lang="fr-BE" smtClean="0">
                <a:solidFill>
                  <a:prstClr val="black">
                    <a:tint val="75000"/>
                  </a:prstClr>
                </a:solidFill>
              </a:rPr>
              <a:pPr/>
              <a:t>20</a:t>
            </a:fld>
            <a:endParaRPr lang="fr-BE">
              <a:solidFill>
                <a:prstClr val="black">
                  <a:tint val="75000"/>
                </a:prstClr>
              </a:solidFill>
            </a:endParaRPr>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sp>
        <p:nvSpPr>
          <p:cNvPr id="7" name="Rectangle 3"/>
          <p:cNvSpPr txBox="1">
            <a:spLocks noChangeArrowheads="1"/>
          </p:cNvSpPr>
          <p:nvPr/>
        </p:nvSpPr>
        <p:spPr bwMode="auto">
          <a:xfrm>
            <a:off x="344488" y="980728"/>
            <a:ext cx="3165402" cy="55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indent="0"/>
            <a:r>
              <a:rPr lang="fr-FR" altLang="en-US" sz="2800" dirty="0">
                <a:solidFill>
                  <a:srgbClr val="003964"/>
                </a:solidFill>
                <a:latin typeface="Calibri"/>
              </a:rPr>
              <a:t>Object</a:t>
            </a:r>
          </a:p>
        </p:txBody>
      </p:sp>
      <p:sp>
        <p:nvSpPr>
          <p:cNvPr id="14" name="Rectangle 3"/>
          <p:cNvSpPr txBox="1">
            <a:spLocks noChangeArrowheads="1"/>
          </p:cNvSpPr>
          <p:nvPr/>
        </p:nvSpPr>
        <p:spPr>
          <a:xfrm>
            <a:off x="1280615" y="1556792"/>
            <a:ext cx="8328319" cy="2952328"/>
          </a:xfrm>
          <a:prstGeom prst="rect">
            <a:avLst/>
          </a:prstGeom>
        </p:spPr>
        <p:txBody>
          <a:bodyPr/>
          <a:lst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a:buFontTx/>
              <a:buChar char="•"/>
            </a:pPr>
            <a:r>
              <a:rPr lang="en-US" altLang="en-US" sz="2400" dirty="0">
                <a:solidFill>
                  <a:srgbClr val="003964"/>
                </a:solidFill>
              </a:rPr>
              <a:t>The measurements were performed  on the washing machine. Final customer INTERNATIONAL PAPER (</a:t>
            </a:r>
            <a:r>
              <a:rPr lang="en-US" altLang="en-US" sz="2400" dirty="0" err="1">
                <a:solidFill>
                  <a:srgbClr val="003964"/>
                </a:solidFill>
              </a:rPr>
              <a:t>Saillat</a:t>
            </a:r>
            <a:r>
              <a:rPr lang="en-US" altLang="en-US" sz="2400" dirty="0">
                <a:solidFill>
                  <a:srgbClr val="003964"/>
                </a:solidFill>
              </a:rPr>
              <a:t>).</a:t>
            </a:r>
          </a:p>
          <a:p>
            <a:r>
              <a:rPr lang="en-US" altLang="en-US" sz="2400" dirty="0">
                <a:solidFill>
                  <a:srgbClr val="003964"/>
                </a:solidFill>
              </a:rPr>
              <a:t>  </a:t>
            </a:r>
          </a:p>
          <a:p>
            <a:pPr marL="533400" indent="-533400">
              <a:buFontTx/>
              <a:buChar char="•"/>
            </a:pPr>
            <a:r>
              <a:rPr lang="en-US" altLang="en-US" sz="2400" dirty="0">
                <a:solidFill>
                  <a:srgbClr val="003964"/>
                </a:solidFill>
              </a:rPr>
              <a:t>The tests  were carried out on the Washing machine (6 RPM).</a:t>
            </a:r>
          </a:p>
          <a:p>
            <a:pPr marL="533400" indent="-533400">
              <a:buFontTx/>
              <a:buChar char="•"/>
            </a:pPr>
            <a:endParaRPr lang="en-US" altLang="en-US" sz="2400" dirty="0">
              <a:solidFill>
                <a:srgbClr val="003964"/>
              </a:solidFill>
            </a:endParaRPr>
          </a:p>
          <a:p>
            <a:pPr marL="533400" indent="-533400">
              <a:buFontTx/>
              <a:buChar char="•"/>
            </a:pPr>
            <a:r>
              <a:rPr lang="en-US" altLang="en-US" sz="2400" dirty="0">
                <a:solidFill>
                  <a:srgbClr val="003964"/>
                </a:solidFill>
              </a:rPr>
              <a:t>Effectiveness of ultrasonic measurement at slow speeds with a hydraulic motor drive.</a:t>
            </a:r>
          </a:p>
        </p:txBody>
      </p:sp>
      <p:pic>
        <p:nvPicPr>
          <p:cNvPr id="13" name="Picture 12" descr="https://www.ipaper.com/images/Segment_Page_Images/Company_Segment_Images/Facilities_Images/Saillat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3026" y="4653136"/>
            <a:ext cx="2882352" cy="14411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Sailla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464" y="4659881"/>
            <a:ext cx="962786" cy="144117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ttp://www.cc-vienneglane.fr/IMG/jpg/Home_eco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250" y="4653136"/>
            <a:ext cx="2282076" cy="14479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3" descr="http://www.indsci.com/uploadedImages/Content/customers/InternationalPaper_logo_brand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3326" y="4600808"/>
            <a:ext cx="1905000" cy="155257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3356" y="4659882"/>
            <a:ext cx="2250382" cy="1447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13" descr="http://www.indsci.com/uploadedImages/Content/customers/InternationalPaper_logo_brand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4116" y="-25666"/>
            <a:ext cx="952500" cy="7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749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Case story: Paper </a:t>
            </a:r>
            <a:r>
              <a:rPr lang="fr-BE" dirty="0" err="1"/>
              <a:t>mill</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solidFill>
                  <a:prstClr val="black">
                    <a:tint val="75000"/>
                  </a:prstClr>
                </a:solidFill>
              </a:rPr>
              <a:pPr/>
              <a:t>21</a:t>
            </a:fld>
            <a:endParaRPr lang="fr-BE">
              <a:solidFill>
                <a:prstClr val="black">
                  <a:tint val="75000"/>
                </a:prstClr>
              </a:solidFill>
            </a:endParaRPr>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pic>
        <p:nvPicPr>
          <p:cNvPr id="11" name="Picture 3" descr="D:\PDA\Documents\Rapport de mesures ultrasonores\INTERNATIONAL PAPER\PHOTOS PRESSES LAVEUSES\IMG_158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08584" y="3499948"/>
            <a:ext cx="3331773" cy="2498830"/>
          </a:xfrm>
          <a:prstGeom prst="rect">
            <a:avLst/>
          </a:prstGeom>
          <a:noFill/>
          <a:extLst>
            <a:ext uri="{909E8E84-426E-40DD-AFC4-6F175D3DCCD1}">
              <a14:hiddenFill xmlns:a14="http://schemas.microsoft.com/office/drawing/2010/main">
                <a:solidFill>
                  <a:srgbClr val="FFFFFF"/>
                </a:solidFill>
              </a14:hiddenFill>
            </a:ext>
          </a:extLst>
        </p:spPr>
      </p:pic>
      <p:pic>
        <p:nvPicPr>
          <p:cNvPr id="13" name="Palier 2 Presse Laveuse 22L5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45088" y="1484784"/>
            <a:ext cx="441945" cy="441945"/>
          </a:xfrm>
          <a:prstGeom prst="rect">
            <a:avLst/>
          </a:prstGeom>
        </p:spPr>
      </p:pic>
      <p:pic>
        <p:nvPicPr>
          <p:cNvPr id="20" name="Palier 2 Presse Laveuse 22L60.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720752" y="6091177"/>
            <a:ext cx="434167" cy="434167"/>
          </a:xfrm>
          <a:prstGeom prst="rect">
            <a:avLst/>
          </a:prstGeom>
        </p:spPr>
      </p:pic>
      <p:graphicFrame>
        <p:nvGraphicFramePr>
          <p:cNvPr id="26" name="Table 25"/>
          <p:cNvGraphicFramePr>
            <a:graphicFrameLocks noGrp="1"/>
          </p:cNvGraphicFramePr>
          <p:nvPr>
            <p:extLst>
              <p:ext uri="{D42A27DB-BD31-4B8C-83A1-F6EECF244321}">
                <p14:modId xmlns:p14="http://schemas.microsoft.com/office/powerpoint/2010/main" val="2917755240"/>
              </p:ext>
            </p:extLst>
          </p:nvPr>
        </p:nvGraphicFramePr>
        <p:xfrm>
          <a:off x="3040659" y="1196752"/>
          <a:ext cx="3407583" cy="2123440"/>
        </p:xfrm>
        <a:graphic>
          <a:graphicData uri="http://schemas.openxmlformats.org/drawingml/2006/table">
            <a:tbl>
              <a:tblPr firstRow="1" bandRow="1"/>
              <a:tblGrid>
                <a:gridCol w="1125855">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1489640">
                  <a:extLst>
                    <a:ext uri="{9D8B030D-6E8A-4147-A177-3AD203B41FA5}">
                      <a16:colId xmlns:a16="http://schemas.microsoft.com/office/drawing/2014/main" val="20002"/>
                    </a:ext>
                  </a:extLst>
                </a:gridCol>
              </a:tblGrid>
              <a:tr h="370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fr-BE" dirty="0">
                          <a:solidFill>
                            <a:srgbClr val="FFC000"/>
                          </a:solidFill>
                        </a:rPr>
                        <a:t>L22-050</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fr-BE" sz="1600" dirty="0">
                          <a:solidFill>
                            <a:srgbClr val="FFC000"/>
                          </a:solidFill>
                        </a:rPr>
                        <a:t>dB</a:t>
                      </a:r>
                      <a:r>
                        <a:rPr lang="fr-BE" sz="1600" baseline="0" dirty="0">
                          <a:solidFill>
                            <a:srgbClr val="FFC000"/>
                          </a:solidFill>
                        </a:rPr>
                        <a:t> µV (RMS)</a:t>
                      </a:r>
                      <a:endParaRPr lang="fr-BE" sz="1600" dirty="0">
                        <a:solidFill>
                          <a:srgbClr val="FFC00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fr-BE" sz="1800" dirty="0">
                          <a:solidFill>
                            <a:srgbClr val="FFC000"/>
                          </a:solidFill>
                        </a:rPr>
                        <a:t>dB</a:t>
                      </a:r>
                      <a:r>
                        <a:rPr lang="fr-BE" sz="1800" baseline="0" dirty="0">
                          <a:solidFill>
                            <a:srgbClr val="FFC000"/>
                          </a:solidFill>
                        </a:rPr>
                        <a:t> µV </a:t>
                      </a:r>
                    </a:p>
                    <a:p>
                      <a:pPr marL="0" marR="0" indent="0" algn="ctr" defTabSz="914400" rtl="0" eaLnBrk="1" fontAlgn="auto" latinLnBrk="0" hangingPunct="1">
                        <a:lnSpc>
                          <a:spcPct val="100000"/>
                        </a:lnSpc>
                        <a:spcBef>
                          <a:spcPts val="0"/>
                        </a:spcBef>
                        <a:spcAft>
                          <a:spcPts val="0"/>
                        </a:spcAft>
                        <a:buClrTx/>
                        <a:buSzTx/>
                        <a:buFontTx/>
                        <a:buNone/>
                        <a:tabLst/>
                        <a:defRPr/>
                      </a:pPr>
                      <a:r>
                        <a:rPr lang="fr-BE" sz="1800" baseline="0" dirty="0">
                          <a:solidFill>
                            <a:srgbClr val="FFC000"/>
                          </a:solidFill>
                        </a:rPr>
                        <a:t>(Peak)</a:t>
                      </a:r>
                      <a:endParaRPr lang="fr-BE" dirty="0">
                        <a:solidFill>
                          <a:srgbClr val="FFC00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BE" b="1" dirty="0" err="1"/>
                        <a:t>Bearing</a:t>
                      </a:r>
                      <a:r>
                        <a:rPr lang="fr-BE" b="1" dirty="0"/>
                        <a:t> 1</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BE" b="1" dirty="0"/>
                        <a:t>-2,4</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BE" b="1" dirty="0"/>
                        <a:t>23</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BE" b="1" dirty="0" err="1"/>
                        <a:t>Bearing</a:t>
                      </a:r>
                      <a:r>
                        <a:rPr lang="fr-BE" b="1" baseline="0" dirty="0"/>
                        <a:t> </a:t>
                      </a:r>
                      <a:r>
                        <a:rPr lang="fr-BE" b="1" dirty="0"/>
                        <a:t>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BE" b="1" dirty="0">
                          <a:solidFill>
                            <a:schemeClr val="tx1"/>
                          </a:solidFill>
                        </a:rPr>
                        <a:t>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BE" b="1" dirty="0">
                          <a:solidFill>
                            <a:schemeClr val="tx1"/>
                          </a:solidFill>
                        </a:rPr>
                        <a:t>31,3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BE" b="1" dirty="0" err="1"/>
                        <a:t>Bearing</a:t>
                      </a:r>
                      <a:r>
                        <a:rPr lang="fr-BE" b="1" dirty="0"/>
                        <a:t> 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BE" b="1" dirty="0">
                          <a:solidFill>
                            <a:schemeClr val="tx1"/>
                          </a:solidFill>
                        </a:rPr>
                        <a:t>18,1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BE" b="1" dirty="0">
                          <a:solidFill>
                            <a:schemeClr val="tx1"/>
                          </a:solidFill>
                        </a:rPr>
                        <a:t>42,6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3"/>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BE" b="1" dirty="0" err="1"/>
                        <a:t>Bearing</a:t>
                      </a:r>
                      <a:r>
                        <a:rPr lang="fr-BE" b="1" baseline="0" dirty="0"/>
                        <a:t> </a:t>
                      </a:r>
                      <a:r>
                        <a:rPr lang="fr-BE" b="1" dirty="0"/>
                        <a:t>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BE" b="1" dirty="0"/>
                        <a:t>18,9</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BE" b="1" dirty="0"/>
                        <a:t>42,6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4"/>
                  </a:ext>
                </a:extLst>
              </a:tr>
            </a:tbl>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824952582"/>
              </p:ext>
            </p:extLst>
          </p:nvPr>
        </p:nvGraphicFramePr>
        <p:xfrm>
          <a:off x="6425035" y="1196752"/>
          <a:ext cx="3407583" cy="2123440"/>
        </p:xfrm>
        <a:graphic>
          <a:graphicData uri="http://schemas.openxmlformats.org/drawingml/2006/table">
            <a:tbl>
              <a:tblPr firstRow="1" bandRow="1"/>
              <a:tblGrid>
                <a:gridCol w="1125855">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1489640">
                  <a:extLst>
                    <a:ext uri="{9D8B030D-6E8A-4147-A177-3AD203B41FA5}">
                      <a16:colId xmlns:a16="http://schemas.microsoft.com/office/drawing/2014/main" val="20002"/>
                    </a:ext>
                  </a:extLst>
                </a:gridCol>
              </a:tblGrid>
              <a:tr h="3708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fr-BE" dirty="0">
                          <a:solidFill>
                            <a:srgbClr val="FFC000"/>
                          </a:solidFill>
                        </a:rPr>
                        <a:t>L22-060</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fr-BE" sz="1600" dirty="0">
                          <a:solidFill>
                            <a:srgbClr val="FFC000"/>
                          </a:solidFill>
                        </a:rPr>
                        <a:t>dB</a:t>
                      </a:r>
                      <a:r>
                        <a:rPr lang="fr-BE" sz="1600" baseline="0" dirty="0">
                          <a:solidFill>
                            <a:srgbClr val="FFC000"/>
                          </a:solidFill>
                        </a:rPr>
                        <a:t> µV (RMS)</a:t>
                      </a:r>
                      <a:endParaRPr lang="fr-BE" sz="1600" dirty="0">
                        <a:solidFill>
                          <a:srgbClr val="FFC00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2">
                        <a:lumMod val="75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fr-BE" sz="1800" dirty="0">
                          <a:solidFill>
                            <a:srgbClr val="FFC000"/>
                          </a:solidFill>
                        </a:rPr>
                        <a:t>dB</a:t>
                      </a:r>
                      <a:r>
                        <a:rPr lang="fr-BE" sz="1800" baseline="0" dirty="0">
                          <a:solidFill>
                            <a:srgbClr val="FFC000"/>
                          </a:solidFill>
                        </a:rPr>
                        <a:t> µV </a:t>
                      </a:r>
                    </a:p>
                    <a:p>
                      <a:pPr marL="0" marR="0" indent="0" algn="ctr" defTabSz="914400" rtl="0" eaLnBrk="1" fontAlgn="auto" latinLnBrk="0" hangingPunct="1">
                        <a:lnSpc>
                          <a:spcPct val="100000"/>
                        </a:lnSpc>
                        <a:spcBef>
                          <a:spcPts val="0"/>
                        </a:spcBef>
                        <a:spcAft>
                          <a:spcPts val="0"/>
                        </a:spcAft>
                        <a:buClrTx/>
                        <a:buSzTx/>
                        <a:buFontTx/>
                        <a:buNone/>
                        <a:tabLst/>
                        <a:defRPr/>
                      </a:pPr>
                      <a:r>
                        <a:rPr lang="fr-BE" sz="1800" baseline="0" dirty="0">
                          <a:solidFill>
                            <a:srgbClr val="FFC000"/>
                          </a:solidFill>
                        </a:rPr>
                        <a:t>(Peak)</a:t>
                      </a:r>
                      <a:endParaRPr lang="fr-BE" dirty="0">
                        <a:solidFill>
                          <a:srgbClr val="FFC00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BE" b="1" dirty="0" err="1"/>
                        <a:t>Bearing</a:t>
                      </a:r>
                      <a:r>
                        <a:rPr lang="fr-BE" b="1" dirty="0"/>
                        <a:t> 1</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BE" b="1" dirty="0"/>
                        <a:t>-7</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BE" b="1" dirty="0"/>
                        <a:t>16,8</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BE" b="1" dirty="0" err="1"/>
                        <a:t>Bearing</a:t>
                      </a:r>
                      <a:r>
                        <a:rPr lang="fr-BE" b="1" dirty="0"/>
                        <a:t> 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BE" b="1" dirty="0"/>
                        <a:t>-6,8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BE" b="1" dirty="0"/>
                        <a:t>18,5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2"/>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BE" b="1" dirty="0" err="1"/>
                        <a:t>Bearing</a:t>
                      </a:r>
                      <a:r>
                        <a:rPr lang="fr-BE" b="1" dirty="0"/>
                        <a:t> 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BE" b="1" dirty="0">
                          <a:solidFill>
                            <a:schemeClr val="tx1"/>
                          </a:solidFill>
                        </a:rPr>
                        <a:t>17,7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BE" b="1" dirty="0">
                          <a:solidFill>
                            <a:schemeClr val="tx1"/>
                          </a:solidFill>
                        </a:rPr>
                        <a:t>43,1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3"/>
                  </a:ext>
                </a:extLst>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BE" b="1" dirty="0" err="1"/>
                        <a:t>Bearing</a:t>
                      </a:r>
                      <a:r>
                        <a:rPr lang="fr-BE" b="1" dirty="0"/>
                        <a:t> 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BE" b="1" dirty="0"/>
                        <a:t>3,6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fr-BE" b="1" dirty="0"/>
                        <a:t>31,2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4"/>
                  </a:ext>
                </a:extLst>
              </a:tr>
            </a:tbl>
          </a:graphicData>
        </a:graphic>
      </p:graphicFrame>
      <p:sp>
        <p:nvSpPr>
          <p:cNvPr id="30" name="TextBox 29"/>
          <p:cNvSpPr txBox="1"/>
          <p:nvPr/>
        </p:nvSpPr>
        <p:spPr>
          <a:xfrm>
            <a:off x="813680" y="1844824"/>
            <a:ext cx="2267744" cy="1446550"/>
          </a:xfrm>
          <a:prstGeom prst="rect">
            <a:avLst/>
          </a:prstGeom>
          <a:solidFill>
            <a:schemeClr val="bg2">
              <a:lumMod val="75000"/>
            </a:schemeClr>
          </a:solidFill>
        </p:spPr>
        <p:txBody>
          <a:bodyPr wrap="square" rtlCol="0">
            <a:spAutoFit/>
          </a:bodyPr>
          <a:lstStyle/>
          <a:p>
            <a:pPr algn="ctr"/>
            <a:r>
              <a:rPr lang="fr-BE" b="1" dirty="0">
                <a:solidFill>
                  <a:srgbClr val="FFC000"/>
                </a:solidFill>
              </a:rPr>
              <a:t>NDE </a:t>
            </a:r>
          </a:p>
          <a:p>
            <a:pPr algn="ctr"/>
            <a:r>
              <a:rPr lang="fr-BE" b="1" dirty="0" err="1">
                <a:solidFill>
                  <a:srgbClr val="FFC000"/>
                </a:solidFill>
              </a:rPr>
              <a:t>Hydraulic</a:t>
            </a:r>
            <a:r>
              <a:rPr lang="fr-BE" b="1" dirty="0">
                <a:solidFill>
                  <a:srgbClr val="FFC000"/>
                </a:solidFill>
              </a:rPr>
              <a:t> </a:t>
            </a:r>
            <a:r>
              <a:rPr lang="fr-BE" b="1" dirty="0" err="1">
                <a:solidFill>
                  <a:srgbClr val="FFC000"/>
                </a:solidFill>
              </a:rPr>
              <a:t>Motor</a:t>
            </a:r>
            <a:endParaRPr lang="fr-BE" b="1" dirty="0">
              <a:solidFill>
                <a:srgbClr val="FFC000"/>
              </a:solidFill>
            </a:endParaRPr>
          </a:p>
          <a:p>
            <a:pPr algn="ctr"/>
            <a:endParaRPr lang="fr-BE" sz="1600" b="1" dirty="0">
              <a:solidFill>
                <a:srgbClr val="FFC000"/>
              </a:solidFill>
            </a:endParaRPr>
          </a:p>
          <a:p>
            <a:pPr algn="ctr"/>
            <a:r>
              <a:rPr lang="fr-BE" b="1" dirty="0">
                <a:solidFill>
                  <a:srgbClr val="FFC000"/>
                </a:solidFill>
              </a:rPr>
              <a:t>DE </a:t>
            </a:r>
          </a:p>
          <a:p>
            <a:pPr algn="ctr"/>
            <a:r>
              <a:rPr lang="fr-BE" b="1" dirty="0" err="1">
                <a:solidFill>
                  <a:srgbClr val="FFC000"/>
                </a:solidFill>
              </a:rPr>
              <a:t>Hydraulic</a:t>
            </a:r>
            <a:r>
              <a:rPr lang="fr-BE" b="1" dirty="0">
                <a:solidFill>
                  <a:srgbClr val="FFC000"/>
                </a:solidFill>
              </a:rPr>
              <a:t> </a:t>
            </a:r>
            <a:r>
              <a:rPr lang="fr-BE" b="1" dirty="0" err="1">
                <a:solidFill>
                  <a:srgbClr val="FFC000"/>
                </a:solidFill>
              </a:rPr>
              <a:t>Motor</a:t>
            </a:r>
            <a:endParaRPr lang="fr-BE" b="1" dirty="0">
              <a:solidFill>
                <a:srgbClr val="FFC000"/>
              </a:solidFill>
            </a:endParaRPr>
          </a:p>
        </p:txBody>
      </p:sp>
      <p:sp>
        <p:nvSpPr>
          <p:cNvPr id="28" name="Rounded Rectangle 27"/>
          <p:cNvSpPr/>
          <p:nvPr/>
        </p:nvSpPr>
        <p:spPr>
          <a:xfrm>
            <a:off x="813681" y="1844824"/>
            <a:ext cx="9046460" cy="723275"/>
          </a:xfrm>
          <a:prstGeom prst="roundRect">
            <a:avLst/>
          </a:prstGeom>
          <a:solidFill>
            <a:srgbClr val="FF0000">
              <a:alpha val="1000"/>
            </a:srgbClr>
          </a:solidFill>
          <a:ln w="539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Calibri"/>
              <a:ea typeface="+mn-ea"/>
              <a:cs typeface="+mn-cs"/>
            </a:endParaRPr>
          </a:p>
        </p:txBody>
      </p:sp>
      <p:sp>
        <p:nvSpPr>
          <p:cNvPr id="29" name="Rounded Rectangle 28"/>
          <p:cNvSpPr/>
          <p:nvPr/>
        </p:nvSpPr>
        <p:spPr>
          <a:xfrm>
            <a:off x="813680" y="2561709"/>
            <a:ext cx="9046459" cy="723275"/>
          </a:xfrm>
          <a:prstGeom prst="roundRect">
            <a:avLst/>
          </a:prstGeom>
          <a:solidFill>
            <a:srgbClr val="FF0000">
              <a:alpha val="1000"/>
            </a:srgbClr>
          </a:solidFill>
          <a:ln w="5397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BE" sz="1800" b="0" i="0" u="none" strike="noStrike" kern="0" cap="none" spc="0" normalizeH="0" baseline="0" noProof="0">
              <a:ln>
                <a:noFill/>
              </a:ln>
              <a:solidFill>
                <a:prstClr val="white"/>
              </a:solidFill>
              <a:effectLst/>
              <a:uLnTx/>
              <a:uFillTx/>
              <a:latin typeface="Calibri"/>
              <a:ea typeface="+mn-ea"/>
              <a:cs typeface="+mn-cs"/>
            </a:endParaRPr>
          </a:p>
        </p:txBody>
      </p:sp>
      <p:pic>
        <p:nvPicPr>
          <p:cNvPr id="31" name="Picture 2" descr="D:\PDA\Documents\Rapport de mesures ultrasonores\INTERNATIONAL PAPER\PHOTOS PRESSES LAVEUSES\IMG_158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66060" y="3505882"/>
            <a:ext cx="3323862" cy="2492896"/>
          </a:xfrm>
          <a:prstGeom prst="rect">
            <a:avLst/>
          </a:prstGeom>
          <a:noFill/>
          <a:extLst>
            <a:ext uri="{909E8E84-426E-40DD-AFC4-6F175D3DCCD1}">
              <a14:hiddenFill xmlns:a14="http://schemas.microsoft.com/office/drawing/2010/main">
                <a:solidFill>
                  <a:srgbClr val="FFFFFF"/>
                </a:solidFill>
              </a14:hiddenFill>
            </a:ext>
          </a:extLst>
        </p:spPr>
      </p:pic>
      <p:pic>
        <p:nvPicPr>
          <p:cNvPr id="32" name="Palier 2 Presse Laveuse 22L5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63383" y="6093296"/>
            <a:ext cx="441945" cy="441945"/>
          </a:xfrm>
          <a:prstGeom prst="rect">
            <a:avLst/>
          </a:prstGeom>
        </p:spPr>
      </p:pic>
      <p:cxnSp>
        <p:nvCxnSpPr>
          <p:cNvPr id="33" name="Straight Arrow Connector 32"/>
          <p:cNvCxnSpPr/>
          <p:nvPr/>
        </p:nvCxnSpPr>
        <p:spPr>
          <a:xfrm flipH="1">
            <a:off x="4257856" y="2420888"/>
            <a:ext cx="866278" cy="20882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6393160" y="2420888"/>
            <a:ext cx="72008" cy="156475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13" descr="http://www.indsci.com/uploadedImages/Content/customers/InternationalPaper_logo_brands.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54116" y="-25666"/>
            <a:ext cx="952500" cy="7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313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04" fill="hold"/>
                                        <p:tgtEl>
                                          <p:spTgt spid="13"/>
                                        </p:tgtEl>
                                      </p:cBhvr>
                                    </p:cmd>
                                  </p:childTnLst>
                                </p:cTn>
                              </p:par>
                            </p:childTnLst>
                          </p:cTn>
                        </p:par>
                      </p:childTnLst>
                    </p:cTn>
                  </p:par>
                </p:childTnLst>
              </p:cTn>
              <p:nextCondLst>
                <p:cond evt="onClick" delay="0">
                  <p:tgtEl>
                    <p:spTgt spid="13"/>
                  </p:tgtEl>
                </p:cond>
              </p:nextCondLst>
            </p:seq>
            <p:audio>
              <p:cMediaNode vol="100000">
                <p:cTn id="7" fill="hold" display="0">
                  <p:stCondLst>
                    <p:cond delay="indefinite"/>
                  </p:stCondLst>
                  <p:endCondLst>
                    <p:cond evt="onStopAudio" delay="0">
                      <p:tgtEl>
                        <p:sldTgt/>
                      </p:tgtEl>
                    </p:cond>
                  </p:endCondLst>
                </p:cTn>
                <p:tgtEl>
                  <p:spTgt spid="13"/>
                </p:tgtEl>
              </p:cMediaNode>
            </p:audi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9904" fill="hold"/>
                                        <p:tgtEl>
                                          <p:spTgt spid="20"/>
                                        </p:tgtEl>
                                      </p:cBhvr>
                                    </p:cmd>
                                  </p:childTnLst>
                                </p:cTn>
                              </p:par>
                            </p:childTnLst>
                          </p:cTn>
                        </p:par>
                      </p:childTnLst>
                    </p:cTn>
                  </p:par>
                </p:childTnLst>
              </p:cTn>
              <p:nextCondLst>
                <p:cond evt="onClick" delay="0">
                  <p:tgtEl>
                    <p:spTgt spid="20"/>
                  </p:tgtEl>
                </p:cond>
              </p:nextCondLst>
            </p:seq>
            <p:audio>
              <p:cMediaNode vol="100000">
                <p:cTn id="13" fill="hold" display="0">
                  <p:stCondLst>
                    <p:cond delay="indefinite"/>
                  </p:stCondLst>
                  <p:endCondLst>
                    <p:cond evt="onStopAudio" delay="0">
                      <p:tgtEl>
                        <p:sldTgt/>
                      </p:tgtEl>
                    </p:cond>
                  </p:endCondLst>
                </p:cTn>
                <p:tgtEl>
                  <p:spTgt spid="20"/>
                </p:tgtEl>
              </p:cMediaNode>
            </p:audio>
            <p:seq concurrent="1" nextAc="seek">
              <p:cTn id="14" restart="whenNotActive" fill="hold" evtFilter="cancelBubble" nodeType="interactiveSeq">
                <p:stCondLst>
                  <p:cond evt="onClick" delay="0">
                    <p:tgtEl>
                      <p:spTgt spid="3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9904" fill="hold"/>
                                        <p:tgtEl>
                                          <p:spTgt spid="32"/>
                                        </p:tgtEl>
                                      </p:cBhvr>
                                    </p:cmd>
                                  </p:childTnLst>
                                </p:cTn>
                              </p:par>
                            </p:childTnLst>
                          </p:cTn>
                        </p:par>
                      </p:childTnLst>
                    </p:cTn>
                  </p:par>
                </p:childTnLst>
              </p:cTn>
              <p:nextCondLst>
                <p:cond evt="onClick" delay="0">
                  <p:tgtEl>
                    <p:spTgt spid="32"/>
                  </p:tgtEl>
                </p:cond>
              </p:nextCondLst>
            </p:seq>
            <p:audio>
              <p:cMediaNode vol="100000">
                <p:cTn id="19" fill="hold" display="0">
                  <p:stCondLst>
                    <p:cond delay="indefinite"/>
                  </p:stCondLst>
                  <p:endCondLst>
                    <p:cond evt="onStopAudio" delay="0">
                      <p:tgtEl>
                        <p:sldTgt/>
                      </p:tgtEl>
                    </p:cond>
                  </p:endCondLst>
                </p:cTn>
                <p:tgtEl>
                  <p:spTgt spid="3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Case story: Paper </a:t>
            </a:r>
            <a:r>
              <a:rPr lang="fr-BE" dirty="0" err="1"/>
              <a:t>mill</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solidFill>
                  <a:prstClr val="black">
                    <a:tint val="75000"/>
                  </a:prstClr>
                </a:solidFill>
              </a:rPr>
              <a:pPr/>
              <a:t>22</a:t>
            </a:fld>
            <a:endParaRPr lang="fr-BE">
              <a:solidFill>
                <a:prstClr val="black">
                  <a:tint val="75000"/>
                </a:prstClr>
              </a:solidFill>
            </a:endParaRPr>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grpSp>
        <p:nvGrpSpPr>
          <p:cNvPr id="4" name="Group 3"/>
          <p:cNvGrpSpPr/>
          <p:nvPr/>
        </p:nvGrpSpPr>
        <p:grpSpPr>
          <a:xfrm>
            <a:off x="281842" y="2152618"/>
            <a:ext cx="5881586" cy="1717159"/>
            <a:chOff x="223542" y="1999873"/>
            <a:chExt cx="7789749" cy="1717159"/>
          </a:xfrm>
        </p:grpSpPr>
        <p:pic>
          <p:nvPicPr>
            <p:cNvPr id="9" name="Picture 2" descr="D:\PDA\Documents\Rapport de mesures ultrasonores\INTERNATIONAL PAPER\PRESSES LAVEUSES\Palier 2 Presse Laveuse 22L50.em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114" y="1999873"/>
              <a:ext cx="7691177" cy="1717159"/>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223542" y="2204864"/>
              <a:ext cx="7789749" cy="648072"/>
            </a:xfrm>
            <a:prstGeom prst="ellipse">
              <a:avLst/>
            </a:prstGeom>
            <a:noFill/>
            <a:ln>
              <a:solidFill>
                <a:srgbClr val="FF0000"/>
              </a:solid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grpSp>
      <p:pic>
        <p:nvPicPr>
          <p:cNvPr id="11" name="Picture 3" descr="D:\PDA\Documents\Rapport de mesures ultrasonores\INTERNATIONAL PAPER\PHOTOS PRESSES LAVEUSES\IMG_158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66818" y="1761783"/>
            <a:ext cx="3331773" cy="24988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92560" y="3869777"/>
            <a:ext cx="4780506" cy="276999"/>
          </a:xfrm>
          <a:prstGeom prst="rect">
            <a:avLst/>
          </a:prstGeom>
          <a:noFill/>
        </p:spPr>
        <p:txBody>
          <a:bodyPr wrap="square" rtlCol="0">
            <a:spAutoFit/>
          </a:bodyPr>
          <a:lstStyle/>
          <a:p>
            <a:pPr algn="ctr"/>
            <a:r>
              <a:rPr lang="fr-BE" sz="1200" b="1" dirty="0" err="1">
                <a:solidFill>
                  <a:schemeClr val="bg2">
                    <a:lumMod val="75000"/>
                  </a:schemeClr>
                </a:solidFill>
              </a:rPr>
              <a:t>Bearing</a:t>
            </a:r>
            <a:r>
              <a:rPr lang="fr-BE" sz="1200" b="1" dirty="0">
                <a:solidFill>
                  <a:schemeClr val="bg2">
                    <a:lumMod val="75000"/>
                  </a:schemeClr>
                </a:solidFill>
              </a:rPr>
              <a:t> 2 -  NDE </a:t>
            </a:r>
            <a:r>
              <a:rPr lang="fr-BE" sz="1200" b="1" dirty="0" err="1">
                <a:solidFill>
                  <a:schemeClr val="bg2">
                    <a:lumMod val="75000"/>
                  </a:schemeClr>
                </a:solidFill>
              </a:rPr>
              <a:t>Hydraulic</a:t>
            </a:r>
            <a:r>
              <a:rPr lang="fr-BE" sz="1200" b="1" dirty="0">
                <a:solidFill>
                  <a:schemeClr val="bg2">
                    <a:lumMod val="75000"/>
                  </a:schemeClr>
                </a:solidFill>
              </a:rPr>
              <a:t> </a:t>
            </a:r>
            <a:r>
              <a:rPr lang="fr-BE" sz="1200" b="1" dirty="0" err="1">
                <a:solidFill>
                  <a:schemeClr val="bg2">
                    <a:lumMod val="75000"/>
                  </a:schemeClr>
                </a:solidFill>
              </a:rPr>
              <a:t>motor</a:t>
            </a:r>
            <a:r>
              <a:rPr lang="fr-BE" sz="1200" b="1" dirty="0">
                <a:solidFill>
                  <a:schemeClr val="bg2">
                    <a:lumMod val="75000"/>
                  </a:schemeClr>
                </a:solidFill>
              </a:rPr>
              <a:t> – </a:t>
            </a:r>
            <a:r>
              <a:rPr lang="fr-BE" sz="1200" b="1" dirty="0" err="1">
                <a:solidFill>
                  <a:schemeClr val="bg2">
                    <a:lumMod val="75000"/>
                  </a:schemeClr>
                </a:solidFill>
              </a:rPr>
              <a:t>Washing</a:t>
            </a:r>
            <a:r>
              <a:rPr lang="fr-BE" sz="1200" b="1" dirty="0">
                <a:solidFill>
                  <a:schemeClr val="bg2">
                    <a:lumMod val="75000"/>
                  </a:schemeClr>
                </a:solidFill>
              </a:rPr>
              <a:t> machine 1</a:t>
            </a:r>
          </a:p>
        </p:txBody>
      </p:sp>
      <p:pic>
        <p:nvPicPr>
          <p:cNvPr id="13" name="Palier 2 Presse Laveuse 22L5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45088" y="1484784"/>
            <a:ext cx="441945" cy="441945"/>
          </a:xfrm>
          <a:prstGeom prst="rect">
            <a:avLst/>
          </a:prstGeom>
        </p:spPr>
      </p:pic>
      <p:grpSp>
        <p:nvGrpSpPr>
          <p:cNvPr id="5" name="Group 4"/>
          <p:cNvGrpSpPr/>
          <p:nvPr/>
        </p:nvGrpSpPr>
        <p:grpSpPr>
          <a:xfrm>
            <a:off x="196520" y="4467193"/>
            <a:ext cx="9294043" cy="1656184"/>
            <a:chOff x="223542" y="3994031"/>
            <a:chExt cx="9318178" cy="1883241"/>
          </a:xfrm>
        </p:grpSpPr>
        <p:pic>
          <p:nvPicPr>
            <p:cNvPr id="14" name="Picture 4" descr="D:\PDA\Documents\Rapport de mesures ultrasonores\INTERNATIONAL PAPER\PRESSES LAVEUSES\Palier 2 Presse Laveuse 22L60 origine.em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3542" y="3994031"/>
              <a:ext cx="7789749" cy="188324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706489" y="4874740"/>
              <a:ext cx="7244938" cy="138436"/>
            </a:xfrm>
            <a:prstGeom prst="rect">
              <a:avLst/>
            </a:prstGeom>
            <a:solidFill>
              <a:schemeClr val="accent1">
                <a:alpha val="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sp>
          <p:nvSpPr>
            <p:cNvPr id="16" name="Rectangle 15"/>
            <p:cNvSpPr/>
            <p:nvPr/>
          </p:nvSpPr>
          <p:spPr>
            <a:xfrm>
              <a:off x="706489" y="4293096"/>
              <a:ext cx="7244938" cy="509636"/>
            </a:xfrm>
            <a:prstGeom prst="rect">
              <a:avLst/>
            </a:prstGeom>
            <a:solidFill>
              <a:schemeClr val="accent1">
                <a:alpha val="0"/>
              </a:schemeClr>
            </a:solid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cxnSp>
          <p:nvCxnSpPr>
            <p:cNvPr id="17" name="Straight Arrow Connector 16"/>
            <p:cNvCxnSpPr/>
            <p:nvPr/>
          </p:nvCxnSpPr>
          <p:spPr>
            <a:xfrm>
              <a:off x="7952368" y="4959873"/>
              <a:ext cx="199192" cy="16427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162622" y="5124145"/>
              <a:ext cx="1379098" cy="629949"/>
            </a:xfrm>
            <a:prstGeom prst="rect">
              <a:avLst/>
            </a:prstGeom>
            <a:solidFill>
              <a:srgbClr val="FF0000"/>
            </a:solidFill>
          </p:spPr>
          <p:txBody>
            <a:bodyPr wrap="square" rtlCol="0">
              <a:spAutoFit/>
            </a:bodyPr>
            <a:lstStyle/>
            <a:p>
              <a:pPr algn="ctr"/>
              <a:r>
                <a:rPr lang="en-US" sz="1000" b="1" dirty="0">
                  <a:solidFill>
                    <a:prstClr val="black"/>
                  </a:solidFill>
                </a:rPr>
                <a:t>Ultrasound dynamic signal of hydraulic motor</a:t>
              </a:r>
              <a:endParaRPr lang="fr-BE" sz="1000" b="1" dirty="0">
                <a:solidFill>
                  <a:prstClr val="black"/>
                </a:solidFill>
              </a:endParaRPr>
            </a:p>
          </p:txBody>
        </p:sp>
        <p:sp>
          <p:nvSpPr>
            <p:cNvPr id="19" name="TextBox 18"/>
            <p:cNvSpPr txBox="1"/>
            <p:nvPr/>
          </p:nvSpPr>
          <p:spPr>
            <a:xfrm>
              <a:off x="8162622" y="4221088"/>
              <a:ext cx="1379098" cy="629949"/>
            </a:xfrm>
            <a:prstGeom prst="rect">
              <a:avLst/>
            </a:prstGeom>
            <a:solidFill>
              <a:srgbClr val="FFFF00"/>
            </a:solidFill>
          </p:spPr>
          <p:txBody>
            <a:bodyPr wrap="square" rtlCol="0">
              <a:spAutoFit/>
            </a:bodyPr>
            <a:lstStyle/>
            <a:p>
              <a:pPr algn="ctr"/>
              <a:r>
                <a:rPr lang="fr-BE" sz="1000" b="1" dirty="0" err="1">
                  <a:solidFill>
                    <a:prstClr val="black"/>
                  </a:solidFill>
                </a:rPr>
                <a:t>Ultrasound</a:t>
              </a:r>
              <a:r>
                <a:rPr lang="fr-BE" sz="1000" b="1" dirty="0">
                  <a:solidFill>
                    <a:prstClr val="black"/>
                  </a:solidFill>
                </a:rPr>
                <a:t> </a:t>
              </a:r>
              <a:r>
                <a:rPr lang="fr-BE" sz="1000" b="1" dirty="0" err="1">
                  <a:solidFill>
                    <a:prstClr val="black"/>
                  </a:solidFill>
                </a:rPr>
                <a:t>dynamic</a:t>
              </a:r>
              <a:r>
                <a:rPr lang="fr-BE" sz="1000" b="1" dirty="0">
                  <a:solidFill>
                    <a:prstClr val="black"/>
                  </a:solidFill>
                </a:rPr>
                <a:t> signal of </a:t>
              </a:r>
              <a:r>
                <a:rPr lang="fr-BE" sz="1000" b="1" dirty="0" err="1">
                  <a:solidFill>
                    <a:prstClr val="black"/>
                  </a:solidFill>
                </a:rPr>
                <a:t>hydraulic</a:t>
              </a:r>
              <a:r>
                <a:rPr lang="fr-BE" sz="1000" b="1" dirty="0">
                  <a:solidFill>
                    <a:prstClr val="black"/>
                  </a:solidFill>
                </a:rPr>
                <a:t> </a:t>
              </a:r>
              <a:r>
                <a:rPr lang="fr-BE" sz="1000" b="1" dirty="0" err="1">
                  <a:solidFill>
                    <a:prstClr val="black"/>
                  </a:solidFill>
                </a:rPr>
                <a:t>motor</a:t>
              </a:r>
              <a:endParaRPr lang="fr-BE" sz="1000" b="1" dirty="0">
                <a:solidFill>
                  <a:prstClr val="black"/>
                </a:solidFill>
              </a:endParaRPr>
            </a:p>
          </p:txBody>
        </p:sp>
      </p:grpSp>
      <p:pic>
        <p:nvPicPr>
          <p:cNvPr id="20" name="Palier 2 Presse Laveuse 22L60.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73480" y="5924952"/>
            <a:ext cx="434167" cy="434167"/>
          </a:xfrm>
          <a:prstGeom prst="rect">
            <a:avLst/>
          </a:prstGeom>
        </p:spPr>
      </p:pic>
      <p:sp>
        <p:nvSpPr>
          <p:cNvPr id="22" name="TextBox 21"/>
          <p:cNvSpPr txBox="1"/>
          <p:nvPr/>
        </p:nvSpPr>
        <p:spPr>
          <a:xfrm>
            <a:off x="992560" y="6165304"/>
            <a:ext cx="4780506" cy="276999"/>
          </a:xfrm>
          <a:prstGeom prst="rect">
            <a:avLst/>
          </a:prstGeom>
          <a:noFill/>
        </p:spPr>
        <p:txBody>
          <a:bodyPr wrap="square" rtlCol="0">
            <a:spAutoFit/>
          </a:bodyPr>
          <a:lstStyle/>
          <a:p>
            <a:pPr algn="ctr"/>
            <a:r>
              <a:rPr lang="fr-BE" sz="1200" b="1" dirty="0" err="1">
                <a:solidFill>
                  <a:schemeClr val="bg2">
                    <a:lumMod val="75000"/>
                  </a:schemeClr>
                </a:solidFill>
              </a:rPr>
              <a:t>Bearing</a:t>
            </a:r>
            <a:r>
              <a:rPr lang="fr-BE" sz="1200" b="1" dirty="0">
                <a:solidFill>
                  <a:schemeClr val="bg2">
                    <a:lumMod val="75000"/>
                  </a:schemeClr>
                </a:solidFill>
              </a:rPr>
              <a:t> 2 -  NDE </a:t>
            </a:r>
            <a:r>
              <a:rPr lang="fr-BE" sz="1200" b="1" dirty="0" err="1">
                <a:solidFill>
                  <a:schemeClr val="bg2">
                    <a:lumMod val="75000"/>
                  </a:schemeClr>
                </a:solidFill>
              </a:rPr>
              <a:t>Hydraulic</a:t>
            </a:r>
            <a:r>
              <a:rPr lang="fr-BE" sz="1200" b="1" dirty="0">
                <a:solidFill>
                  <a:schemeClr val="bg2">
                    <a:lumMod val="75000"/>
                  </a:schemeClr>
                </a:solidFill>
              </a:rPr>
              <a:t> </a:t>
            </a:r>
            <a:r>
              <a:rPr lang="fr-BE" sz="1200" b="1" dirty="0" err="1">
                <a:solidFill>
                  <a:schemeClr val="bg2">
                    <a:lumMod val="75000"/>
                  </a:schemeClr>
                </a:solidFill>
              </a:rPr>
              <a:t>motor</a:t>
            </a:r>
            <a:r>
              <a:rPr lang="fr-BE" sz="1200" b="1" dirty="0">
                <a:solidFill>
                  <a:schemeClr val="bg2">
                    <a:lumMod val="75000"/>
                  </a:schemeClr>
                </a:solidFill>
              </a:rPr>
              <a:t> – </a:t>
            </a:r>
            <a:r>
              <a:rPr lang="fr-BE" sz="1200" b="1" dirty="0" err="1">
                <a:solidFill>
                  <a:schemeClr val="bg2">
                    <a:lumMod val="75000"/>
                  </a:schemeClr>
                </a:solidFill>
              </a:rPr>
              <a:t>Washing</a:t>
            </a:r>
            <a:r>
              <a:rPr lang="fr-BE" sz="1200" b="1" dirty="0">
                <a:solidFill>
                  <a:schemeClr val="bg2">
                    <a:lumMod val="75000"/>
                  </a:schemeClr>
                </a:solidFill>
              </a:rPr>
              <a:t> machine 2</a:t>
            </a:r>
          </a:p>
        </p:txBody>
      </p:sp>
      <p:pic>
        <p:nvPicPr>
          <p:cNvPr id="23" name="Picture 13" descr="http://www.indsci.com/uploadedImages/Content/customers/InternationalPaper_logo_brands.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54116" y="-25666"/>
            <a:ext cx="952500" cy="77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1019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04" fill="hold"/>
                                        <p:tgtEl>
                                          <p:spTgt spid="13"/>
                                        </p:tgtEl>
                                      </p:cBhvr>
                                    </p:cmd>
                                  </p:childTnLst>
                                </p:cTn>
                              </p:par>
                            </p:childTnLst>
                          </p:cTn>
                        </p:par>
                      </p:childTnLst>
                    </p:cTn>
                  </p:par>
                </p:childTnLst>
              </p:cTn>
              <p:nextCondLst>
                <p:cond evt="onClick" delay="0">
                  <p:tgtEl>
                    <p:spTgt spid="13"/>
                  </p:tgtEl>
                </p:cond>
              </p:nextCondLst>
            </p:seq>
            <p:audio>
              <p:cMediaNode vol="100000">
                <p:cTn id="7" fill="hold" display="0">
                  <p:stCondLst>
                    <p:cond delay="indefinite"/>
                  </p:stCondLst>
                  <p:endCondLst>
                    <p:cond evt="onStopAudio" delay="0">
                      <p:tgtEl>
                        <p:sldTgt/>
                      </p:tgtEl>
                    </p:cond>
                  </p:endCondLst>
                </p:cTn>
                <p:tgtEl>
                  <p:spTgt spid="13"/>
                </p:tgtEl>
              </p:cMediaNode>
            </p:audi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9904" fill="hold"/>
                                        <p:tgtEl>
                                          <p:spTgt spid="20"/>
                                        </p:tgtEl>
                                      </p:cBhvr>
                                    </p:cmd>
                                  </p:childTnLst>
                                </p:cTn>
                              </p:par>
                            </p:childTnLst>
                          </p:cTn>
                        </p:par>
                      </p:childTnLst>
                    </p:cTn>
                  </p:par>
                </p:childTnLst>
              </p:cTn>
              <p:nextCondLst>
                <p:cond evt="onClick" delay="0">
                  <p:tgtEl>
                    <p:spTgt spid="20"/>
                  </p:tgtEl>
                </p:cond>
              </p:nextCondLst>
            </p:seq>
            <p:audio>
              <p:cMediaNode vol="100000">
                <p:cTn id="13" fill="hold" display="0">
                  <p:stCondLst>
                    <p:cond delay="indefinite"/>
                  </p:stCondLst>
                  <p:endCondLst>
                    <p:cond evt="onStopAudio" delay="0">
                      <p:tgtEl>
                        <p:sldTgt/>
                      </p:tgtEl>
                    </p:cond>
                  </p:endCondLst>
                </p:cTn>
                <p:tgtEl>
                  <p:spTgt spid="2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Gears</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23</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sp>
        <p:nvSpPr>
          <p:cNvPr id="20" name="Rectangle 3"/>
          <p:cNvSpPr txBox="1">
            <a:spLocks noChangeArrowheads="1"/>
          </p:cNvSpPr>
          <p:nvPr/>
        </p:nvSpPr>
        <p:spPr>
          <a:xfrm>
            <a:off x="272480" y="1484784"/>
            <a:ext cx="9361040" cy="2448272"/>
          </a:xfrm>
          <a:prstGeom prst="rect">
            <a:avLst/>
          </a:prstGeom>
        </p:spPr>
        <p:txBody>
          <a:bodyPr/>
          <a:lst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a:buFontTx/>
              <a:buChar char="•"/>
            </a:pPr>
            <a:r>
              <a:rPr lang="fr-FR" altLang="en-US" sz="2400" dirty="0">
                <a:solidFill>
                  <a:schemeClr val="tx2"/>
                </a:solidFill>
              </a:rPr>
              <a:t>If </a:t>
            </a:r>
            <a:r>
              <a:rPr lang="fr-FR" altLang="en-US" sz="2400" dirty="0" err="1">
                <a:solidFill>
                  <a:schemeClr val="tx2"/>
                </a:solidFill>
              </a:rPr>
              <a:t>ultrasound</a:t>
            </a:r>
            <a:r>
              <a:rPr lang="fr-FR" altLang="en-US" sz="2400" dirty="0">
                <a:solidFill>
                  <a:schemeClr val="tx2"/>
                </a:solidFill>
              </a:rPr>
              <a:t> </a:t>
            </a:r>
            <a:r>
              <a:rPr lang="fr-FR" altLang="en-US" sz="2400" dirty="0" err="1">
                <a:solidFill>
                  <a:schemeClr val="tx2"/>
                </a:solidFill>
              </a:rPr>
              <a:t>methodology</a:t>
            </a:r>
            <a:r>
              <a:rPr lang="fr-FR" altLang="en-US" sz="2400" dirty="0">
                <a:solidFill>
                  <a:schemeClr val="tx2"/>
                </a:solidFill>
              </a:rPr>
              <a:t> let the control of the </a:t>
            </a:r>
            <a:r>
              <a:rPr lang="fr-FR" altLang="en-US" sz="2400" dirty="0" err="1">
                <a:solidFill>
                  <a:schemeClr val="tx2"/>
                </a:solidFill>
              </a:rPr>
              <a:t>bearing</a:t>
            </a:r>
            <a:r>
              <a:rPr lang="fr-FR" altLang="en-US" sz="2400" dirty="0">
                <a:solidFill>
                  <a:schemeClr val="tx2"/>
                </a:solidFill>
              </a:rPr>
              <a:t>, </a:t>
            </a:r>
            <a:r>
              <a:rPr lang="fr-FR" altLang="en-US" sz="2400" dirty="0" err="1">
                <a:solidFill>
                  <a:schemeClr val="tx2"/>
                </a:solidFill>
              </a:rPr>
              <a:t>you</a:t>
            </a:r>
            <a:r>
              <a:rPr lang="fr-FR" altLang="en-US" sz="2400" dirty="0">
                <a:solidFill>
                  <a:schemeClr val="tx2"/>
                </a:solidFill>
              </a:rPr>
              <a:t> </a:t>
            </a:r>
            <a:r>
              <a:rPr lang="fr-FR" altLang="en-US" sz="2400" dirty="0" err="1">
                <a:solidFill>
                  <a:schemeClr val="tx2"/>
                </a:solidFill>
              </a:rPr>
              <a:t>can</a:t>
            </a:r>
            <a:r>
              <a:rPr lang="fr-FR" altLang="en-US" sz="2400" dirty="0">
                <a:solidFill>
                  <a:schemeClr val="tx2"/>
                </a:solidFill>
              </a:rPr>
              <a:t> do </a:t>
            </a:r>
            <a:r>
              <a:rPr lang="fr-FR" altLang="en-US" sz="2400" dirty="0" err="1">
                <a:solidFill>
                  <a:schemeClr val="tx2"/>
                </a:solidFill>
              </a:rPr>
              <a:t>also</a:t>
            </a:r>
            <a:r>
              <a:rPr lang="fr-FR" altLang="en-US" sz="2400" dirty="0">
                <a:solidFill>
                  <a:schemeClr val="tx2"/>
                </a:solidFill>
              </a:rPr>
              <a:t> the </a:t>
            </a:r>
            <a:r>
              <a:rPr lang="fr-FR" altLang="en-US" sz="2400" dirty="0" err="1">
                <a:solidFill>
                  <a:schemeClr val="tx2"/>
                </a:solidFill>
              </a:rPr>
              <a:t>gear</a:t>
            </a:r>
            <a:r>
              <a:rPr lang="fr-FR" altLang="en-US" sz="2400" dirty="0">
                <a:solidFill>
                  <a:schemeClr val="tx2"/>
                </a:solidFill>
              </a:rPr>
              <a:t> control (</a:t>
            </a:r>
            <a:r>
              <a:rPr lang="fr-FR" altLang="en-US" sz="2400" dirty="0" err="1">
                <a:solidFill>
                  <a:schemeClr val="tx2"/>
                </a:solidFill>
              </a:rPr>
              <a:t>gear</a:t>
            </a:r>
            <a:r>
              <a:rPr lang="fr-FR" altLang="en-US" sz="2400" dirty="0">
                <a:solidFill>
                  <a:schemeClr val="tx2"/>
                </a:solidFill>
              </a:rPr>
              <a:t> boxes, </a:t>
            </a:r>
            <a:r>
              <a:rPr lang="fr-FR" altLang="en-US" sz="2400" dirty="0" err="1">
                <a:solidFill>
                  <a:schemeClr val="tx2"/>
                </a:solidFill>
              </a:rPr>
              <a:t>multiplicator</a:t>
            </a:r>
            <a:r>
              <a:rPr lang="fr-FR" altLang="en-US" sz="2400" dirty="0">
                <a:solidFill>
                  <a:schemeClr val="tx2"/>
                </a:solidFill>
              </a:rPr>
              <a:t>, …)</a:t>
            </a:r>
          </a:p>
          <a:p>
            <a:pPr marL="533400" indent="-533400">
              <a:buFontTx/>
              <a:buChar char="•"/>
            </a:pPr>
            <a:endParaRPr lang="fr-FR" altLang="en-US" sz="2400" dirty="0">
              <a:solidFill>
                <a:schemeClr val="tx2"/>
              </a:solidFill>
            </a:endParaRPr>
          </a:p>
          <a:p>
            <a:pPr marL="533400" indent="-533400">
              <a:buFontTx/>
              <a:buChar char="•"/>
            </a:pPr>
            <a:r>
              <a:rPr lang="fr-FR" altLang="en-US" sz="2400" dirty="0">
                <a:solidFill>
                  <a:schemeClr val="tx2"/>
                </a:solidFill>
              </a:rPr>
              <a:t>The </a:t>
            </a:r>
            <a:r>
              <a:rPr lang="fr-FR" altLang="en-US" sz="2400" dirty="0" err="1">
                <a:solidFill>
                  <a:schemeClr val="tx2"/>
                </a:solidFill>
              </a:rPr>
              <a:t>dynamic</a:t>
            </a:r>
            <a:r>
              <a:rPr lang="fr-FR" altLang="en-US" sz="2400" dirty="0">
                <a:solidFill>
                  <a:schemeClr val="tx2"/>
                </a:solidFill>
              </a:rPr>
              <a:t> </a:t>
            </a:r>
            <a:r>
              <a:rPr lang="fr-FR" altLang="en-US" sz="2400" dirty="0" err="1">
                <a:solidFill>
                  <a:schemeClr val="tx2"/>
                </a:solidFill>
              </a:rPr>
              <a:t>measurements</a:t>
            </a:r>
            <a:r>
              <a:rPr lang="fr-FR" altLang="en-US" sz="2400" dirty="0">
                <a:solidFill>
                  <a:schemeClr val="tx2"/>
                </a:solidFill>
              </a:rPr>
              <a:t> </a:t>
            </a:r>
            <a:r>
              <a:rPr lang="fr-FR" altLang="en-US" sz="2400" dirty="0" err="1">
                <a:solidFill>
                  <a:schemeClr val="tx2"/>
                </a:solidFill>
              </a:rPr>
              <a:t>is</a:t>
            </a:r>
            <a:r>
              <a:rPr lang="fr-FR" altLang="en-US" sz="2400" dirty="0">
                <a:solidFill>
                  <a:schemeClr val="tx2"/>
                </a:solidFill>
              </a:rPr>
              <a:t> </a:t>
            </a:r>
            <a:r>
              <a:rPr lang="fr-FR" altLang="en-US" sz="2400" dirty="0" err="1">
                <a:solidFill>
                  <a:schemeClr val="tx2"/>
                </a:solidFill>
              </a:rPr>
              <a:t>recommanded</a:t>
            </a:r>
            <a:r>
              <a:rPr lang="fr-FR" altLang="en-US" sz="2400" dirty="0">
                <a:solidFill>
                  <a:schemeClr val="tx2"/>
                </a:solidFill>
              </a:rPr>
              <a:t> on </a:t>
            </a:r>
            <a:r>
              <a:rPr lang="fr-FR" altLang="en-US" sz="2400" dirty="0" err="1">
                <a:solidFill>
                  <a:schemeClr val="tx2"/>
                </a:solidFill>
              </a:rPr>
              <a:t>this</a:t>
            </a:r>
            <a:r>
              <a:rPr lang="fr-FR" altLang="en-US" sz="2400" dirty="0">
                <a:solidFill>
                  <a:schemeClr val="tx2"/>
                </a:solidFill>
              </a:rPr>
              <a:t> case to </a:t>
            </a:r>
            <a:r>
              <a:rPr lang="fr-FR" altLang="en-US" sz="2400" dirty="0" err="1">
                <a:solidFill>
                  <a:schemeClr val="tx2"/>
                </a:solidFill>
              </a:rPr>
              <a:t>identify</a:t>
            </a:r>
            <a:r>
              <a:rPr lang="fr-FR" altLang="en-US" sz="2400" dirty="0">
                <a:solidFill>
                  <a:schemeClr val="tx2"/>
                </a:solidFill>
              </a:rPr>
              <a:t> the </a:t>
            </a:r>
            <a:r>
              <a:rPr lang="fr-FR" altLang="en-US" sz="2400" dirty="0" err="1">
                <a:solidFill>
                  <a:schemeClr val="tx2"/>
                </a:solidFill>
              </a:rPr>
              <a:t>gear</a:t>
            </a:r>
            <a:r>
              <a:rPr lang="fr-FR" altLang="en-US" sz="2400" dirty="0">
                <a:solidFill>
                  <a:schemeClr val="tx2"/>
                </a:solidFill>
              </a:rPr>
              <a:t> </a:t>
            </a:r>
            <a:r>
              <a:rPr lang="fr-FR" altLang="en-US" sz="2400" dirty="0" err="1">
                <a:solidFill>
                  <a:schemeClr val="tx2"/>
                </a:solidFill>
              </a:rPr>
              <a:t>problem</a:t>
            </a:r>
            <a:r>
              <a:rPr lang="fr-FR" altLang="en-US" sz="2400" dirty="0">
                <a:solidFill>
                  <a:schemeClr val="tx2"/>
                </a:solidFill>
              </a:rPr>
              <a:t> or </a:t>
            </a:r>
            <a:r>
              <a:rPr lang="fr-FR" altLang="en-US" sz="2400" dirty="0" err="1">
                <a:solidFill>
                  <a:schemeClr val="tx2"/>
                </a:solidFill>
              </a:rPr>
              <a:t>bearing</a:t>
            </a:r>
            <a:r>
              <a:rPr lang="fr-FR" altLang="en-US" sz="2400" dirty="0">
                <a:solidFill>
                  <a:schemeClr val="tx2"/>
                </a:solidFill>
              </a:rPr>
              <a:t> </a:t>
            </a:r>
            <a:r>
              <a:rPr lang="fr-FR" altLang="en-US" sz="2400" dirty="0" err="1">
                <a:solidFill>
                  <a:schemeClr val="tx2"/>
                </a:solidFill>
              </a:rPr>
              <a:t>failure</a:t>
            </a:r>
            <a:r>
              <a:rPr lang="fr-FR" altLang="en-US" sz="2400" dirty="0">
                <a:solidFill>
                  <a:schemeClr val="tx2"/>
                </a:solidFill>
              </a:rPr>
              <a:t>.</a:t>
            </a:r>
          </a:p>
        </p:txBody>
      </p:sp>
      <p:pic>
        <p:nvPicPr>
          <p:cNvPr id="15362" name="Picture 2" descr="http://admin.bharatvyapar.in/ProductMainImage/1834547_main_industrial_gearbox_ka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501" y="3861048"/>
            <a:ext cx="2504627"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678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Case story: </a:t>
            </a:r>
            <a:r>
              <a:rPr lang="fr-BE" dirty="0" err="1"/>
              <a:t>Nuclear</a:t>
            </a:r>
            <a:r>
              <a:rPr lang="fr-BE" dirty="0"/>
              <a:t> plant </a:t>
            </a:r>
          </a:p>
        </p:txBody>
      </p:sp>
      <p:sp>
        <p:nvSpPr>
          <p:cNvPr id="3" name="Slide Number Placeholder 2"/>
          <p:cNvSpPr>
            <a:spLocks noGrp="1"/>
          </p:cNvSpPr>
          <p:nvPr>
            <p:ph type="sldNum" sz="quarter" idx="10"/>
          </p:nvPr>
        </p:nvSpPr>
        <p:spPr/>
        <p:txBody>
          <a:bodyPr/>
          <a:lstStyle/>
          <a:p>
            <a:fld id="{1ED689DE-93AF-412C-BCCB-04934BF551E6}" type="slidenum">
              <a:rPr lang="fr-BE" smtClean="0">
                <a:solidFill>
                  <a:prstClr val="black">
                    <a:tint val="75000"/>
                  </a:prstClr>
                </a:solidFill>
              </a:rPr>
              <a:pPr/>
              <a:t>24</a:t>
            </a:fld>
            <a:endParaRPr lang="fr-BE">
              <a:solidFill>
                <a:prstClr val="black">
                  <a:tint val="75000"/>
                </a:prstClr>
              </a:solidFill>
            </a:endParaRPr>
          </a:p>
        </p:txBody>
      </p:sp>
      <p:graphicFrame>
        <p:nvGraphicFramePr>
          <p:cNvPr id="18" name="Table 17"/>
          <p:cNvGraphicFramePr>
            <a:graphicFrameLocks noGrp="1"/>
          </p:cNvGraphicFramePr>
          <p:nvPr>
            <p:extLst>
              <p:ext uri="{D42A27DB-BD31-4B8C-83A1-F6EECF244321}">
                <p14:modId xmlns:p14="http://schemas.microsoft.com/office/powerpoint/2010/main" val="2052050835"/>
              </p:ext>
            </p:extLst>
          </p:nvPr>
        </p:nvGraphicFramePr>
        <p:xfrm>
          <a:off x="776536" y="1700808"/>
          <a:ext cx="3233052" cy="2058428"/>
        </p:xfrm>
        <a:graphic>
          <a:graphicData uri="http://schemas.openxmlformats.org/drawingml/2006/table">
            <a:tbl>
              <a:tblPr firstRow="1" firstCol="1" bandRow="1"/>
              <a:tblGrid>
                <a:gridCol w="2155368">
                  <a:extLst>
                    <a:ext uri="{9D8B030D-6E8A-4147-A177-3AD203B41FA5}">
                      <a16:colId xmlns:a16="http://schemas.microsoft.com/office/drawing/2014/main" val="20000"/>
                    </a:ext>
                  </a:extLst>
                </a:gridCol>
                <a:gridCol w="1077684">
                  <a:extLst>
                    <a:ext uri="{9D8B030D-6E8A-4147-A177-3AD203B41FA5}">
                      <a16:colId xmlns:a16="http://schemas.microsoft.com/office/drawing/2014/main" val="20001"/>
                    </a:ext>
                  </a:extLst>
                </a:gridCol>
              </a:tblGrid>
              <a:tr h="401161">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1100" b="1" baseline="0" dirty="0">
                          <a:solidFill>
                            <a:srgbClr val="FFC000"/>
                          </a:solidFill>
                          <a:effectLst/>
                          <a:latin typeface="Calibri"/>
                          <a:ea typeface="Times New Roman"/>
                        </a:rPr>
                        <a:t>KINEMATICS OF THE PUMP</a:t>
                      </a:r>
                      <a:endParaRPr lang="fr-BE" sz="1200" dirty="0">
                        <a:solidFill>
                          <a:srgbClr val="FFC000"/>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hMerge="1">
                  <a:txBody>
                    <a:bodyPr/>
                    <a:lstStyle/>
                    <a:p>
                      <a:pPr algn="ctr">
                        <a:spcAft>
                          <a:spcPts val="600"/>
                        </a:spcAft>
                      </a:pPr>
                      <a:endParaRPr lang="fr-B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6459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en-US" sz="1100" b="1" dirty="0">
                          <a:solidFill>
                            <a:schemeClr val="tx1"/>
                          </a:solidFill>
                          <a:effectLst/>
                          <a:latin typeface="Calibri"/>
                          <a:ea typeface="Times New Roman"/>
                        </a:rPr>
                        <a:t> PLANETARY GEAR</a:t>
                      </a:r>
                      <a:r>
                        <a:rPr lang="en-US" sz="1100" b="1" baseline="0" dirty="0">
                          <a:solidFill>
                            <a:schemeClr val="tx1"/>
                          </a:solidFill>
                          <a:effectLst/>
                          <a:latin typeface="Calibri"/>
                          <a:ea typeface="Times New Roman"/>
                        </a:rPr>
                        <a:t> BOXE</a:t>
                      </a:r>
                      <a:endParaRPr lang="fr-BE" sz="1200" b="1"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914400" rtl="0" eaLnBrk="1" latinLnBrk="0" hangingPunct="1">
                        <a:spcAft>
                          <a:spcPts val="600"/>
                        </a:spcAft>
                      </a:pPr>
                      <a:r>
                        <a:rPr lang="fr-BE" sz="1100" b="1" kern="1200" dirty="0" err="1">
                          <a:solidFill>
                            <a:schemeClr val="tx1"/>
                          </a:solidFill>
                          <a:effectLst/>
                          <a:latin typeface="Calibri"/>
                          <a:ea typeface="Times New Roman"/>
                          <a:cs typeface="+mn-cs"/>
                        </a:rPr>
                        <a:t>FREQUENCiES</a:t>
                      </a:r>
                      <a:endParaRPr lang="fr-BE" sz="1100" b="1" kern="1200" dirty="0">
                        <a:solidFill>
                          <a:schemeClr val="tx1"/>
                        </a:solidFill>
                        <a:effectLst/>
                        <a:latin typeface="Calibri"/>
                        <a:ea typeface="Times New Roman"/>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1"/>
                  </a:ext>
                </a:extLst>
              </a:tr>
              <a:tr h="21853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fr-BE" sz="1100" b="1" dirty="0">
                          <a:effectLst/>
                          <a:latin typeface="+mn-lt"/>
                          <a:ea typeface="Times New Roman"/>
                        </a:rPr>
                        <a:t>Axial</a:t>
                      </a:r>
                      <a:r>
                        <a:rPr lang="fr-BE" sz="1100" b="1" baseline="0" dirty="0">
                          <a:effectLst/>
                          <a:latin typeface="+mn-lt"/>
                          <a:ea typeface="Times New Roman"/>
                        </a:rPr>
                        <a:t> </a:t>
                      </a:r>
                      <a:r>
                        <a:rPr lang="fr-BE" sz="1100" b="1" baseline="0" dirty="0" err="1">
                          <a:effectLst/>
                          <a:latin typeface="+mn-lt"/>
                          <a:ea typeface="Times New Roman"/>
                        </a:rPr>
                        <a:t>gear</a:t>
                      </a:r>
                      <a:r>
                        <a:rPr lang="fr-BE" sz="1100" b="1" baseline="0" dirty="0">
                          <a:effectLst/>
                          <a:latin typeface="+mn-lt"/>
                          <a:ea typeface="Times New Roman"/>
                        </a:rPr>
                        <a:t>         </a:t>
                      </a:r>
                      <a:r>
                        <a:rPr lang="fr-BE" sz="1100" b="1" dirty="0">
                          <a:effectLst/>
                          <a:latin typeface="+mn-lt"/>
                          <a:ea typeface="Times New Roman"/>
                        </a:rPr>
                        <a:t>                    21 </a:t>
                      </a:r>
                      <a:r>
                        <a:rPr lang="fr-BE" sz="1100" b="1" dirty="0" err="1">
                          <a:effectLst/>
                          <a:latin typeface="+mn-lt"/>
                          <a:ea typeface="Times New Roman"/>
                        </a:rPr>
                        <a:t>teeth</a:t>
                      </a:r>
                      <a:endParaRPr lang="fr-BE" sz="1100" b="1"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fr-BE" sz="1100" b="1" kern="1200" dirty="0">
                          <a:solidFill>
                            <a:schemeClr val="tx1"/>
                          </a:solidFill>
                          <a:effectLst/>
                          <a:latin typeface="Calibri"/>
                          <a:ea typeface="Times New Roman"/>
                          <a:cs typeface="+mn-cs"/>
                        </a:rPr>
                        <a:t>68,09 Hz</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1853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fr-BE" sz="1100" b="1" kern="1200" baseline="0" dirty="0">
                          <a:solidFill>
                            <a:schemeClr val="tx1"/>
                          </a:solidFill>
                          <a:effectLst/>
                          <a:latin typeface="Calibri"/>
                          <a:ea typeface="Times New Roman"/>
                          <a:cs typeface="+mn-cs"/>
                        </a:rPr>
                        <a:t>Solar </a:t>
                      </a:r>
                      <a:r>
                        <a:rPr lang="fr-BE" sz="1100" b="1" kern="1200" baseline="0" dirty="0" err="1">
                          <a:solidFill>
                            <a:schemeClr val="tx1"/>
                          </a:solidFill>
                          <a:effectLst/>
                          <a:latin typeface="Calibri"/>
                          <a:ea typeface="Times New Roman"/>
                          <a:cs typeface="+mn-cs"/>
                        </a:rPr>
                        <a:t>gear</a:t>
                      </a:r>
                      <a:r>
                        <a:rPr lang="fr-BE" sz="1100" b="1" kern="1200" baseline="0" dirty="0">
                          <a:solidFill>
                            <a:schemeClr val="tx1"/>
                          </a:solidFill>
                          <a:effectLst/>
                          <a:latin typeface="Calibri"/>
                          <a:ea typeface="Times New Roman"/>
                          <a:cs typeface="+mn-cs"/>
                        </a:rPr>
                        <a:t>                             98 </a:t>
                      </a:r>
                      <a:r>
                        <a:rPr lang="fr-BE" sz="1100" b="1" kern="1200" baseline="0" dirty="0" err="1">
                          <a:solidFill>
                            <a:schemeClr val="tx1"/>
                          </a:solidFill>
                          <a:effectLst/>
                          <a:latin typeface="Calibri"/>
                          <a:ea typeface="Times New Roman"/>
                          <a:cs typeface="+mn-cs"/>
                        </a:rPr>
                        <a:t>teeth</a:t>
                      </a:r>
                      <a:endParaRPr lang="fr-BE" sz="1100" b="1" kern="1200" dirty="0">
                        <a:solidFill>
                          <a:schemeClr val="tx1"/>
                        </a:solidFill>
                        <a:effectLst/>
                        <a:latin typeface="Calibri"/>
                        <a:ea typeface="Times New Roman"/>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fr-BE" sz="1100" b="1" kern="1200" dirty="0">
                          <a:solidFill>
                            <a:schemeClr val="tx1"/>
                          </a:solidFill>
                          <a:effectLst/>
                          <a:latin typeface="Calibri"/>
                          <a:ea typeface="Times New Roman"/>
                          <a:cs typeface="+mn-cs"/>
                        </a:rPr>
                        <a:t>4,86 Hz</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18534">
                <a:tc>
                  <a:txBody>
                    <a:bodyPr/>
                    <a:lstStyle/>
                    <a:p>
                      <a:pPr algn="l">
                        <a:spcAft>
                          <a:spcPts val="600"/>
                        </a:spcAft>
                      </a:pPr>
                      <a:r>
                        <a:rPr lang="fr-BE" sz="1100" b="1" kern="1200" baseline="0" dirty="0">
                          <a:solidFill>
                            <a:schemeClr val="tx1"/>
                          </a:solidFill>
                          <a:effectLst/>
                          <a:latin typeface="Calibri"/>
                          <a:ea typeface="Times New Roman"/>
                          <a:cs typeface="+mn-cs"/>
                        </a:rPr>
                        <a:t>Outer ring of </a:t>
                      </a:r>
                      <a:r>
                        <a:rPr lang="fr-BE" sz="1100" b="1" kern="1200" baseline="0" dirty="0" err="1">
                          <a:solidFill>
                            <a:schemeClr val="tx1"/>
                          </a:solidFill>
                          <a:effectLst/>
                          <a:latin typeface="Calibri"/>
                          <a:ea typeface="Times New Roman"/>
                          <a:cs typeface="+mn-cs"/>
                        </a:rPr>
                        <a:t>gear</a:t>
                      </a:r>
                      <a:r>
                        <a:rPr lang="fr-BE" sz="1100" b="1" kern="1200" baseline="0" dirty="0">
                          <a:solidFill>
                            <a:schemeClr val="tx1"/>
                          </a:solidFill>
                          <a:effectLst/>
                          <a:latin typeface="Calibri"/>
                          <a:ea typeface="Times New Roman"/>
                          <a:cs typeface="+mn-cs"/>
                        </a:rPr>
                        <a:t>             223 </a:t>
                      </a:r>
                      <a:r>
                        <a:rPr lang="fr-BE" sz="1100" b="1" kern="1200" baseline="0" dirty="0" err="1">
                          <a:solidFill>
                            <a:schemeClr val="tx1"/>
                          </a:solidFill>
                          <a:effectLst/>
                          <a:latin typeface="Calibri"/>
                          <a:ea typeface="Times New Roman"/>
                          <a:cs typeface="+mn-cs"/>
                        </a:rPr>
                        <a:t>teeth</a:t>
                      </a:r>
                      <a:endParaRPr lang="fr-BE" sz="1100" b="1" kern="1200" dirty="0">
                        <a:solidFill>
                          <a:schemeClr val="tx1"/>
                        </a:solidFill>
                        <a:effectLst/>
                        <a:latin typeface="Calibri"/>
                        <a:ea typeface="Times New Roman"/>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600"/>
                        </a:spcAft>
                      </a:pPr>
                      <a:r>
                        <a:rPr lang="fr-BE" sz="1100" b="1" kern="1200" dirty="0">
                          <a:solidFill>
                            <a:schemeClr val="tx1"/>
                          </a:solidFill>
                          <a:effectLst/>
                          <a:latin typeface="Calibri"/>
                          <a:ea typeface="Times New Roman"/>
                          <a:cs typeface="+mn-cs"/>
                        </a:rPr>
                        <a:t>6,41 Hz</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18534">
                <a:tc>
                  <a:txBody>
                    <a:bodyPr/>
                    <a:lstStyle/>
                    <a:p>
                      <a:pPr algn="l">
                        <a:spcAft>
                          <a:spcPts val="600"/>
                        </a:spcAft>
                      </a:pPr>
                      <a:r>
                        <a:rPr lang="fr-BE" sz="1100" b="1" kern="1200" baseline="0" dirty="0">
                          <a:solidFill>
                            <a:schemeClr val="tx1"/>
                          </a:solidFill>
                          <a:effectLst/>
                          <a:latin typeface="Calibri"/>
                          <a:ea typeface="Times New Roman"/>
                          <a:cs typeface="+mn-cs"/>
                        </a:rPr>
                        <a:t>Output speed                 128,4 RPM</a:t>
                      </a:r>
                      <a:endParaRPr lang="fr-BE" sz="1100" b="1" kern="1200" dirty="0">
                        <a:solidFill>
                          <a:schemeClr val="tx1"/>
                        </a:solidFill>
                        <a:effectLst/>
                        <a:latin typeface="Calibri"/>
                        <a:ea typeface="Times New Roman"/>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600"/>
                        </a:spcAft>
                      </a:pPr>
                      <a:r>
                        <a:rPr lang="fr-BE" sz="1100" b="1" kern="1200" dirty="0">
                          <a:solidFill>
                            <a:schemeClr val="tx1"/>
                          </a:solidFill>
                          <a:effectLst/>
                          <a:latin typeface="Calibri"/>
                          <a:ea typeface="Times New Roman"/>
                          <a:cs typeface="+mn-cs"/>
                        </a:rPr>
                        <a:t>2,14 Hz</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18534">
                <a:tc>
                  <a:txBody>
                    <a:bodyPr/>
                    <a:lstStyle/>
                    <a:p>
                      <a:pPr algn="l">
                        <a:spcAft>
                          <a:spcPts val="600"/>
                        </a:spcAft>
                      </a:pPr>
                      <a:r>
                        <a:rPr lang="fr-BE" sz="1100" b="1" kern="1200" dirty="0" err="1">
                          <a:solidFill>
                            <a:schemeClr val="tx1"/>
                          </a:solidFill>
                          <a:effectLst/>
                          <a:latin typeface="Calibri"/>
                          <a:ea typeface="Times New Roman"/>
                          <a:cs typeface="+mn-cs"/>
                        </a:rPr>
                        <a:t>Gear</a:t>
                      </a:r>
                      <a:r>
                        <a:rPr lang="fr-BE" sz="1100" b="1" kern="1200" baseline="0" dirty="0" err="1">
                          <a:solidFill>
                            <a:schemeClr val="tx1"/>
                          </a:solidFill>
                          <a:effectLst/>
                          <a:latin typeface="Calibri"/>
                          <a:ea typeface="Times New Roman"/>
                          <a:cs typeface="+mn-cs"/>
                        </a:rPr>
                        <a:t>mesh</a:t>
                      </a:r>
                      <a:r>
                        <a:rPr lang="fr-BE" sz="1100" b="1" kern="1200" baseline="0" dirty="0">
                          <a:solidFill>
                            <a:schemeClr val="tx1"/>
                          </a:solidFill>
                          <a:effectLst/>
                          <a:latin typeface="Calibri"/>
                          <a:ea typeface="Times New Roman"/>
                          <a:cs typeface="+mn-cs"/>
                        </a:rPr>
                        <a:t> </a:t>
                      </a:r>
                      <a:r>
                        <a:rPr lang="fr-BE" sz="1100" b="1" kern="1200" baseline="0" dirty="0" err="1">
                          <a:solidFill>
                            <a:schemeClr val="tx1"/>
                          </a:solidFill>
                          <a:effectLst/>
                          <a:latin typeface="Calibri"/>
                          <a:ea typeface="Times New Roman"/>
                          <a:cs typeface="+mn-cs"/>
                        </a:rPr>
                        <a:t>frequency</a:t>
                      </a:r>
                      <a:endParaRPr lang="fr-BE" sz="1100" b="1" kern="1200" dirty="0">
                        <a:solidFill>
                          <a:schemeClr val="tx1"/>
                        </a:solidFill>
                        <a:effectLst/>
                        <a:latin typeface="Calibri"/>
                        <a:ea typeface="Times New Roman"/>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600"/>
                        </a:spcAft>
                      </a:pPr>
                      <a:r>
                        <a:rPr lang="fr-BE" sz="1100" b="1" kern="1200" dirty="0">
                          <a:solidFill>
                            <a:schemeClr val="tx1"/>
                          </a:solidFill>
                          <a:effectLst/>
                          <a:latin typeface="Calibri"/>
                          <a:ea typeface="Times New Roman"/>
                          <a:cs typeface="+mn-cs"/>
                        </a:rPr>
                        <a:t>476,62 Hz</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5088" y="980728"/>
            <a:ext cx="3528392" cy="5391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4" name="Table 23"/>
          <p:cNvGraphicFramePr>
            <a:graphicFrameLocks noGrp="1"/>
          </p:cNvGraphicFramePr>
          <p:nvPr>
            <p:extLst>
              <p:ext uri="{D42A27DB-BD31-4B8C-83A1-F6EECF244321}">
                <p14:modId xmlns:p14="http://schemas.microsoft.com/office/powerpoint/2010/main" val="3365111403"/>
              </p:ext>
            </p:extLst>
          </p:nvPr>
        </p:nvGraphicFramePr>
        <p:xfrm>
          <a:off x="776536" y="4042398"/>
          <a:ext cx="3233052" cy="1402826"/>
        </p:xfrm>
        <a:graphic>
          <a:graphicData uri="http://schemas.openxmlformats.org/drawingml/2006/table">
            <a:tbl>
              <a:tblPr firstRow="1" firstCol="1" bandRow="1"/>
              <a:tblGrid>
                <a:gridCol w="2155368">
                  <a:extLst>
                    <a:ext uri="{9D8B030D-6E8A-4147-A177-3AD203B41FA5}">
                      <a16:colId xmlns:a16="http://schemas.microsoft.com/office/drawing/2014/main" val="20000"/>
                    </a:ext>
                  </a:extLst>
                </a:gridCol>
                <a:gridCol w="1077684">
                  <a:extLst>
                    <a:ext uri="{9D8B030D-6E8A-4147-A177-3AD203B41FA5}">
                      <a16:colId xmlns:a16="http://schemas.microsoft.com/office/drawing/2014/main" val="20001"/>
                    </a:ext>
                  </a:extLst>
                </a:gridCol>
              </a:tblGrid>
              <a:tr h="401161">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0"/>
                        </a:spcAft>
                      </a:pPr>
                      <a:r>
                        <a:rPr lang="fr-BE" sz="1100" b="1" kern="1200" baseline="0" dirty="0">
                          <a:solidFill>
                            <a:srgbClr val="FFC000"/>
                          </a:solidFill>
                          <a:effectLst/>
                          <a:latin typeface="Calibri"/>
                          <a:ea typeface="Times New Roman"/>
                          <a:cs typeface="+mn-cs"/>
                        </a:rPr>
                        <a:t>KINEMATICS OF THE PUMP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hMerge="1">
                  <a:txBody>
                    <a:bodyPr/>
                    <a:lstStyle/>
                    <a:p>
                      <a:pPr algn="ctr">
                        <a:spcAft>
                          <a:spcPts val="600"/>
                        </a:spcAft>
                      </a:pPr>
                      <a:endParaRPr lang="fr-B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6459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fr-BE" sz="1100" b="1" kern="1200" dirty="0">
                          <a:solidFill>
                            <a:schemeClr val="tx1"/>
                          </a:solidFill>
                          <a:effectLst/>
                          <a:latin typeface="Calibri"/>
                          <a:ea typeface="Times New Roman"/>
                          <a:cs typeface="+mn-cs"/>
                        </a:rPr>
                        <a:t>PUMP</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914400" rtl="0" eaLnBrk="1" latinLnBrk="0" hangingPunct="1">
                        <a:spcAft>
                          <a:spcPts val="600"/>
                        </a:spcAft>
                      </a:pPr>
                      <a:r>
                        <a:rPr lang="fr-BE" sz="1100" b="1" kern="1200" dirty="0" err="1">
                          <a:solidFill>
                            <a:schemeClr val="tx1"/>
                          </a:solidFill>
                          <a:effectLst/>
                          <a:latin typeface="Calibri"/>
                          <a:ea typeface="Times New Roman"/>
                          <a:cs typeface="+mn-cs"/>
                        </a:rPr>
                        <a:t>FREQUENCiES</a:t>
                      </a:r>
                      <a:endParaRPr lang="fr-BE" sz="1100" b="1" kern="1200" dirty="0">
                        <a:solidFill>
                          <a:schemeClr val="tx1"/>
                        </a:solidFill>
                        <a:effectLst/>
                        <a:latin typeface="Calibri"/>
                        <a:ea typeface="Times New Roman"/>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1"/>
                  </a:ext>
                </a:extLst>
              </a:tr>
              <a:tr h="21853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endParaRPr lang="fr-BE" sz="1200" b="1"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fr-BE" sz="1100" b="1" kern="1200" dirty="0">
                          <a:solidFill>
                            <a:schemeClr val="tx1"/>
                          </a:solidFill>
                          <a:effectLst/>
                          <a:latin typeface="Calibri"/>
                          <a:ea typeface="Times New Roman"/>
                          <a:cs typeface="+mn-cs"/>
                        </a:rPr>
                        <a:t>1,03 Hz</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2"/>
                  </a:ext>
                </a:extLst>
              </a:tr>
              <a:tr h="218534">
                <a:tc>
                  <a:txBody>
                    <a:bodyPr/>
                    <a:lstStyle/>
                    <a:p>
                      <a:pPr algn="l">
                        <a:spcAft>
                          <a:spcPts val="600"/>
                        </a:spcAft>
                      </a:pPr>
                      <a:r>
                        <a:rPr lang="fr-BE" sz="1200" b="1" dirty="0">
                          <a:effectLst/>
                          <a:latin typeface="+mn-lt"/>
                          <a:ea typeface="Times New Roman"/>
                        </a:rPr>
                        <a:t>Wheel                              6 </a:t>
                      </a:r>
                      <a:r>
                        <a:rPr lang="fr-BE" sz="1200" b="1" dirty="0" err="1">
                          <a:effectLst/>
                          <a:latin typeface="+mn-lt"/>
                          <a:ea typeface="Times New Roman"/>
                        </a:rPr>
                        <a:t>blades</a:t>
                      </a:r>
                      <a:endParaRPr lang="fr-BE" sz="1200" b="1" dirty="0">
                        <a:effectLst/>
                        <a:latin typeface="+mn-lt"/>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spcAft>
                          <a:spcPts val="600"/>
                        </a:spcAft>
                      </a:pPr>
                      <a:r>
                        <a:rPr lang="fr-BE" sz="1100" b="1" kern="1200" dirty="0">
                          <a:solidFill>
                            <a:schemeClr val="tx1"/>
                          </a:solidFill>
                          <a:effectLst/>
                          <a:latin typeface="Calibri"/>
                          <a:ea typeface="Times New Roman"/>
                          <a:cs typeface="+mn-cs"/>
                        </a:rPr>
                        <a:t>12,82 Hz</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3"/>
                  </a:ext>
                </a:extLst>
              </a:tr>
            </a:tbl>
          </a:graphicData>
        </a:graphic>
      </p:graphicFrame>
      <p:cxnSp>
        <p:nvCxnSpPr>
          <p:cNvPr id="25" name="Straight Arrow Connector 24"/>
          <p:cNvCxnSpPr/>
          <p:nvPr/>
        </p:nvCxnSpPr>
        <p:spPr>
          <a:xfrm>
            <a:off x="4016896" y="3212976"/>
            <a:ext cx="3168352" cy="288032"/>
          </a:xfrm>
          <a:prstGeom prst="straightConnector1">
            <a:avLst/>
          </a:prstGeom>
          <a:noFill/>
          <a:ln w="19050" cap="flat" cmpd="sng" algn="ctr">
            <a:solidFill>
              <a:srgbClr val="FF0000"/>
            </a:solidFill>
            <a:prstDash val="solid"/>
            <a:tailEnd type="arrow"/>
          </a:ln>
          <a:effectLst/>
        </p:spPr>
      </p:cxnSp>
      <p:cxnSp>
        <p:nvCxnSpPr>
          <p:cNvPr id="26" name="Straight Arrow Connector 25"/>
          <p:cNvCxnSpPr/>
          <p:nvPr/>
        </p:nvCxnSpPr>
        <p:spPr>
          <a:xfrm>
            <a:off x="4050960" y="5223470"/>
            <a:ext cx="3458324" cy="797818"/>
          </a:xfrm>
          <a:prstGeom prst="straightConnector1">
            <a:avLst/>
          </a:prstGeom>
          <a:noFill/>
          <a:ln w="19050" cap="flat" cmpd="sng" algn="ctr">
            <a:solidFill>
              <a:srgbClr val="FF0000"/>
            </a:solidFill>
            <a:prstDash val="solid"/>
            <a:tailEnd type="arrow"/>
          </a:ln>
          <a:effectLst/>
        </p:spPr>
      </p:cxnSp>
      <p:pic>
        <p:nvPicPr>
          <p:cNvPr id="5122" name="Picture 2" descr="Résultat de recherche d'images pour &quot;EDF&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5448" y="0"/>
            <a:ext cx="576064"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774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Case story: </a:t>
            </a:r>
            <a:r>
              <a:rPr lang="fr-BE" dirty="0" err="1"/>
              <a:t>Nuclear</a:t>
            </a:r>
            <a:r>
              <a:rPr lang="fr-BE" dirty="0"/>
              <a:t> plant</a:t>
            </a:r>
          </a:p>
        </p:txBody>
      </p:sp>
      <p:sp>
        <p:nvSpPr>
          <p:cNvPr id="3" name="Slide Number Placeholder 2"/>
          <p:cNvSpPr>
            <a:spLocks noGrp="1"/>
          </p:cNvSpPr>
          <p:nvPr>
            <p:ph type="sldNum" sz="quarter" idx="10"/>
          </p:nvPr>
        </p:nvSpPr>
        <p:spPr/>
        <p:txBody>
          <a:bodyPr/>
          <a:lstStyle/>
          <a:p>
            <a:fld id="{1ED689DE-93AF-412C-BCCB-04934BF551E6}" type="slidenum">
              <a:rPr lang="fr-BE" smtClean="0">
                <a:solidFill>
                  <a:prstClr val="black">
                    <a:tint val="75000"/>
                  </a:prstClr>
                </a:solidFill>
              </a:rPr>
              <a:pPr/>
              <a:t>25</a:t>
            </a:fld>
            <a:endParaRPr lang="fr-BE">
              <a:solidFill>
                <a:prstClr val="black">
                  <a:tint val="75000"/>
                </a:prstClr>
              </a:solidFill>
            </a:endParaRPr>
          </a:p>
        </p:txBody>
      </p:sp>
      <p:sp>
        <p:nvSpPr>
          <p:cNvPr id="19" name="Text Box 16"/>
          <p:cNvSpPr txBox="1">
            <a:spLocks noChangeArrowheads="1"/>
          </p:cNvSpPr>
          <p:nvPr/>
        </p:nvSpPr>
        <p:spPr bwMode="auto">
          <a:xfrm>
            <a:off x="5745089" y="5291461"/>
            <a:ext cx="3816424" cy="1368152"/>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r>
              <a:rPr lang="en-US" altLang="en-US" sz="1000" dirty="0">
                <a:solidFill>
                  <a:schemeClr val="bg2">
                    <a:lumMod val="50000"/>
                  </a:schemeClr>
                </a:solidFill>
                <a:latin typeface="Myriad Pro"/>
              </a:rPr>
              <a:t>On the housing bearing 21R1 of the reducer, there is a regular shock with an interval of 0.1518 s, </a:t>
            </a:r>
            <a:r>
              <a:rPr lang="en-US" altLang="en-US" sz="1000" dirty="0" err="1">
                <a:solidFill>
                  <a:schemeClr val="bg2">
                    <a:lumMod val="50000"/>
                  </a:schemeClr>
                </a:solidFill>
                <a:latin typeface="Myriad Pro"/>
              </a:rPr>
              <a:t>ie</a:t>
            </a:r>
            <a:r>
              <a:rPr lang="en-US" altLang="en-US" sz="1000" dirty="0">
                <a:solidFill>
                  <a:schemeClr val="bg2">
                    <a:lumMod val="50000"/>
                  </a:schemeClr>
                </a:solidFill>
                <a:latin typeface="Myriad Pro"/>
              </a:rPr>
              <a:t> 6.58 Hz, which corresponds to the frequency of the outer ring of the gear.</a:t>
            </a:r>
          </a:p>
          <a:p>
            <a:pPr eaLnBrk="1" hangingPunct="1"/>
            <a:r>
              <a:rPr lang="en-US" altLang="en-US" sz="1000" dirty="0">
                <a:solidFill>
                  <a:schemeClr val="bg2">
                    <a:lumMod val="50000"/>
                  </a:schemeClr>
                </a:solidFill>
                <a:latin typeface="Myriad Pro"/>
              </a:rPr>
              <a:t>This phenomenon could be related to a broken tooth of the outer gear.</a:t>
            </a:r>
          </a:p>
          <a:p>
            <a:pPr eaLnBrk="1" hangingPunct="1"/>
            <a:r>
              <a:rPr lang="en-US" altLang="en-US" sz="1000" dirty="0">
                <a:solidFill>
                  <a:schemeClr val="bg2">
                    <a:lumMod val="50000"/>
                  </a:schemeClr>
                </a:solidFill>
                <a:latin typeface="Myriad Pro"/>
              </a:rPr>
              <a:t>It would be recommended to do a video endoscopy of the reducer.</a:t>
            </a:r>
            <a:endParaRPr lang="fr-FR" altLang="en-US" sz="4000" b="1" dirty="0">
              <a:solidFill>
                <a:schemeClr val="bg2">
                  <a:lumMod val="50000"/>
                </a:schemeClr>
              </a:solidFill>
              <a:latin typeface="Myriad Pro"/>
            </a:endParaRPr>
          </a:p>
        </p:txBody>
      </p:sp>
      <p:sp>
        <p:nvSpPr>
          <p:cNvPr id="20" name="TextBox 19"/>
          <p:cNvSpPr txBox="1"/>
          <p:nvPr/>
        </p:nvSpPr>
        <p:spPr>
          <a:xfrm>
            <a:off x="1332888" y="5698538"/>
            <a:ext cx="3567816" cy="276999"/>
          </a:xfrm>
          <a:prstGeom prst="rect">
            <a:avLst/>
          </a:prstGeom>
          <a:noFill/>
        </p:spPr>
        <p:txBody>
          <a:bodyPr wrap="square" rtlCol="0">
            <a:spAutoFit/>
          </a:bodyPr>
          <a:lstStyle/>
          <a:p>
            <a:pPr algn="ctr"/>
            <a:r>
              <a:rPr lang="fr-BE" sz="1200" b="1" dirty="0">
                <a:solidFill>
                  <a:srgbClr val="1F497D"/>
                </a:solidFill>
              </a:rPr>
              <a:t>Location 22R1 – Outer ring of the </a:t>
            </a:r>
            <a:r>
              <a:rPr lang="fr-BE" sz="1200" b="1" dirty="0" err="1">
                <a:solidFill>
                  <a:srgbClr val="1F497D"/>
                </a:solidFill>
              </a:rPr>
              <a:t>gear</a:t>
            </a:r>
            <a:r>
              <a:rPr lang="fr-BE" sz="1200" b="1" dirty="0">
                <a:solidFill>
                  <a:srgbClr val="1F497D"/>
                </a:solidFill>
              </a:rPr>
              <a:t> </a:t>
            </a:r>
            <a:r>
              <a:rPr lang="fr-BE" sz="1200" b="1" dirty="0" err="1">
                <a:solidFill>
                  <a:srgbClr val="1F497D"/>
                </a:solidFill>
              </a:rPr>
              <a:t>frequency</a:t>
            </a:r>
            <a:endParaRPr lang="fr-BE" sz="1200" b="1" dirty="0">
              <a:solidFill>
                <a:srgbClr val="1F497D"/>
              </a:solidFill>
            </a:endParaRPr>
          </a:p>
        </p:txBody>
      </p:sp>
      <p:pic>
        <p:nvPicPr>
          <p:cNvPr id="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3160" y="980728"/>
            <a:ext cx="2844434" cy="4346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OMPE 2CFR002PO 21R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2760" y="5301208"/>
            <a:ext cx="397330" cy="397330"/>
          </a:xfrm>
          <a:prstGeom prst="rect">
            <a:avLst/>
          </a:prstGeom>
        </p:spPr>
      </p:pic>
      <p:pic>
        <p:nvPicPr>
          <p:cNvPr id="5122" name="Picture 2" descr="D:\Documents\Rapport de mesures ultrasonores\EDF CNPE GRAVELINES\2CRF002PO21R1-Couronne extérieure.em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56" y="1700809"/>
            <a:ext cx="5976664" cy="334648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a:stCxn id="11" idx="6"/>
          </p:cNvCxnSpPr>
          <p:nvPr/>
        </p:nvCxnSpPr>
        <p:spPr>
          <a:xfrm>
            <a:off x="5745089" y="1919134"/>
            <a:ext cx="2070288" cy="933802"/>
          </a:xfrm>
          <a:prstGeom prst="straightConnector1">
            <a:avLst/>
          </a:prstGeom>
          <a:noFill/>
          <a:ln w="19050" cap="flat" cmpd="sng" algn="ctr">
            <a:solidFill>
              <a:srgbClr val="FF0000"/>
            </a:solidFill>
            <a:prstDash val="solid"/>
            <a:tailEnd type="arrow"/>
          </a:ln>
          <a:effectLst/>
        </p:spPr>
      </p:cxnSp>
      <p:sp>
        <p:nvSpPr>
          <p:cNvPr id="11" name="Oval 10"/>
          <p:cNvSpPr/>
          <p:nvPr/>
        </p:nvSpPr>
        <p:spPr>
          <a:xfrm>
            <a:off x="4808985" y="1703110"/>
            <a:ext cx="936104" cy="432048"/>
          </a:xfrm>
          <a:prstGeom prst="ellipse">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sz="2800" dirty="0">
              <a:solidFill>
                <a:prstClr val="white"/>
              </a:solidFill>
            </a:endParaRPr>
          </a:p>
        </p:txBody>
      </p:sp>
      <p:sp>
        <p:nvSpPr>
          <p:cNvPr id="24" name="Frame 23"/>
          <p:cNvSpPr/>
          <p:nvPr/>
        </p:nvSpPr>
        <p:spPr>
          <a:xfrm>
            <a:off x="1758938" y="2946648"/>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25" name="Frame 24"/>
          <p:cNvSpPr/>
          <p:nvPr/>
        </p:nvSpPr>
        <p:spPr>
          <a:xfrm>
            <a:off x="1974962" y="3090664"/>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26" name="Frame 25"/>
          <p:cNvSpPr/>
          <p:nvPr/>
        </p:nvSpPr>
        <p:spPr>
          <a:xfrm>
            <a:off x="2190551" y="2885492"/>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27" name="Frame 26"/>
          <p:cNvSpPr/>
          <p:nvPr/>
        </p:nvSpPr>
        <p:spPr>
          <a:xfrm>
            <a:off x="2395982" y="2708920"/>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28" name="Frame 27"/>
          <p:cNvSpPr/>
          <p:nvPr/>
        </p:nvSpPr>
        <p:spPr>
          <a:xfrm>
            <a:off x="2576736" y="2924944"/>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29" name="Frame 28"/>
          <p:cNvSpPr/>
          <p:nvPr/>
        </p:nvSpPr>
        <p:spPr>
          <a:xfrm>
            <a:off x="2816022" y="3031535"/>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pic>
        <p:nvPicPr>
          <p:cNvPr id="17" name="Picture 2" descr="Résultat de recherche d'images pour &quot;EDF&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85448" y="0"/>
            <a:ext cx="576064"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6251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Case story: Chemical plant </a:t>
            </a:r>
          </a:p>
        </p:txBody>
      </p:sp>
      <p:sp>
        <p:nvSpPr>
          <p:cNvPr id="3" name="Slide Number Placeholder 2"/>
          <p:cNvSpPr>
            <a:spLocks noGrp="1"/>
          </p:cNvSpPr>
          <p:nvPr>
            <p:ph type="sldNum" sz="quarter" idx="10"/>
          </p:nvPr>
        </p:nvSpPr>
        <p:spPr/>
        <p:txBody>
          <a:bodyPr/>
          <a:lstStyle/>
          <a:p>
            <a:fld id="{1ED689DE-93AF-412C-BCCB-04934BF551E6}" type="slidenum">
              <a:rPr lang="fr-BE" smtClean="0">
                <a:solidFill>
                  <a:prstClr val="black">
                    <a:tint val="75000"/>
                  </a:prstClr>
                </a:solidFill>
              </a:rPr>
              <a:pPr/>
              <a:t>26</a:t>
            </a:fld>
            <a:endParaRPr lang="fr-BE">
              <a:solidFill>
                <a:prstClr val="black">
                  <a:tint val="75000"/>
                </a:prstClr>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284161878"/>
              </p:ext>
            </p:extLst>
          </p:nvPr>
        </p:nvGraphicFramePr>
        <p:xfrm>
          <a:off x="6465168" y="2060848"/>
          <a:ext cx="3233052" cy="1194611"/>
        </p:xfrm>
        <a:graphic>
          <a:graphicData uri="http://schemas.openxmlformats.org/drawingml/2006/table">
            <a:tbl>
              <a:tblPr firstRow="1" firstCol="1" bandRow="1"/>
              <a:tblGrid>
                <a:gridCol w="1077684">
                  <a:extLst>
                    <a:ext uri="{9D8B030D-6E8A-4147-A177-3AD203B41FA5}">
                      <a16:colId xmlns:a16="http://schemas.microsoft.com/office/drawing/2014/main" val="20000"/>
                    </a:ext>
                  </a:extLst>
                </a:gridCol>
                <a:gridCol w="1077684">
                  <a:extLst>
                    <a:ext uri="{9D8B030D-6E8A-4147-A177-3AD203B41FA5}">
                      <a16:colId xmlns:a16="http://schemas.microsoft.com/office/drawing/2014/main" val="20001"/>
                    </a:ext>
                  </a:extLst>
                </a:gridCol>
                <a:gridCol w="1077684">
                  <a:extLst>
                    <a:ext uri="{9D8B030D-6E8A-4147-A177-3AD203B41FA5}">
                      <a16:colId xmlns:a16="http://schemas.microsoft.com/office/drawing/2014/main" val="20002"/>
                    </a:ext>
                  </a:extLst>
                </a:gridCol>
              </a:tblGrid>
              <a:tr h="401161">
                <a:tc grid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en-US" sz="1100" b="1" baseline="0" dirty="0">
                          <a:solidFill>
                            <a:srgbClr val="FFC000"/>
                          </a:solidFill>
                          <a:effectLst/>
                          <a:latin typeface="Calibri"/>
                          <a:ea typeface="Times New Roman"/>
                        </a:rPr>
                        <a:t>ULTRASOUND MEASUREMENTS </a:t>
                      </a:r>
                    </a:p>
                    <a:p>
                      <a:pPr algn="ctr">
                        <a:spcAft>
                          <a:spcPts val="600"/>
                        </a:spcAft>
                      </a:pPr>
                      <a:r>
                        <a:rPr lang="en-US" sz="1100" b="1" baseline="0" dirty="0">
                          <a:solidFill>
                            <a:srgbClr val="FFC000"/>
                          </a:solidFill>
                          <a:effectLst/>
                          <a:latin typeface="Calibri"/>
                          <a:ea typeface="Times New Roman"/>
                        </a:rPr>
                        <a:t>OUTPUT SHAFT- 4 RPM</a:t>
                      </a:r>
                      <a:endParaRPr lang="fr-BE" sz="1200" dirty="0">
                        <a:solidFill>
                          <a:srgbClr val="FFC000"/>
                        </a:solidFill>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hMerge="1">
                  <a:txBody>
                    <a:bodyPr/>
                    <a:lstStyle/>
                    <a:p>
                      <a:endParaRPr lang="fr-BE"/>
                    </a:p>
                  </a:txBody>
                  <a:tcPr/>
                </a:tc>
                <a:tc hMerge="1">
                  <a:txBody>
                    <a:bodyPr/>
                    <a:lstStyle/>
                    <a:p>
                      <a:pPr algn="ctr">
                        <a:spcAft>
                          <a:spcPts val="600"/>
                        </a:spcAft>
                      </a:pPr>
                      <a:endParaRPr lang="fr-BE"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6459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en-US" sz="1100" b="1" dirty="0">
                          <a:solidFill>
                            <a:schemeClr val="tx1"/>
                          </a:solidFill>
                          <a:effectLst/>
                          <a:latin typeface="Calibri"/>
                          <a:ea typeface="Times New Roman"/>
                        </a:rPr>
                        <a:t>dB µV</a:t>
                      </a:r>
                      <a:endParaRPr lang="fr-BE" sz="1200" b="1" dirty="0">
                        <a:solidFill>
                          <a:schemeClr val="tx1"/>
                        </a:solidFill>
                        <a:effectLst/>
                        <a:latin typeface="Times New Roman"/>
                        <a:ea typeface="Times New Roman"/>
                      </a:endParaRPr>
                    </a:p>
                    <a:p>
                      <a:pPr algn="ctr">
                        <a:spcAft>
                          <a:spcPts val="600"/>
                        </a:spcAft>
                      </a:pPr>
                      <a:r>
                        <a:rPr lang="en-US" sz="1100" b="1" dirty="0">
                          <a:solidFill>
                            <a:schemeClr val="tx1"/>
                          </a:solidFill>
                          <a:effectLst/>
                          <a:latin typeface="Calibri"/>
                          <a:ea typeface="Times New Roman"/>
                        </a:rPr>
                        <a:t>RMS </a:t>
                      </a:r>
                      <a:endParaRPr lang="fr-BE" sz="1200" b="1"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en-US" sz="1100" b="1" dirty="0">
                          <a:solidFill>
                            <a:schemeClr val="tx1"/>
                          </a:solidFill>
                          <a:effectLst/>
                          <a:latin typeface="Calibri"/>
                          <a:ea typeface="Times New Roman"/>
                        </a:rPr>
                        <a:t>dB µV</a:t>
                      </a:r>
                      <a:endParaRPr lang="fr-BE" sz="1200" b="1" dirty="0">
                        <a:solidFill>
                          <a:schemeClr val="tx1"/>
                        </a:solidFill>
                        <a:effectLst/>
                        <a:latin typeface="Times New Roman"/>
                        <a:ea typeface="Times New Roman"/>
                      </a:endParaRPr>
                    </a:p>
                    <a:p>
                      <a:pPr algn="ctr">
                        <a:spcAft>
                          <a:spcPts val="600"/>
                        </a:spcAft>
                      </a:pPr>
                      <a:r>
                        <a:rPr lang="en-US" sz="1100" b="1" dirty="0">
                          <a:solidFill>
                            <a:schemeClr val="tx1"/>
                          </a:solidFill>
                          <a:effectLst/>
                          <a:latin typeface="Calibri"/>
                          <a:ea typeface="Times New Roman"/>
                        </a:rPr>
                        <a:t>Peak</a:t>
                      </a:r>
                      <a:r>
                        <a:rPr lang="en-US" sz="1100" b="1" baseline="0" dirty="0">
                          <a:solidFill>
                            <a:schemeClr val="tx1"/>
                          </a:solidFill>
                          <a:effectLst/>
                          <a:latin typeface="Calibri"/>
                          <a:ea typeface="Times New Roman"/>
                        </a:rPr>
                        <a:t> Value</a:t>
                      </a:r>
                      <a:endParaRPr lang="fr-BE" sz="1200" b="1" dirty="0">
                        <a:solidFill>
                          <a:schemeClr val="tx1"/>
                        </a:solidFill>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914400" rtl="0" eaLnBrk="1" latinLnBrk="0" hangingPunct="1">
                        <a:spcAft>
                          <a:spcPts val="600"/>
                        </a:spcAft>
                      </a:pPr>
                      <a:r>
                        <a:rPr lang="fr-BE" sz="1100" b="1" kern="1200" dirty="0">
                          <a:solidFill>
                            <a:schemeClr val="tx1"/>
                          </a:solidFill>
                          <a:effectLst/>
                          <a:latin typeface="Calibri"/>
                          <a:ea typeface="Times New Roman"/>
                          <a:cs typeface="+mn-cs"/>
                        </a:rPr>
                        <a:t>GEAR</a:t>
                      </a:r>
                      <a:r>
                        <a:rPr lang="fr-BE" sz="1100" b="1" kern="1200" baseline="0" dirty="0">
                          <a:solidFill>
                            <a:schemeClr val="tx1"/>
                          </a:solidFill>
                          <a:effectLst/>
                          <a:latin typeface="Calibri"/>
                          <a:ea typeface="Times New Roman"/>
                          <a:cs typeface="+mn-cs"/>
                        </a:rPr>
                        <a:t> BOXE</a:t>
                      </a:r>
                      <a:endParaRPr lang="fr-BE" sz="1100" b="1" kern="1200" dirty="0">
                        <a:solidFill>
                          <a:schemeClr val="tx1"/>
                        </a:solidFill>
                        <a:effectLst/>
                        <a:latin typeface="Calibri"/>
                        <a:ea typeface="Times New Roman"/>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1"/>
                  </a:ext>
                </a:extLst>
              </a:tr>
              <a:tr h="21853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en-US" sz="1100" b="1" dirty="0">
                          <a:effectLst/>
                          <a:latin typeface="Calibri"/>
                          <a:ea typeface="Times New Roman"/>
                        </a:rPr>
                        <a:t>7,4</a:t>
                      </a:r>
                      <a:endParaRPr lang="fr-BE"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en-US" sz="1100" b="1" dirty="0">
                          <a:effectLst/>
                          <a:latin typeface="Calibri"/>
                          <a:ea typeface="Times New Roman"/>
                        </a:rPr>
                        <a:t>34,7</a:t>
                      </a:r>
                      <a:endParaRPr lang="fr-BE"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fr-BE" sz="1100" b="1" kern="1200" baseline="0" dirty="0">
                          <a:solidFill>
                            <a:schemeClr val="tx1"/>
                          </a:solidFill>
                          <a:effectLst/>
                          <a:latin typeface="Calibri"/>
                          <a:ea typeface="Times New Roman"/>
                          <a:cs typeface="+mn-cs"/>
                        </a:rPr>
                        <a:t>Right Mixer</a:t>
                      </a:r>
                      <a:endParaRPr lang="fr-BE" sz="1100" b="1" kern="1200" dirty="0">
                        <a:solidFill>
                          <a:schemeClr val="tx1"/>
                        </a:solidFill>
                        <a:effectLst/>
                        <a:latin typeface="Calibri"/>
                        <a:ea typeface="Times New Roman"/>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bl>
          </a:graphicData>
        </a:graphic>
      </p:graphicFrame>
      <p:pic>
        <p:nvPicPr>
          <p:cNvPr id="3074" name="Picture 2" descr="D:\Documents\Rapport de mesures ultrasonores\SANOFI VERTOLAYE\Réducteur Palier sortie.e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12776"/>
            <a:ext cx="6020990" cy="2358653"/>
          </a:xfrm>
          <a:prstGeom prst="rect">
            <a:avLst/>
          </a:prstGeom>
          <a:noFill/>
          <a:extLst>
            <a:ext uri="{909E8E84-426E-40DD-AFC4-6F175D3DCCD1}">
              <a14:hiddenFill xmlns:a14="http://schemas.microsoft.com/office/drawing/2010/main">
                <a:solidFill>
                  <a:srgbClr val="FFFFFF"/>
                </a:solidFill>
              </a14:hiddenFill>
            </a:ext>
          </a:extLst>
        </p:spPr>
      </p:pic>
      <p:sp>
        <p:nvSpPr>
          <p:cNvPr id="10" name="Frame 9"/>
          <p:cNvSpPr/>
          <p:nvPr/>
        </p:nvSpPr>
        <p:spPr>
          <a:xfrm>
            <a:off x="776536" y="2010544"/>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11" name="Frame 10"/>
          <p:cNvSpPr/>
          <p:nvPr/>
        </p:nvSpPr>
        <p:spPr>
          <a:xfrm>
            <a:off x="1182874" y="1916832"/>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12" name="Frame 11"/>
          <p:cNvSpPr/>
          <p:nvPr/>
        </p:nvSpPr>
        <p:spPr>
          <a:xfrm>
            <a:off x="1784648" y="2060848"/>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13" name="Frame 12"/>
          <p:cNvSpPr/>
          <p:nvPr/>
        </p:nvSpPr>
        <p:spPr>
          <a:xfrm>
            <a:off x="2190986" y="2204864"/>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14" name="Frame 13"/>
          <p:cNvSpPr/>
          <p:nvPr/>
        </p:nvSpPr>
        <p:spPr>
          <a:xfrm>
            <a:off x="2839058" y="1866528"/>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15" name="Frame 14"/>
          <p:cNvSpPr/>
          <p:nvPr/>
        </p:nvSpPr>
        <p:spPr>
          <a:xfrm>
            <a:off x="3224808" y="1988840"/>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16" name="Frame 15"/>
          <p:cNvSpPr/>
          <p:nvPr/>
        </p:nvSpPr>
        <p:spPr>
          <a:xfrm>
            <a:off x="3847170" y="1988840"/>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17" name="Frame 16"/>
          <p:cNvSpPr/>
          <p:nvPr/>
        </p:nvSpPr>
        <p:spPr>
          <a:xfrm>
            <a:off x="4232920" y="2060848"/>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18" name="Frame 17"/>
          <p:cNvSpPr/>
          <p:nvPr/>
        </p:nvSpPr>
        <p:spPr>
          <a:xfrm>
            <a:off x="4880992" y="1844824"/>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sp>
        <p:nvSpPr>
          <p:cNvPr id="19" name="Frame 18"/>
          <p:cNvSpPr/>
          <p:nvPr/>
        </p:nvSpPr>
        <p:spPr>
          <a:xfrm>
            <a:off x="5287330" y="1988840"/>
            <a:ext cx="97718" cy="12231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black"/>
              </a:solidFill>
            </a:endParaRPr>
          </a:p>
        </p:txBody>
      </p:sp>
      <p:pic>
        <p:nvPicPr>
          <p:cNvPr id="9" name="Réducteur Palier sorti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93160" y="1107976"/>
            <a:ext cx="609600" cy="609600"/>
          </a:xfrm>
          <a:prstGeom prst="rect">
            <a:avLst/>
          </a:prstGeom>
        </p:spPr>
      </p:pic>
      <p:sp>
        <p:nvSpPr>
          <p:cNvPr id="20" name="Right Brace 19"/>
          <p:cNvSpPr/>
          <p:nvPr/>
        </p:nvSpPr>
        <p:spPr>
          <a:xfrm rot="5400000">
            <a:off x="747598" y="3159613"/>
            <a:ext cx="335613" cy="1018406"/>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solidFill>
                <a:prstClr val="black"/>
              </a:solidFill>
            </a:endParaRPr>
          </a:p>
        </p:txBody>
      </p:sp>
      <p:sp>
        <p:nvSpPr>
          <p:cNvPr id="22" name="Right Brace 21"/>
          <p:cNvSpPr/>
          <p:nvPr/>
        </p:nvSpPr>
        <p:spPr>
          <a:xfrm rot="5400000">
            <a:off x="1819012" y="3159614"/>
            <a:ext cx="335613" cy="1018406"/>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solidFill>
                <a:prstClr val="black"/>
              </a:solidFill>
            </a:endParaRPr>
          </a:p>
        </p:txBody>
      </p:sp>
      <p:sp>
        <p:nvSpPr>
          <p:cNvPr id="23" name="Right Brace 22"/>
          <p:cNvSpPr/>
          <p:nvPr/>
        </p:nvSpPr>
        <p:spPr>
          <a:xfrm rot="5400000">
            <a:off x="2835830" y="3159612"/>
            <a:ext cx="335613" cy="1018406"/>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solidFill>
                <a:prstClr val="black"/>
              </a:solidFill>
            </a:endParaRPr>
          </a:p>
        </p:txBody>
      </p:sp>
      <p:sp>
        <p:nvSpPr>
          <p:cNvPr id="24" name="Right Brace 23"/>
          <p:cNvSpPr/>
          <p:nvPr/>
        </p:nvSpPr>
        <p:spPr>
          <a:xfrm rot="5400000">
            <a:off x="3854237" y="3159612"/>
            <a:ext cx="335613" cy="1018406"/>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solidFill>
                <a:prstClr val="black"/>
              </a:solidFill>
            </a:endParaRPr>
          </a:p>
        </p:txBody>
      </p:sp>
      <p:sp>
        <p:nvSpPr>
          <p:cNvPr id="25" name="Right Brace 24"/>
          <p:cNvSpPr/>
          <p:nvPr/>
        </p:nvSpPr>
        <p:spPr>
          <a:xfrm rot="5400000">
            <a:off x="4862349" y="3159612"/>
            <a:ext cx="335613" cy="1018406"/>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solidFill>
                <a:prstClr val="black"/>
              </a:solidFill>
            </a:endParaRPr>
          </a:p>
        </p:txBody>
      </p:sp>
      <p:sp>
        <p:nvSpPr>
          <p:cNvPr id="21" name="Oval 20"/>
          <p:cNvSpPr/>
          <p:nvPr/>
        </p:nvSpPr>
        <p:spPr>
          <a:xfrm>
            <a:off x="712235" y="4005064"/>
            <a:ext cx="406338" cy="360040"/>
          </a:xfrm>
          <a:prstGeom prst="ellipse">
            <a:avLst/>
          </a:prstGeom>
          <a:solidFill>
            <a:srgbClr val="004B8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BE" sz="2400" dirty="0">
                <a:solidFill>
                  <a:prstClr val="white"/>
                </a:solidFill>
              </a:rPr>
              <a:t>1</a:t>
            </a:r>
          </a:p>
        </p:txBody>
      </p:sp>
      <p:sp>
        <p:nvSpPr>
          <p:cNvPr id="27" name="Oval 26"/>
          <p:cNvSpPr/>
          <p:nvPr/>
        </p:nvSpPr>
        <p:spPr>
          <a:xfrm>
            <a:off x="1783649" y="4005054"/>
            <a:ext cx="406338" cy="360040"/>
          </a:xfrm>
          <a:prstGeom prst="ellipse">
            <a:avLst/>
          </a:prstGeom>
          <a:solidFill>
            <a:srgbClr val="004B8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BE" sz="2400" dirty="0">
                <a:solidFill>
                  <a:prstClr val="white"/>
                </a:solidFill>
              </a:rPr>
              <a:t>2</a:t>
            </a:r>
          </a:p>
        </p:txBody>
      </p:sp>
      <p:sp>
        <p:nvSpPr>
          <p:cNvPr id="28" name="Oval 27"/>
          <p:cNvSpPr/>
          <p:nvPr/>
        </p:nvSpPr>
        <p:spPr>
          <a:xfrm>
            <a:off x="2773182" y="4005064"/>
            <a:ext cx="406338" cy="360040"/>
          </a:xfrm>
          <a:prstGeom prst="ellipse">
            <a:avLst/>
          </a:prstGeom>
          <a:solidFill>
            <a:srgbClr val="004B8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BE" sz="2400" dirty="0">
                <a:solidFill>
                  <a:prstClr val="white"/>
                </a:solidFill>
              </a:rPr>
              <a:t>3</a:t>
            </a:r>
          </a:p>
        </p:txBody>
      </p:sp>
      <p:sp>
        <p:nvSpPr>
          <p:cNvPr id="29" name="Oval 28"/>
          <p:cNvSpPr/>
          <p:nvPr/>
        </p:nvSpPr>
        <p:spPr>
          <a:xfrm>
            <a:off x="3818874" y="4021058"/>
            <a:ext cx="406338" cy="360040"/>
          </a:xfrm>
          <a:prstGeom prst="ellipse">
            <a:avLst/>
          </a:prstGeom>
          <a:solidFill>
            <a:srgbClr val="004B8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BE" sz="2400" dirty="0">
                <a:solidFill>
                  <a:prstClr val="white"/>
                </a:solidFill>
              </a:rPr>
              <a:t>4</a:t>
            </a:r>
          </a:p>
        </p:txBody>
      </p:sp>
      <p:sp>
        <p:nvSpPr>
          <p:cNvPr id="30" name="Oval 29"/>
          <p:cNvSpPr/>
          <p:nvPr/>
        </p:nvSpPr>
        <p:spPr>
          <a:xfrm>
            <a:off x="4834694" y="4005064"/>
            <a:ext cx="406338" cy="360040"/>
          </a:xfrm>
          <a:prstGeom prst="ellipse">
            <a:avLst/>
          </a:prstGeom>
          <a:solidFill>
            <a:srgbClr val="004B8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BE" sz="2400" dirty="0">
                <a:solidFill>
                  <a:prstClr val="white"/>
                </a:solidFill>
              </a:rPr>
              <a:t>5</a:t>
            </a:r>
          </a:p>
        </p:txBody>
      </p:sp>
      <p:sp>
        <p:nvSpPr>
          <p:cNvPr id="31" name="Oval 30"/>
          <p:cNvSpPr/>
          <p:nvPr/>
        </p:nvSpPr>
        <p:spPr>
          <a:xfrm>
            <a:off x="200472" y="5877272"/>
            <a:ext cx="406338" cy="360040"/>
          </a:xfrm>
          <a:prstGeom prst="ellipse">
            <a:avLst/>
          </a:prstGeom>
          <a:solidFill>
            <a:srgbClr val="004B8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BE" sz="2400" dirty="0">
                <a:solidFill>
                  <a:prstClr val="white"/>
                </a:solidFill>
              </a:rPr>
              <a:t>1</a:t>
            </a:r>
          </a:p>
        </p:txBody>
      </p:sp>
      <p:sp>
        <p:nvSpPr>
          <p:cNvPr id="32" name="TextBox 31"/>
          <p:cNvSpPr txBox="1"/>
          <p:nvPr/>
        </p:nvSpPr>
        <p:spPr>
          <a:xfrm>
            <a:off x="606810" y="5918792"/>
            <a:ext cx="3567816" cy="276999"/>
          </a:xfrm>
          <a:prstGeom prst="rect">
            <a:avLst/>
          </a:prstGeom>
          <a:noFill/>
        </p:spPr>
        <p:txBody>
          <a:bodyPr wrap="square" rtlCol="0">
            <a:spAutoFit/>
          </a:bodyPr>
          <a:lstStyle/>
          <a:p>
            <a:r>
              <a:rPr lang="en-US" sz="1200" b="1" dirty="0">
                <a:solidFill>
                  <a:srgbClr val="1F497D"/>
                </a:solidFill>
              </a:rPr>
              <a:t>1 revolution of the output shaft of the gear </a:t>
            </a:r>
            <a:r>
              <a:rPr lang="en-US" sz="1200" b="1" dirty="0" err="1">
                <a:solidFill>
                  <a:srgbClr val="1F497D"/>
                </a:solidFill>
              </a:rPr>
              <a:t>boxe</a:t>
            </a:r>
            <a:endParaRPr lang="fr-BE" sz="1200" b="1" dirty="0">
              <a:solidFill>
                <a:srgbClr val="1F497D"/>
              </a:solidFill>
            </a:endParaRPr>
          </a:p>
        </p:txBody>
      </p:sp>
      <p:sp>
        <p:nvSpPr>
          <p:cNvPr id="33" name="Text Box 16"/>
          <p:cNvSpPr txBox="1">
            <a:spLocks noChangeArrowheads="1"/>
          </p:cNvSpPr>
          <p:nvPr/>
        </p:nvSpPr>
        <p:spPr bwMode="auto">
          <a:xfrm>
            <a:off x="357342" y="4748620"/>
            <a:ext cx="5819793" cy="98463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r>
              <a:rPr lang="en-US" altLang="en-US" sz="1200" dirty="0">
                <a:solidFill>
                  <a:schemeClr val="bg2">
                    <a:lumMod val="50000"/>
                  </a:schemeClr>
                </a:solidFill>
                <a:latin typeface="Myriad Pro"/>
              </a:rPr>
              <a:t>On the output shaft of the reducer there are two shocks at each rotation. Not having the exact frequencies of the kinematics of the reducer it is difficult to make an accurate diagnosis. It would seem that it would be a problem of teeth clearance (excessive or tight). To monitor</a:t>
            </a:r>
          </a:p>
          <a:p>
            <a:pPr eaLnBrk="1" hangingPunct="1"/>
            <a:r>
              <a:rPr lang="en-US" altLang="en-US" sz="1200" b="1" dirty="0">
                <a:solidFill>
                  <a:schemeClr val="bg2">
                    <a:lumMod val="50000"/>
                  </a:schemeClr>
                </a:solidFill>
                <a:latin typeface="Myriad Pro"/>
              </a:rPr>
              <a:t>An inspection with an endoscope would be recommended</a:t>
            </a:r>
            <a:r>
              <a:rPr lang="en-US" altLang="en-US" sz="1200" dirty="0">
                <a:solidFill>
                  <a:schemeClr val="bg2">
                    <a:lumMod val="50000"/>
                  </a:schemeClr>
                </a:solidFill>
                <a:latin typeface="Myriad Pro"/>
              </a:rPr>
              <a:t>.</a:t>
            </a:r>
            <a:endParaRPr lang="fr-FR" altLang="en-US" sz="1200" b="1" dirty="0">
              <a:solidFill>
                <a:schemeClr val="bg2">
                  <a:lumMod val="50000"/>
                </a:schemeClr>
              </a:solidFill>
              <a:latin typeface="Myriad Pro"/>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2760" y="3501009"/>
            <a:ext cx="2083174" cy="2712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8" name="Straight Arrow Connector 37"/>
          <p:cNvCxnSpPr/>
          <p:nvPr/>
        </p:nvCxnSpPr>
        <p:spPr>
          <a:xfrm>
            <a:off x="6020990" y="3795435"/>
            <a:ext cx="1812330" cy="1649789"/>
          </a:xfrm>
          <a:prstGeom prst="straightConnector1">
            <a:avLst/>
          </a:prstGeom>
          <a:noFill/>
          <a:ln w="19050" cap="flat" cmpd="sng" algn="ctr">
            <a:solidFill>
              <a:srgbClr val="FF0000"/>
            </a:solidFill>
            <a:prstDash val="solid"/>
            <a:tailEnd type="arrow"/>
          </a:ln>
          <a:effectLst/>
        </p:spPr>
      </p:cxnSp>
      <p:pic>
        <p:nvPicPr>
          <p:cNvPr id="8194" name="Picture 2" descr="Résultat de recherche d'images pour &quot;sanofi logo&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41432" y="4647"/>
            <a:ext cx="748376" cy="612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4831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0" fill="hold"/>
                                        <p:tgtEl>
                                          <p:spTgt spid="9"/>
                                        </p:tgtEl>
                                      </p:cBhvr>
                                    </p:cmd>
                                  </p:childTnLst>
                                </p:cTn>
                              </p:par>
                            </p:childTnLst>
                          </p:cTn>
                        </p:par>
                      </p:childTnLst>
                    </p:cTn>
                  </p:par>
                </p:childTnLst>
              </p:cTn>
              <p:nextCondLst>
                <p:cond evt="onClick" delay="0">
                  <p:tgtEl>
                    <p:spTgt spid="9"/>
                  </p:tgtEl>
                </p:cond>
              </p:nextCondLst>
            </p:seq>
            <p:audio>
              <p:cMediaNode vol="10000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Case story: </a:t>
            </a:r>
            <a:r>
              <a:rPr lang="fr-BE" dirty="0" err="1"/>
              <a:t>Incineration</a:t>
            </a:r>
            <a:r>
              <a:rPr lang="fr-BE" dirty="0"/>
              <a:t> plant</a:t>
            </a:r>
          </a:p>
        </p:txBody>
      </p:sp>
      <p:sp>
        <p:nvSpPr>
          <p:cNvPr id="3" name="Slide Number Placeholder 2"/>
          <p:cNvSpPr>
            <a:spLocks noGrp="1"/>
          </p:cNvSpPr>
          <p:nvPr>
            <p:ph type="sldNum" sz="quarter" idx="10"/>
          </p:nvPr>
        </p:nvSpPr>
        <p:spPr/>
        <p:txBody>
          <a:bodyPr/>
          <a:lstStyle/>
          <a:p>
            <a:fld id="{1ED689DE-93AF-412C-BCCB-04934BF551E6}" type="slidenum">
              <a:rPr lang="fr-BE" smtClean="0"/>
              <a:t>27</a:t>
            </a:fld>
            <a:endParaRPr lang="fr-BE"/>
          </a:p>
        </p:txBody>
      </p:sp>
      <p:sp>
        <p:nvSpPr>
          <p:cNvPr id="6" name="Title 1"/>
          <p:cNvSpPr txBox="1">
            <a:spLocks/>
          </p:cNvSpPr>
          <p:nvPr/>
        </p:nvSpPr>
        <p:spPr>
          <a:xfrm>
            <a:off x="0" y="750622"/>
            <a:ext cx="5059681" cy="446130"/>
          </a:xfrm>
          <a:prstGeom prst="rect">
            <a:avLst/>
          </a:prstGeom>
        </p:spPr>
        <p:txBody>
          <a:bodyPr vert="horz" lIns="180000" tIns="45720" rIns="91440" bIns="45720" rtlCol="0" anchor="ctr">
            <a:normAutofit lnSpcReduction="10000"/>
          </a:bodyPr>
          <a:lstStyle>
            <a:lvl1pPr algn="l" defTabSz="914400" rtl="0" eaLnBrk="1" latinLnBrk="0" hangingPunct="1">
              <a:spcBef>
                <a:spcPct val="0"/>
              </a:spcBef>
              <a:buNone/>
              <a:defRPr sz="3200" b="1" kern="1200">
                <a:solidFill>
                  <a:srgbClr val="004B85"/>
                </a:solidFill>
                <a:latin typeface="Myriad Pro" pitchFamily="34" charset="0"/>
                <a:ea typeface="+mj-ea"/>
                <a:cs typeface="+mj-cs"/>
              </a:defRPr>
            </a:lvl1pPr>
          </a:lstStyle>
          <a:p>
            <a:endParaRPr lang="fr-BE" sz="2400" dirty="0"/>
          </a:p>
        </p:txBody>
      </p:sp>
      <p:sp>
        <p:nvSpPr>
          <p:cNvPr id="7" name="Rectangle 3"/>
          <p:cNvSpPr txBox="1">
            <a:spLocks noChangeArrowheads="1"/>
          </p:cNvSpPr>
          <p:nvPr/>
        </p:nvSpPr>
        <p:spPr bwMode="auto">
          <a:xfrm>
            <a:off x="490514" y="1196752"/>
            <a:ext cx="6480720" cy="55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a:spcBef>
                <a:spcPct val="20000"/>
              </a:spcBef>
              <a:buClr>
                <a:srgbClr val="E57725"/>
              </a:buClr>
              <a:buFont typeface="Arial" pitchFamily="34" charset="0"/>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tx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tx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tx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tx1"/>
                </a:solidFill>
                <a:latin typeface="Calibri" pitchFamily="34" charset="0"/>
              </a:defRPr>
            </a:lvl9pPr>
          </a:lstStyle>
          <a:p>
            <a:pPr marL="0" indent="0"/>
            <a:r>
              <a:rPr lang="fr-FR" altLang="en-US" sz="2800" dirty="0" err="1">
                <a:solidFill>
                  <a:schemeClr val="tx2"/>
                </a:solidFill>
                <a:latin typeface="+mn-lt"/>
              </a:rPr>
              <a:t>Example</a:t>
            </a:r>
            <a:r>
              <a:rPr lang="fr-FR" altLang="en-US" sz="2800" dirty="0">
                <a:solidFill>
                  <a:schemeClr val="tx2"/>
                </a:solidFill>
                <a:latin typeface="+mn-lt"/>
              </a:rPr>
              <a:t>: </a:t>
            </a:r>
            <a:r>
              <a:rPr lang="fr-FR" altLang="en-US" sz="2800" dirty="0" err="1">
                <a:solidFill>
                  <a:schemeClr val="tx2"/>
                </a:solidFill>
                <a:latin typeface="+mn-lt"/>
              </a:rPr>
              <a:t>planetary</a:t>
            </a:r>
            <a:r>
              <a:rPr lang="fr-FR" altLang="en-US" sz="2800" dirty="0">
                <a:solidFill>
                  <a:schemeClr val="tx2"/>
                </a:solidFill>
                <a:latin typeface="+mn-lt"/>
              </a:rPr>
              <a:t> </a:t>
            </a:r>
            <a:r>
              <a:rPr lang="fr-FR" altLang="en-US" sz="2800" dirty="0" err="1">
                <a:solidFill>
                  <a:schemeClr val="tx2"/>
                </a:solidFill>
                <a:latin typeface="+mn-lt"/>
              </a:rPr>
              <a:t>gear</a:t>
            </a:r>
            <a:endParaRPr lang="fr-FR" altLang="en-US" sz="2800" dirty="0">
              <a:solidFill>
                <a:schemeClr val="tx2"/>
              </a:solidFill>
              <a:latin typeface="+mn-lt"/>
            </a:endParaRPr>
          </a:p>
        </p:txBody>
      </p:sp>
      <p:pic>
        <p:nvPicPr>
          <p:cNvPr id="8" name="Picture 2" descr="C:\Users\Patrice.sdt\Pictures\Machines tournantes\EveRé\IMG_329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1990" y="2845571"/>
            <a:ext cx="3178172" cy="23836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Patrice.sdt\Documents\Rapport de mesures ultrasonores\EveRé\Galet Entrée gauche - Palier 2 Planétaire.e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951" y="4416524"/>
            <a:ext cx="4735730" cy="10801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Patrice.sdt\Documents\Rapport de mesures ultrasonores\EveRé\Galet Sortie droite - Palier 2 Planétaire.e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950" y="2564904"/>
            <a:ext cx="4810727" cy="1074451"/>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V="1">
            <a:off x="5044089" y="4149080"/>
            <a:ext cx="1853127" cy="56743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40119" y="4491382"/>
            <a:ext cx="4503970" cy="504057"/>
          </a:xfrm>
          <a:prstGeom prst="ellipse">
            <a:avLst/>
          </a:prstGeom>
          <a:noFill/>
          <a:ln>
            <a:solidFill>
              <a:srgbClr val="FF0000"/>
            </a:solidFill>
          </a:ln>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prstClr val="white"/>
              </a:solidFill>
            </a:endParaRPr>
          </a:p>
        </p:txBody>
      </p:sp>
      <p:pic>
        <p:nvPicPr>
          <p:cNvPr id="14" name="Galet Entrée gauche - Palier 2 Planétaire.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313040" y="4837522"/>
            <a:ext cx="315833" cy="315833"/>
          </a:xfrm>
          <a:prstGeom prst="rect">
            <a:avLst/>
          </a:prstGeom>
        </p:spPr>
      </p:pic>
      <p:sp>
        <p:nvSpPr>
          <p:cNvPr id="15" name="TextBox 14"/>
          <p:cNvSpPr txBox="1"/>
          <p:nvPr/>
        </p:nvSpPr>
        <p:spPr>
          <a:xfrm>
            <a:off x="5855696" y="5301208"/>
            <a:ext cx="3324816" cy="523220"/>
          </a:xfrm>
          <a:prstGeom prst="rect">
            <a:avLst/>
          </a:prstGeom>
          <a:noFill/>
        </p:spPr>
        <p:txBody>
          <a:bodyPr wrap="square" rtlCol="0">
            <a:spAutoFit/>
          </a:bodyPr>
          <a:lstStyle/>
          <a:p>
            <a:r>
              <a:rPr lang="fr-BE" sz="1400" b="1" dirty="0">
                <a:solidFill>
                  <a:schemeClr val="tx2"/>
                </a:solidFill>
              </a:rPr>
              <a:t>Input speed: 11 RPM</a:t>
            </a:r>
          </a:p>
          <a:p>
            <a:r>
              <a:rPr lang="fr-BE" sz="1400" b="1" dirty="0">
                <a:solidFill>
                  <a:schemeClr val="tx2"/>
                </a:solidFill>
              </a:rPr>
              <a:t>Output speed:  2 RPM</a:t>
            </a:r>
          </a:p>
        </p:txBody>
      </p:sp>
      <p:sp>
        <p:nvSpPr>
          <p:cNvPr id="16" name="TextBox 15"/>
          <p:cNvSpPr txBox="1"/>
          <p:nvPr/>
        </p:nvSpPr>
        <p:spPr>
          <a:xfrm>
            <a:off x="508501" y="3760386"/>
            <a:ext cx="4567206" cy="276999"/>
          </a:xfrm>
          <a:prstGeom prst="rect">
            <a:avLst/>
          </a:prstGeom>
          <a:noFill/>
        </p:spPr>
        <p:txBody>
          <a:bodyPr wrap="square" rtlCol="0">
            <a:spAutoFit/>
          </a:bodyPr>
          <a:lstStyle/>
          <a:p>
            <a:r>
              <a:rPr lang="fr-BE" sz="1200" b="1" dirty="0">
                <a:solidFill>
                  <a:schemeClr val="tx2"/>
                </a:solidFill>
              </a:rPr>
              <a:t>BEARING 2  PLANETARY GEAR – INPUT LEFT</a:t>
            </a:r>
          </a:p>
        </p:txBody>
      </p:sp>
      <p:pic>
        <p:nvPicPr>
          <p:cNvPr id="17" name="Galet Entrée droite - Palier 2 Planétaire.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313040" y="2944212"/>
            <a:ext cx="315833" cy="315833"/>
          </a:xfrm>
          <a:prstGeom prst="rect">
            <a:avLst/>
          </a:prstGeom>
        </p:spPr>
      </p:pic>
      <p:sp>
        <p:nvSpPr>
          <p:cNvPr id="18" name="TextBox 17"/>
          <p:cNvSpPr txBox="1"/>
          <p:nvPr/>
        </p:nvSpPr>
        <p:spPr>
          <a:xfrm>
            <a:off x="540119" y="5685928"/>
            <a:ext cx="4567206" cy="276999"/>
          </a:xfrm>
          <a:prstGeom prst="rect">
            <a:avLst/>
          </a:prstGeom>
          <a:noFill/>
        </p:spPr>
        <p:txBody>
          <a:bodyPr wrap="square" rtlCol="0">
            <a:spAutoFit/>
          </a:bodyPr>
          <a:lstStyle/>
          <a:p>
            <a:r>
              <a:rPr lang="en-US" sz="1200" b="1" dirty="0">
                <a:solidFill>
                  <a:schemeClr val="tx2"/>
                </a:solidFill>
              </a:rPr>
              <a:t>BEARING 2  PLANETARY GEAR – OUTPUT RIGHT</a:t>
            </a:r>
          </a:p>
        </p:txBody>
      </p:sp>
      <p:pic>
        <p:nvPicPr>
          <p:cNvPr id="11266" name="Picture 2" descr="Résultat de recherche d'images pour &quot;EveRé logo&quo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50188" y="62241"/>
            <a:ext cx="531628" cy="600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4822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04"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9904" fill="hold"/>
                                        <p:tgtEl>
                                          <p:spTgt spid="17"/>
                                        </p:tgtEl>
                                      </p:cBhvr>
                                    </p:cmd>
                                  </p:childTnLst>
                                </p:cTn>
                              </p:par>
                            </p:childTnLst>
                          </p:cTn>
                        </p:par>
                      </p:childTnLst>
                    </p:cTn>
                  </p:par>
                </p:childTnLst>
              </p:cTn>
              <p:nextCondLst>
                <p:cond evt="onClick" delay="0">
                  <p:tgtEl>
                    <p:spTgt spid="17"/>
                  </p:tgtEl>
                </p:cond>
              </p:nextCondLst>
            </p:seq>
            <p:audio>
              <p:cMediaNode vol="80000">
                <p:cTn id="13"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BE" dirty="0"/>
              <a:t>Theory of </a:t>
            </a:r>
            <a:r>
              <a:rPr lang="fr-BE" dirty="0" err="1"/>
              <a:t>ultrasound</a:t>
            </a:r>
            <a:endParaRPr lang="fr-BE" dirty="0"/>
          </a:p>
        </p:txBody>
      </p:sp>
    </p:spTree>
    <p:extLst>
      <p:ext uri="{BB962C8B-B14F-4D97-AF65-F5344CB8AC3E}">
        <p14:creationId xmlns:p14="http://schemas.microsoft.com/office/powerpoint/2010/main" val="1463589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err="1"/>
              <a:t>Frequency</a:t>
            </a:r>
            <a:r>
              <a:rPr lang="fr-BE" dirty="0"/>
              <a:t> range of </a:t>
            </a:r>
            <a:r>
              <a:rPr lang="fr-BE" dirty="0" err="1"/>
              <a:t>sound</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4</a:t>
            </a:fld>
            <a:endParaRPr lang="fr-BE"/>
          </a:p>
        </p:txBody>
      </p:sp>
      <p:sp>
        <p:nvSpPr>
          <p:cNvPr id="7" name="Line 7"/>
          <p:cNvSpPr>
            <a:spLocks noChangeShapeType="1"/>
          </p:cNvSpPr>
          <p:nvPr/>
        </p:nvSpPr>
        <p:spPr bwMode="auto">
          <a:xfrm>
            <a:off x="1660197" y="4438682"/>
            <a:ext cx="7010196" cy="0"/>
          </a:xfrm>
          <a:prstGeom prst="line">
            <a:avLst/>
          </a:prstGeom>
          <a:noFill/>
          <a:ln w="19050">
            <a:solidFill>
              <a:srgbClr val="000099"/>
            </a:solidFill>
            <a:round/>
            <a:headEnd/>
            <a:tailEnd type="stealth" w="lg" len="lg"/>
          </a:ln>
          <a:extLst>
            <a:ext uri="{909E8E84-426E-40DD-AFC4-6F175D3DCCD1}">
              <a14:hiddenFill xmlns:a14="http://schemas.microsoft.com/office/drawing/2010/main">
                <a:noFill/>
              </a14:hiddenFill>
            </a:ext>
          </a:extLst>
        </p:spPr>
        <p:txBody>
          <a:bodyPr anchor="ctr"/>
          <a:lstStyle/>
          <a:p>
            <a:endParaRPr lang="en-US"/>
          </a:p>
        </p:txBody>
      </p:sp>
      <p:sp>
        <p:nvSpPr>
          <p:cNvPr id="8" name="Line 8"/>
          <p:cNvSpPr>
            <a:spLocks noChangeShapeType="1"/>
          </p:cNvSpPr>
          <p:nvPr/>
        </p:nvSpPr>
        <p:spPr bwMode="auto">
          <a:xfrm>
            <a:off x="992560" y="4438682"/>
            <a:ext cx="667638" cy="0"/>
          </a:xfrm>
          <a:prstGeom prst="line">
            <a:avLst/>
          </a:prstGeom>
          <a:noFill/>
          <a:ln w="19050">
            <a:solidFill>
              <a:srgbClr val="000099"/>
            </a:solidFill>
            <a:prstDash val="dash"/>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 name="Text Box 9"/>
          <p:cNvSpPr txBox="1">
            <a:spLocks noChangeArrowheads="1"/>
          </p:cNvSpPr>
          <p:nvPr/>
        </p:nvSpPr>
        <p:spPr bwMode="auto">
          <a:xfrm>
            <a:off x="3909765" y="3717032"/>
            <a:ext cx="1822094" cy="40204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algn="ctr" eaLnBrk="1" hangingPunct="1"/>
            <a:r>
              <a:rPr lang="fr-FR" altLang="en-US" sz="1100" dirty="0" err="1">
                <a:solidFill>
                  <a:srgbClr val="CC3300"/>
                </a:solidFill>
                <a:latin typeface="+mj-lt"/>
              </a:rPr>
              <a:t>sound</a:t>
            </a:r>
            <a:endParaRPr lang="fr-FR" altLang="en-US" dirty="0">
              <a:latin typeface="+mj-lt"/>
            </a:endParaRPr>
          </a:p>
        </p:txBody>
      </p:sp>
      <p:sp>
        <p:nvSpPr>
          <p:cNvPr id="10" name="Line 10"/>
          <p:cNvSpPr>
            <a:spLocks noChangeShapeType="1"/>
          </p:cNvSpPr>
          <p:nvPr/>
        </p:nvSpPr>
        <p:spPr bwMode="auto">
          <a:xfrm>
            <a:off x="3162382" y="4078320"/>
            <a:ext cx="0" cy="722576"/>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 name="Line 11"/>
          <p:cNvSpPr>
            <a:spLocks noChangeShapeType="1"/>
          </p:cNvSpPr>
          <p:nvPr/>
        </p:nvSpPr>
        <p:spPr bwMode="auto">
          <a:xfrm>
            <a:off x="6333661" y="4078320"/>
            <a:ext cx="0" cy="722576"/>
          </a:xfrm>
          <a:prstGeom prst="line">
            <a:avLst/>
          </a:prstGeom>
          <a:noFill/>
          <a:ln w="19050">
            <a:solidFill>
              <a:srgbClr val="000099"/>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2" name="Text Box 12"/>
          <p:cNvSpPr txBox="1">
            <a:spLocks noChangeArrowheads="1"/>
          </p:cNvSpPr>
          <p:nvPr/>
        </p:nvSpPr>
        <p:spPr bwMode="auto">
          <a:xfrm>
            <a:off x="2745109" y="4800896"/>
            <a:ext cx="829911" cy="36869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r>
              <a:rPr lang="fr-FR" altLang="en-US" sz="900" dirty="0">
                <a:solidFill>
                  <a:srgbClr val="000099"/>
                </a:solidFill>
                <a:latin typeface="+mj-lt"/>
              </a:rPr>
              <a:t>20 Hz</a:t>
            </a:r>
            <a:endParaRPr lang="fr-FR" altLang="en-US" dirty="0">
              <a:latin typeface="+mj-lt"/>
            </a:endParaRPr>
          </a:p>
        </p:txBody>
      </p:sp>
      <p:sp>
        <p:nvSpPr>
          <p:cNvPr id="13" name="Text Box 13"/>
          <p:cNvSpPr txBox="1">
            <a:spLocks noChangeArrowheads="1"/>
          </p:cNvSpPr>
          <p:nvPr/>
        </p:nvSpPr>
        <p:spPr bwMode="auto">
          <a:xfrm>
            <a:off x="6083297" y="4800896"/>
            <a:ext cx="1808185" cy="36869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r>
              <a:rPr lang="fr-FR" altLang="en-US" sz="900" dirty="0">
                <a:solidFill>
                  <a:srgbClr val="000099"/>
                </a:solidFill>
                <a:latin typeface="+mj-lt"/>
              </a:rPr>
              <a:t>16 KHz/20 KHz</a:t>
            </a:r>
            <a:endParaRPr lang="fr-FR" altLang="en-US" dirty="0">
              <a:latin typeface="+mj-lt"/>
            </a:endParaRPr>
          </a:p>
        </p:txBody>
      </p:sp>
      <p:sp>
        <p:nvSpPr>
          <p:cNvPr id="14" name="Text Box 14"/>
          <p:cNvSpPr txBox="1">
            <a:spLocks noChangeArrowheads="1"/>
          </p:cNvSpPr>
          <p:nvPr/>
        </p:nvSpPr>
        <p:spPr bwMode="auto">
          <a:xfrm>
            <a:off x="1280942" y="3717032"/>
            <a:ext cx="1933367" cy="402049"/>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algn="ctr" eaLnBrk="1" hangingPunct="1"/>
            <a:r>
              <a:rPr lang="fr-FR" altLang="en-US" sz="1100" dirty="0" err="1">
                <a:solidFill>
                  <a:srgbClr val="CC3300"/>
                </a:solidFill>
                <a:latin typeface="+mj-lt"/>
              </a:rPr>
              <a:t>Infrasound</a:t>
            </a:r>
            <a:endParaRPr lang="fr-FR" altLang="en-US" dirty="0">
              <a:latin typeface="+mj-lt"/>
            </a:endParaRPr>
          </a:p>
        </p:txBody>
      </p:sp>
      <p:sp>
        <p:nvSpPr>
          <p:cNvPr id="15" name="Text Box 15"/>
          <p:cNvSpPr txBox="1">
            <a:spLocks noChangeArrowheads="1"/>
          </p:cNvSpPr>
          <p:nvPr/>
        </p:nvSpPr>
        <p:spPr bwMode="auto">
          <a:xfrm>
            <a:off x="6595153" y="3717032"/>
            <a:ext cx="1857331" cy="43354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algn="ctr" eaLnBrk="1" hangingPunct="1"/>
            <a:r>
              <a:rPr lang="fr-FR" altLang="en-US" sz="1200" b="1" dirty="0" err="1">
                <a:solidFill>
                  <a:srgbClr val="CC3300"/>
                </a:solidFill>
                <a:latin typeface="+mj-lt"/>
              </a:rPr>
              <a:t>Ultrasound</a:t>
            </a:r>
            <a:endParaRPr lang="fr-FR" altLang="en-US" dirty="0">
              <a:latin typeface="+mj-lt"/>
            </a:endParaRPr>
          </a:p>
        </p:txBody>
      </p:sp>
      <p:sp>
        <p:nvSpPr>
          <p:cNvPr id="16" name="Text Box 16"/>
          <p:cNvSpPr txBox="1">
            <a:spLocks noChangeArrowheads="1"/>
          </p:cNvSpPr>
          <p:nvPr/>
        </p:nvSpPr>
        <p:spPr bwMode="auto">
          <a:xfrm>
            <a:off x="3913475" y="4495191"/>
            <a:ext cx="2024240" cy="33349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54864" tIns="27432" rIns="54864" bIns="27432"/>
          <a:lstStyle>
            <a:lvl1pPr eaLnBrk="0" hangingPunct="0">
              <a:defRPr sz="3200">
                <a:solidFill>
                  <a:schemeClr val="tx1"/>
                </a:solidFill>
                <a:latin typeface="Arial" charset="0"/>
                <a:cs typeface="Arial" charset="0"/>
              </a:defRPr>
            </a:lvl1pPr>
            <a:lvl2pPr marL="742950" indent="-285750" eaLnBrk="0" hangingPunct="0">
              <a:defRPr sz="3200">
                <a:solidFill>
                  <a:schemeClr val="tx1"/>
                </a:solidFill>
                <a:latin typeface="Arial" charset="0"/>
                <a:cs typeface="Arial" charset="0"/>
              </a:defRPr>
            </a:lvl2pPr>
            <a:lvl3pPr marL="1143000" indent="-228600" eaLnBrk="0" hangingPunct="0">
              <a:defRPr sz="3200">
                <a:solidFill>
                  <a:schemeClr val="tx1"/>
                </a:solidFill>
                <a:latin typeface="Arial" charset="0"/>
                <a:cs typeface="Arial" charset="0"/>
              </a:defRPr>
            </a:lvl3pPr>
            <a:lvl4pPr marL="1600200" indent="-228600" eaLnBrk="0" hangingPunct="0">
              <a:defRPr sz="3200">
                <a:solidFill>
                  <a:schemeClr val="tx1"/>
                </a:solidFill>
                <a:latin typeface="Arial" charset="0"/>
                <a:cs typeface="Arial" charset="0"/>
              </a:defRPr>
            </a:lvl4pPr>
            <a:lvl5pPr marL="2057400" indent="-228600" eaLnBrk="0" hangingPunct="0">
              <a:defRPr sz="3200">
                <a:solidFill>
                  <a:schemeClr val="tx1"/>
                </a:solidFill>
                <a:latin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cs typeface="Arial" charset="0"/>
              </a:defRPr>
            </a:lvl9pPr>
          </a:lstStyle>
          <a:p>
            <a:pPr eaLnBrk="1" hangingPunct="1"/>
            <a:r>
              <a:rPr lang="fr-FR" altLang="en-US" sz="1000" dirty="0">
                <a:solidFill>
                  <a:srgbClr val="000099"/>
                </a:solidFill>
                <a:latin typeface="+mj-lt"/>
              </a:rPr>
              <a:t>Sound </a:t>
            </a:r>
            <a:r>
              <a:rPr lang="fr-FR" altLang="en-US" sz="1000" dirty="0" err="1">
                <a:solidFill>
                  <a:srgbClr val="000099"/>
                </a:solidFill>
                <a:latin typeface="+mj-lt"/>
              </a:rPr>
              <a:t>frequencies</a:t>
            </a:r>
            <a:endParaRPr lang="fr-FR" altLang="en-US" sz="4000" dirty="0">
              <a:latin typeface="+mj-lt"/>
            </a:endParaRPr>
          </a:p>
        </p:txBody>
      </p:sp>
      <p:sp>
        <p:nvSpPr>
          <p:cNvPr id="17" name="Rectangle 16"/>
          <p:cNvSpPr/>
          <p:nvPr/>
        </p:nvSpPr>
        <p:spPr>
          <a:xfrm>
            <a:off x="2576736" y="1988840"/>
            <a:ext cx="4953000" cy="1006429"/>
          </a:xfrm>
          <a:prstGeom prst="rect">
            <a:avLst/>
          </a:prstGeom>
        </p:spPr>
        <p:txBody>
          <a:bodyPr>
            <a:spAutoFit/>
          </a:bodyPr>
          <a:lstStyle/>
          <a:p>
            <a:pPr marL="533400" indent="-533400">
              <a:buFontTx/>
              <a:buChar char="•"/>
            </a:pPr>
            <a:r>
              <a:rPr lang="fr-FR" altLang="en-US" dirty="0" err="1">
                <a:solidFill>
                  <a:schemeClr val="bg2">
                    <a:lumMod val="50000"/>
                  </a:schemeClr>
                </a:solidFill>
              </a:rPr>
              <a:t>Infrasound</a:t>
            </a:r>
            <a:r>
              <a:rPr lang="fr-FR" altLang="en-US" dirty="0">
                <a:solidFill>
                  <a:schemeClr val="bg2">
                    <a:lumMod val="50000"/>
                  </a:schemeClr>
                </a:solidFill>
              </a:rPr>
              <a:t> &lt; 20 Hz.</a:t>
            </a:r>
          </a:p>
          <a:p>
            <a:pPr marL="533400" indent="-533400">
              <a:lnSpc>
                <a:spcPct val="110000"/>
              </a:lnSpc>
              <a:buFontTx/>
              <a:buChar char="•"/>
            </a:pPr>
            <a:r>
              <a:rPr lang="fr-FR" altLang="en-US" dirty="0">
                <a:solidFill>
                  <a:schemeClr val="bg2">
                    <a:lumMod val="50000"/>
                  </a:schemeClr>
                </a:solidFill>
              </a:rPr>
              <a:t>Sound : </a:t>
            </a:r>
            <a:r>
              <a:rPr lang="fr-FR" altLang="en-US" dirty="0" err="1">
                <a:solidFill>
                  <a:schemeClr val="bg2">
                    <a:lumMod val="50000"/>
                  </a:schemeClr>
                </a:solidFill>
              </a:rPr>
              <a:t>between</a:t>
            </a:r>
            <a:r>
              <a:rPr lang="fr-FR" altLang="en-US" dirty="0">
                <a:solidFill>
                  <a:schemeClr val="bg2">
                    <a:lumMod val="50000"/>
                  </a:schemeClr>
                </a:solidFill>
              </a:rPr>
              <a:t> 20 Hz up to 20 kHz.</a:t>
            </a:r>
          </a:p>
          <a:p>
            <a:pPr marL="533400" indent="-533400">
              <a:lnSpc>
                <a:spcPct val="120000"/>
              </a:lnSpc>
              <a:buFontTx/>
              <a:buChar char="•"/>
            </a:pPr>
            <a:r>
              <a:rPr lang="fr-FR" altLang="en-US" dirty="0" err="1">
                <a:solidFill>
                  <a:schemeClr val="bg2">
                    <a:lumMod val="50000"/>
                  </a:schemeClr>
                </a:solidFill>
              </a:rPr>
              <a:t>Ultrasound</a:t>
            </a:r>
            <a:r>
              <a:rPr lang="fr-FR" altLang="en-US" dirty="0">
                <a:solidFill>
                  <a:schemeClr val="bg2">
                    <a:lumMod val="50000"/>
                  </a:schemeClr>
                </a:solidFill>
              </a:rPr>
              <a:t> = &gt; 20 kHz.</a:t>
            </a:r>
          </a:p>
        </p:txBody>
      </p:sp>
    </p:spTree>
    <p:extLst>
      <p:ext uri="{BB962C8B-B14F-4D97-AF65-F5344CB8AC3E}">
        <p14:creationId xmlns:p14="http://schemas.microsoft.com/office/powerpoint/2010/main" val="3551546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Caracteristic</a:t>
            </a:r>
            <a:r>
              <a:rPr lang="fr-BE" dirty="0"/>
              <a:t> of </a:t>
            </a:r>
            <a:r>
              <a:rPr lang="fr-BE" dirty="0" err="1"/>
              <a:t>ultrasound</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t>5</a:t>
            </a:fld>
            <a:endParaRPr lang="fr-BE"/>
          </a:p>
        </p:txBody>
      </p:sp>
      <p:sp>
        <p:nvSpPr>
          <p:cNvPr id="8" name="TextBox 7"/>
          <p:cNvSpPr txBox="1"/>
          <p:nvPr/>
        </p:nvSpPr>
        <p:spPr>
          <a:xfrm>
            <a:off x="623708" y="1755100"/>
            <a:ext cx="8577764" cy="1754326"/>
          </a:xfrm>
          <a:prstGeom prst="rect">
            <a:avLst/>
          </a:prstGeom>
          <a:noFill/>
        </p:spPr>
        <p:txBody>
          <a:bodyPr wrap="square" rtlCol="0">
            <a:spAutoFit/>
          </a:bodyPr>
          <a:lstStyle/>
          <a:p>
            <a:r>
              <a:rPr lang="fr-BE" b="1" dirty="0" err="1">
                <a:solidFill>
                  <a:schemeClr val="bg2">
                    <a:lumMod val="50000"/>
                  </a:schemeClr>
                </a:solidFill>
              </a:rPr>
              <a:t>Ultrasound</a:t>
            </a:r>
            <a:r>
              <a:rPr lang="fr-BE" b="1" dirty="0">
                <a:solidFill>
                  <a:schemeClr val="bg2">
                    <a:lumMod val="50000"/>
                  </a:schemeClr>
                </a:solidFill>
              </a:rPr>
              <a:t> :</a:t>
            </a:r>
          </a:p>
          <a:p>
            <a:pPr marL="285750" indent="-285750">
              <a:buClr>
                <a:srgbClr val="FFC000"/>
              </a:buClr>
              <a:buFont typeface="Arial" panose="020B0604020202020204" pitchFamily="34" charset="0"/>
              <a:buChar char="•"/>
            </a:pPr>
            <a:r>
              <a:rPr lang="fr-BE" dirty="0" err="1">
                <a:solidFill>
                  <a:schemeClr val="bg2">
                    <a:lumMod val="50000"/>
                  </a:schemeClr>
                </a:solidFill>
              </a:rPr>
              <a:t>low</a:t>
            </a:r>
            <a:r>
              <a:rPr lang="fr-BE" dirty="0">
                <a:solidFill>
                  <a:schemeClr val="bg2">
                    <a:lumMod val="50000"/>
                  </a:schemeClr>
                </a:solidFill>
              </a:rPr>
              <a:t> </a:t>
            </a:r>
            <a:r>
              <a:rPr lang="fr-BE" dirty="0" err="1">
                <a:solidFill>
                  <a:schemeClr val="bg2">
                    <a:lumMod val="50000"/>
                  </a:schemeClr>
                </a:solidFill>
              </a:rPr>
              <a:t>energy</a:t>
            </a:r>
            <a:r>
              <a:rPr lang="fr-BE" dirty="0">
                <a:solidFill>
                  <a:schemeClr val="bg2">
                    <a:lumMod val="50000"/>
                  </a:schemeClr>
                </a:solidFill>
              </a:rPr>
              <a:t> </a:t>
            </a:r>
          </a:p>
          <a:p>
            <a:pPr marL="285750" indent="-285750">
              <a:buClr>
                <a:srgbClr val="FFC000"/>
              </a:buClr>
              <a:buFont typeface="Arial" panose="020B0604020202020204" pitchFamily="34" charset="0"/>
              <a:buChar char="•"/>
            </a:pPr>
            <a:r>
              <a:rPr lang="fr-BE" dirty="0" err="1">
                <a:solidFill>
                  <a:schemeClr val="bg2">
                    <a:lumMod val="50000"/>
                  </a:schemeClr>
                </a:solidFill>
              </a:rPr>
              <a:t>geometric</a:t>
            </a:r>
            <a:r>
              <a:rPr lang="fr-BE" dirty="0">
                <a:solidFill>
                  <a:schemeClr val="bg2">
                    <a:lumMod val="50000"/>
                  </a:schemeClr>
                </a:solidFill>
              </a:rPr>
              <a:t> dispersion</a:t>
            </a:r>
          </a:p>
          <a:p>
            <a:pPr marL="285750" indent="-285750">
              <a:buClr>
                <a:srgbClr val="FFC000"/>
              </a:buClr>
              <a:buFont typeface="Arial" panose="020B0604020202020204" pitchFamily="34" charset="0"/>
              <a:buChar char="•"/>
            </a:pPr>
            <a:r>
              <a:rPr lang="fr-BE" dirty="0" err="1">
                <a:solidFill>
                  <a:schemeClr val="bg2">
                    <a:lumMod val="50000"/>
                  </a:schemeClr>
                </a:solidFill>
              </a:rPr>
              <a:t>attenuation</a:t>
            </a:r>
            <a:r>
              <a:rPr lang="fr-BE" dirty="0">
                <a:solidFill>
                  <a:schemeClr val="bg2">
                    <a:lumMod val="50000"/>
                  </a:schemeClr>
                </a:solidFill>
              </a:rPr>
              <a:t> </a:t>
            </a:r>
            <a:r>
              <a:rPr lang="fr-BE" dirty="0" err="1">
                <a:solidFill>
                  <a:schemeClr val="bg2">
                    <a:lumMod val="50000"/>
                  </a:schemeClr>
                </a:solidFill>
              </a:rPr>
              <a:t>frequency</a:t>
            </a:r>
            <a:r>
              <a:rPr lang="fr-BE" dirty="0">
                <a:solidFill>
                  <a:schemeClr val="bg2">
                    <a:lumMod val="50000"/>
                  </a:schemeClr>
                </a:solidFill>
              </a:rPr>
              <a:t>/distance</a:t>
            </a:r>
          </a:p>
          <a:p>
            <a:pPr marL="285750" indent="-285750">
              <a:buClr>
                <a:srgbClr val="FFC000"/>
              </a:buClr>
              <a:buFont typeface="Arial" panose="020B0604020202020204" pitchFamily="34" charset="0"/>
              <a:buChar char="•"/>
            </a:pPr>
            <a:r>
              <a:rPr lang="fr-BE" b="1" dirty="0" err="1">
                <a:solidFill>
                  <a:schemeClr val="bg2">
                    <a:lumMod val="50000"/>
                  </a:schemeClr>
                </a:solidFill>
              </a:rPr>
              <a:t>Faster</a:t>
            </a:r>
            <a:r>
              <a:rPr lang="fr-BE" b="1" dirty="0">
                <a:solidFill>
                  <a:schemeClr val="bg2">
                    <a:lumMod val="50000"/>
                  </a:schemeClr>
                </a:solidFill>
              </a:rPr>
              <a:t> </a:t>
            </a:r>
            <a:r>
              <a:rPr lang="fr-BE" b="1" dirty="0" err="1">
                <a:solidFill>
                  <a:schemeClr val="bg2">
                    <a:lumMod val="50000"/>
                  </a:schemeClr>
                </a:solidFill>
              </a:rPr>
              <a:t>absorbed</a:t>
            </a:r>
            <a:r>
              <a:rPr lang="fr-BE" b="1" dirty="0">
                <a:solidFill>
                  <a:schemeClr val="bg2">
                    <a:lumMod val="50000"/>
                  </a:schemeClr>
                </a:solidFill>
              </a:rPr>
              <a:t>.</a:t>
            </a:r>
          </a:p>
          <a:p>
            <a:pPr algn="ctr"/>
            <a:endParaRPr lang="fr-BE" dirty="0"/>
          </a:p>
        </p:txBody>
      </p:sp>
      <p:pic>
        <p:nvPicPr>
          <p:cNvPr id="9" name="Picture 2" descr="Image18_right_v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739228">
            <a:off x="2613283" y="3517399"/>
            <a:ext cx="4495772" cy="234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5688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Origins</a:t>
            </a:r>
            <a:r>
              <a:rPr lang="fr-BE" dirty="0"/>
              <a:t> of </a:t>
            </a:r>
            <a:r>
              <a:rPr lang="fr-BE" dirty="0" err="1"/>
              <a:t>ultrasound</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solidFill>
                  <a:prstClr val="black">
                    <a:tint val="75000"/>
                  </a:prstClr>
                </a:solidFill>
              </a:rPr>
              <a:pPr/>
              <a:t>6</a:t>
            </a:fld>
            <a:endParaRPr lang="fr-BE">
              <a:solidFill>
                <a:prstClr val="black">
                  <a:tint val="75000"/>
                </a:prstClr>
              </a:solidFill>
            </a:endParaRPr>
          </a:p>
        </p:txBody>
      </p:sp>
      <p:sp>
        <p:nvSpPr>
          <p:cNvPr id="8" name="Rectangle 3"/>
          <p:cNvSpPr txBox="1">
            <a:spLocks noChangeArrowheads="1"/>
          </p:cNvSpPr>
          <p:nvPr/>
        </p:nvSpPr>
        <p:spPr>
          <a:xfrm>
            <a:off x="488504" y="1556866"/>
            <a:ext cx="7416800" cy="3816350"/>
          </a:xfrm>
          <a:prstGeom prst="rect">
            <a:avLst/>
          </a:prstGeom>
        </p:spPr>
        <p:txBody>
          <a:bodyPr/>
          <a:lst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a:buFontTx/>
              <a:buChar char="•"/>
            </a:pPr>
            <a:endParaRPr lang="fr-BE" altLang="en-US" sz="2400" b="1" dirty="0">
              <a:solidFill>
                <a:srgbClr val="003399"/>
              </a:solidFill>
            </a:endParaRPr>
          </a:p>
          <a:p>
            <a:pPr marL="1276350" lvl="1" indent="-533400">
              <a:buClr>
                <a:srgbClr val="FFC000"/>
              </a:buClr>
              <a:buFontTx/>
              <a:buChar char="•"/>
            </a:pPr>
            <a:r>
              <a:rPr lang="fr-BE" altLang="en-US" sz="2000" dirty="0">
                <a:solidFill>
                  <a:schemeClr val="bg2">
                    <a:lumMod val="50000"/>
                  </a:schemeClr>
                </a:solidFill>
              </a:rPr>
              <a:t>Sound</a:t>
            </a:r>
          </a:p>
          <a:p>
            <a:pPr marL="1276350" lvl="1" indent="-533400">
              <a:buClr>
                <a:srgbClr val="FFC000"/>
              </a:buClr>
              <a:buFontTx/>
              <a:buChar char="•"/>
            </a:pPr>
            <a:endParaRPr lang="fr-BE" altLang="en-US" sz="2000" dirty="0">
              <a:solidFill>
                <a:schemeClr val="bg2">
                  <a:lumMod val="50000"/>
                </a:schemeClr>
              </a:solidFill>
            </a:endParaRPr>
          </a:p>
          <a:p>
            <a:pPr marL="1276350" lvl="1" indent="-533400">
              <a:buClr>
                <a:srgbClr val="FFC000"/>
              </a:buClr>
              <a:buFontTx/>
              <a:buChar char="•"/>
            </a:pPr>
            <a:r>
              <a:rPr lang="fr-BE" altLang="en-US" sz="2000" dirty="0" err="1">
                <a:solidFill>
                  <a:schemeClr val="bg2">
                    <a:lumMod val="50000"/>
                  </a:schemeClr>
                </a:solidFill>
              </a:rPr>
              <a:t>Mechanical</a:t>
            </a:r>
            <a:r>
              <a:rPr lang="fr-BE" altLang="en-US" sz="2000" dirty="0">
                <a:solidFill>
                  <a:schemeClr val="bg2">
                    <a:lumMod val="50000"/>
                  </a:schemeClr>
                </a:solidFill>
              </a:rPr>
              <a:t> </a:t>
            </a:r>
            <a:r>
              <a:rPr lang="fr-BE" altLang="en-US" sz="2000" dirty="0" err="1">
                <a:solidFill>
                  <a:schemeClr val="bg2">
                    <a:lumMod val="50000"/>
                  </a:schemeClr>
                </a:solidFill>
              </a:rPr>
              <a:t>wave</a:t>
            </a:r>
            <a:endParaRPr lang="fr-BE" altLang="en-US" sz="2000" dirty="0">
              <a:solidFill>
                <a:schemeClr val="bg2">
                  <a:lumMod val="50000"/>
                </a:schemeClr>
              </a:solidFill>
            </a:endParaRPr>
          </a:p>
          <a:p>
            <a:pPr marL="1276350" lvl="1" indent="-533400">
              <a:buClr>
                <a:srgbClr val="FFC000"/>
              </a:buClr>
              <a:buFontTx/>
              <a:buChar char="•"/>
            </a:pPr>
            <a:endParaRPr lang="fr-BE" altLang="en-US" sz="2000" dirty="0">
              <a:solidFill>
                <a:schemeClr val="bg2">
                  <a:lumMod val="50000"/>
                </a:schemeClr>
              </a:solidFill>
            </a:endParaRPr>
          </a:p>
          <a:p>
            <a:pPr marL="1276350" lvl="1" indent="-533400">
              <a:buClr>
                <a:srgbClr val="FFC000"/>
              </a:buClr>
              <a:buFontTx/>
              <a:buChar char="•"/>
            </a:pPr>
            <a:r>
              <a:rPr lang="fr-BE" altLang="en-US" sz="2000" dirty="0" err="1">
                <a:solidFill>
                  <a:schemeClr val="bg2">
                    <a:lumMod val="50000"/>
                  </a:schemeClr>
                </a:solidFill>
              </a:rPr>
              <a:t>Propagate</a:t>
            </a:r>
            <a:r>
              <a:rPr lang="fr-BE" altLang="en-US" sz="2000" dirty="0">
                <a:solidFill>
                  <a:schemeClr val="bg2">
                    <a:lumMod val="50000"/>
                  </a:schemeClr>
                </a:solidFill>
              </a:rPr>
              <a:t> </a:t>
            </a:r>
            <a:r>
              <a:rPr lang="fr-BE" altLang="en-US" sz="2000" dirty="0" err="1">
                <a:solidFill>
                  <a:schemeClr val="bg2">
                    <a:lumMod val="50000"/>
                  </a:schemeClr>
                </a:solidFill>
              </a:rPr>
              <a:t>through</a:t>
            </a:r>
            <a:r>
              <a:rPr lang="fr-BE" altLang="en-US" sz="2000" dirty="0">
                <a:solidFill>
                  <a:schemeClr val="bg2">
                    <a:lumMod val="50000"/>
                  </a:schemeClr>
                </a:solidFill>
              </a:rPr>
              <a:t> </a:t>
            </a:r>
            <a:r>
              <a:rPr lang="fr-BE" altLang="en-US" sz="2000" dirty="0" err="1">
                <a:solidFill>
                  <a:schemeClr val="bg2">
                    <a:lumMod val="50000"/>
                  </a:schemeClr>
                </a:solidFill>
              </a:rPr>
              <a:t>gas</a:t>
            </a:r>
            <a:r>
              <a:rPr lang="fr-BE" altLang="en-US" sz="2000" dirty="0">
                <a:solidFill>
                  <a:schemeClr val="bg2">
                    <a:lumMod val="50000"/>
                  </a:schemeClr>
                </a:solidFill>
              </a:rPr>
              <a:t>, </a:t>
            </a:r>
            <a:r>
              <a:rPr lang="fr-BE" altLang="en-US" sz="2000" dirty="0" err="1">
                <a:solidFill>
                  <a:schemeClr val="bg2">
                    <a:lumMod val="50000"/>
                  </a:schemeClr>
                </a:solidFill>
              </a:rPr>
              <a:t>liquids</a:t>
            </a:r>
            <a:r>
              <a:rPr lang="fr-BE" altLang="en-US" sz="2000" dirty="0">
                <a:solidFill>
                  <a:schemeClr val="bg2">
                    <a:lumMod val="50000"/>
                  </a:schemeClr>
                </a:solidFill>
              </a:rPr>
              <a:t> and </a:t>
            </a:r>
            <a:r>
              <a:rPr lang="fr-BE" altLang="en-US" sz="2000" dirty="0" err="1">
                <a:solidFill>
                  <a:schemeClr val="bg2">
                    <a:lumMod val="50000"/>
                  </a:schemeClr>
                </a:solidFill>
              </a:rPr>
              <a:t>solids</a:t>
            </a:r>
            <a:endParaRPr lang="fr-BE" altLang="en-US" sz="2000" dirty="0">
              <a:solidFill>
                <a:schemeClr val="bg2">
                  <a:lumMod val="50000"/>
                </a:schemeClr>
              </a:solidFill>
            </a:endParaRPr>
          </a:p>
          <a:p>
            <a:pPr marL="1276350" lvl="1" indent="-533400">
              <a:buClr>
                <a:srgbClr val="FFC000"/>
              </a:buClr>
              <a:buFontTx/>
              <a:buChar char="•"/>
            </a:pPr>
            <a:endParaRPr lang="fr-BE" altLang="en-US" sz="2000" dirty="0">
              <a:solidFill>
                <a:schemeClr val="bg2">
                  <a:lumMod val="50000"/>
                </a:schemeClr>
              </a:solidFill>
            </a:endParaRPr>
          </a:p>
          <a:p>
            <a:pPr marL="1276350" lvl="1" indent="-533400">
              <a:buClr>
                <a:srgbClr val="FFC000"/>
              </a:buClr>
              <a:buFontTx/>
              <a:buChar char="•"/>
            </a:pPr>
            <a:r>
              <a:rPr lang="fr-BE" altLang="en-US" sz="2000" dirty="0" err="1">
                <a:solidFill>
                  <a:schemeClr val="bg2">
                    <a:lumMod val="50000"/>
                  </a:schemeClr>
                </a:solidFill>
              </a:rPr>
              <a:t>Fréquency</a:t>
            </a:r>
            <a:r>
              <a:rPr lang="fr-BE" altLang="en-US" sz="2000" dirty="0">
                <a:solidFill>
                  <a:schemeClr val="bg2">
                    <a:lumMod val="50000"/>
                  </a:schemeClr>
                </a:solidFill>
              </a:rPr>
              <a:t> </a:t>
            </a:r>
            <a:r>
              <a:rPr lang="fr-BE" altLang="en-US" sz="2000" dirty="0" err="1">
                <a:solidFill>
                  <a:schemeClr val="bg2">
                    <a:lumMod val="50000"/>
                  </a:schemeClr>
                </a:solidFill>
              </a:rPr>
              <a:t>upper</a:t>
            </a:r>
            <a:r>
              <a:rPr lang="fr-BE" altLang="en-US" sz="2000" dirty="0">
                <a:solidFill>
                  <a:schemeClr val="bg2">
                    <a:lumMod val="50000"/>
                  </a:schemeClr>
                </a:solidFill>
              </a:rPr>
              <a:t> at 20 kHz</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7056" y="1621823"/>
            <a:ext cx="1296144" cy="1031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compress-rarefac, crop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5288" y="2686282"/>
            <a:ext cx="1835944"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1"/>
          <p:cNvSpPr txBox="1">
            <a:spLocks noChangeArrowheads="1"/>
          </p:cNvSpPr>
          <p:nvPr/>
        </p:nvSpPr>
        <p:spPr bwMode="auto">
          <a:xfrm>
            <a:off x="7725718" y="2307522"/>
            <a:ext cx="147508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spcAft>
                <a:spcPct val="0"/>
              </a:spcAft>
              <a:buChar char="•"/>
              <a:defRPr sz="3200">
                <a:solidFill>
                  <a:schemeClr val="tx1"/>
                </a:solidFill>
                <a:latin typeface="Arial" charset="0"/>
              </a:defRPr>
            </a:lvl1pPr>
            <a:lvl2pPr marL="742950" indent="-285750" eaLnBrk="0" hangingPunct="0">
              <a:spcAft>
                <a:spcPct val="0"/>
              </a:spcAft>
              <a:buChar char="–"/>
              <a:defRPr sz="2800">
                <a:solidFill>
                  <a:schemeClr val="tx1"/>
                </a:solidFill>
                <a:latin typeface="Arial" charset="0"/>
              </a:defRPr>
            </a:lvl2pPr>
            <a:lvl3pPr marL="1143000" indent="-228600" eaLnBrk="0" hangingPunct="0">
              <a:spcAft>
                <a:spcPct val="0"/>
              </a:spcAft>
              <a:buChar char="•"/>
              <a:defRPr sz="2400">
                <a:solidFill>
                  <a:schemeClr val="tx1"/>
                </a:solidFill>
                <a:latin typeface="Arial" charset="0"/>
              </a:defRPr>
            </a:lvl3pPr>
            <a:lvl4pPr marL="1600200" indent="-228600" eaLnBrk="0" hangingPunct="0">
              <a:spcAft>
                <a:spcPct val="0"/>
              </a:spcAft>
              <a:buChar char="–"/>
              <a:defRPr sz="2000">
                <a:solidFill>
                  <a:schemeClr val="tx1"/>
                </a:solidFill>
                <a:latin typeface="Arial" charset="0"/>
              </a:defRPr>
            </a:lvl4pPr>
            <a:lvl5pPr marL="2057400" indent="-228600" eaLnBrk="0" hangingPunct="0">
              <a:spcAft>
                <a:spcPct val="0"/>
              </a:spcAft>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lnSpc>
                <a:spcPct val="90000"/>
              </a:lnSpc>
              <a:spcBef>
                <a:spcPct val="20000"/>
              </a:spcBef>
              <a:spcAft>
                <a:spcPct val="30000"/>
              </a:spcAft>
              <a:buFontTx/>
              <a:buNone/>
              <a:defRPr/>
            </a:pPr>
            <a:r>
              <a:rPr lang="fr-FR" altLang="fr-FR" sz="1000" kern="0" dirty="0">
                <a:solidFill>
                  <a:schemeClr val="bg2">
                    <a:lumMod val="50000"/>
                  </a:schemeClr>
                </a:solidFill>
              </a:rPr>
              <a:t>Zones de compression</a:t>
            </a:r>
          </a:p>
        </p:txBody>
      </p:sp>
      <p:sp>
        <p:nvSpPr>
          <p:cNvPr id="11" name="Text Box 10"/>
          <p:cNvSpPr txBox="1">
            <a:spLocks noChangeArrowheads="1"/>
          </p:cNvSpPr>
          <p:nvPr/>
        </p:nvSpPr>
        <p:spPr bwMode="auto">
          <a:xfrm>
            <a:off x="7786632" y="3234209"/>
            <a:ext cx="135325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eaLnBrk="0" hangingPunct="0">
              <a:spcAft>
                <a:spcPct val="0"/>
              </a:spcAft>
              <a:buChar char="•"/>
              <a:defRPr sz="3200">
                <a:solidFill>
                  <a:schemeClr val="tx1"/>
                </a:solidFill>
                <a:latin typeface="Arial" charset="0"/>
              </a:defRPr>
            </a:lvl1pPr>
            <a:lvl2pPr marL="742950" indent="-285750" eaLnBrk="0" hangingPunct="0">
              <a:spcAft>
                <a:spcPct val="0"/>
              </a:spcAft>
              <a:buChar char="–"/>
              <a:defRPr sz="2800">
                <a:solidFill>
                  <a:schemeClr val="tx1"/>
                </a:solidFill>
                <a:latin typeface="Arial" charset="0"/>
              </a:defRPr>
            </a:lvl2pPr>
            <a:lvl3pPr marL="1143000" indent="-228600" eaLnBrk="0" hangingPunct="0">
              <a:spcAft>
                <a:spcPct val="0"/>
              </a:spcAft>
              <a:buChar char="•"/>
              <a:defRPr sz="2400">
                <a:solidFill>
                  <a:schemeClr val="tx1"/>
                </a:solidFill>
                <a:latin typeface="Arial" charset="0"/>
              </a:defRPr>
            </a:lvl3pPr>
            <a:lvl4pPr marL="1600200" indent="-228600" eaLnBrk="0" hangingPunct="0">
              <a:spcAft>
                <a:spcPct val="0"/>
              </a:spcAft>
              <a:buChar char="–"/>
              <a:defRPr sz="2000">
                <a:solidFill>
                  <a:schemeClr val="tx1"/>
                </a:solidFill>
                <a:latin typeface="Arial" charset="0"/>
              </a:defRPr>
            </a:lvl4pPr>
            <a:lvl5pPr marL="2057400" indent="-228600" eaLnBrk="0" hangingPunct="0">
              <a:spcAft>
                <a:spcPct val="0"/>
              </a:spcAft>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lnSpc>
                <a:spcPct val="90000"/>
              </a:lnSpc>
              <a:spcBef>
                <a:spcPct val="20000"/>
              </a:spcBef>
              <a:spcAft>
                <a:spcPct val="30000"/>
              </a:spcAft>
              <a:buFontTx/>
              <a:buNone/>
              <a:defRPr/>
            </a:pPr>
            <a:r>
              <a:rPr lang="fr-FR" altLang="fr-FR" sz="1000" kern="0" dirty="0">
                <a:solidFill>
                  <a:schemeClr val="bg2">
                    <a:lumMod val="50000"/>
                  </a:schemeClr>
                </a:solidFill>
              </a:rPr>
              <a:t>Zones de raréfaction</a:t>
            </a:r>
          </a:p>
        </p:txBody>
      </p:sp>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7056" y="4077070"/>
            <a:ext cx="1564872" cy="115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5130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Ultrasound</a:t>
            </a:r>
            <a:r>
              <a:rPr lang="fr-BE" dirty="0"/>
              <a:t> </a:t>
            </a:r>
          </a:p>
        </p:txBody>
      </p:sp>
      <p:sp>
        <p:nvSpPr>
          <p:cNvPr id="3" name="Slide Number Placeholder 2"/>
          <p:cNvSpPr>
            <a:spLocks noGrp="1"/>
          </p:cNvSpPr>
          <p:nvPr>
            <p:ph type="sldNum" sz="quarter" idx="10"/>
          </p:nvPr>
        </p:nvSpPr>
        <p:spPr/>
        <p:txBody>
          <a:bodyPr/>
          <a:lstStyle/>
          <a:p>
            <a:fld id="{1ED689DE-93AF-412C-BCCB-04934BF551E6}" type="slidenum">
              <a:rPr lang="fr-BE" smtClean="0">
                <a:solidFill>
                  <a:prstClr val="black">
                    <a:tint val="75000"/>
                  </a:prstClr>
                </a:solidFill>
              </a:rPr>
              <a:pPr/>
              <a:t>7</a:t>
            </a:fld>
            <a:endParaRPr lang="fr-BE">
              <a:solidFill>
                <a:prstClr val="black">
                  <a:tint val="75000"/>
                </a:prstClr>
              </a:solidFill>
            </a:endParaRPr>
          </a:p>
        </p:txBody>
      </p:sp>
      <p:sp>
        <p:nvSpPr>
          <p:cNvPr id="8" name="Rectangle 3"/>
          <p:cNvSpPr txBox="1">
            <a:spLocks noChangeArrowheads="1"/>
          </p:cNvSpPr>
          <p:nvPr/>
        </p:nvSpPr>
        <p:spPr>
          <a:xfrm>
            <a:off x="200472" y="1556866"/>
            <a:ext cx="7416800" cy="3816350"/>
          </a:xfrm>
          <a:prstGeom prst="rect">
            <a:avLst/>
          </a:prstGeom>
        </p:spPr>
        <p:txBody>
          <a:bodyPr/>
          <a:lstStyle>
            <a:lvl1pPr marL="0" indent="0" algn="l" defTabSz="914400" rtl="0" eaLnBrk="1" latinLnBrk="0" hangingPunct="1">
              <a:spcBef>
                <a:spcPct val="20000"/>
              </a:spcBef>
              <a:buClr>
                <a:srgbClr val="E57725"/>
              </a:buClr>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33400" indent="-533400">
              <a:buFontTx/>
              <a:buChar char="•"/>
            </a:pPr>
            <a:endParaRPr lang="fr-BE" altLang="en-US" sz="2400" b="1" dirty="0">
              <a:solidFill>
                <a:srgbClr val="003399"/>
              </a:solidFill>
            </a:endParaRPr>
          </a:p>
          <a:p>
            <a:pPr marL="1276350" lvl="1" indent="-533400">
              <a:buClr>
                <a:srgbClr val="FFC000"/>
              </a:buClr>
              <a:buFontTx/>
              <a:buChar char="•"/>
            </a:pPr>
            <a:r>
              <a:rPr lang="fr-BE" altLang="en-US" sz="2000" dirty="0" err="1">
                <a:solidFill>
                  <a:schemeClr val="bg2">
                    <a:lumMod val="75000"/>
                  </a:schemeClr>
                </a:solidFill>
              </a:rPr>
              <a:t>Oldest</a:t>
            </a:r>
            <a:r>
              <a:rPr lang="fr-BE" altLang="en-US" sz="2000" dirty="0">
                <a:solidFill>
                  <a:schemeClr val="bg2">
                    <a:lumMod val="75000"/>
                  </a:schemeClr>
                </a:solidFill>
              </a:rPr>
              <a:t> </a:t>
            </a:r>
            <a:r>
              <a:rPr lang="fr-BE" altLang="en-US" sz="2000" dirty="0" err="1">
                <a:solidFill>
                  <a:schemeClr val="bg2">
                    <a:lumMod val="75000"/>
                  </a:schemeClr>
                </a:solidFill>
              </a:rPr>
              <a:t>method</a:t>
            </a:r>
            <a:r>
              <a:rPr lang="fr-BE" altLang="en-US" sz="2000" dirty="0">
                <a:solidFill>
                  <a:schemeClr val="bg2">
                    <a:lumMod val="75000"/>
                  </a:schemeClr>
                </a:solidFill>
              </a:rPr>
              <a:t> ?</a:t>
            </a:r>
          </a:p>
          <a:p>
            <a:pPr marL="1276350" lvl="1" indent="-533400">
              <a:buClr>
                <a:srgbClr val="FFC000"/>
              </a:buClr>
              <a:buFontTx/>
              <a:buChar char="•"/>
            </a:pPr>
            <a:endParaRPr lang="fr-BE" altLang="en-US" sz="2000" dirty="0">
              <a:solidFill>
                <a:schemeClr val="bg2">
                  <a:lumMod val="75000"/>
                </a:schemeClr>
              </a:solidFill>
            </a:endParaRPr>
          </a:p>
          <a:p>
            <a:pPr marL="1276350" lvl="1" indent="-533400">
              <a:buClr>
                <a:srgbClr val="FFC000"/>
              </a:buClr>
              <a:buFontTx/>
              <a:buChar char="•"/>
            </a:pPr>
            <a:r>
              <a:rPr lang="en-US" altLang="en-US" sz="2000" dirty="0">
                <a:solidFill>
                  <a:schemeClr val="bg2">
                    <a:lumMod val="75000"/>
                  </a:schemeClr>
                </a:solidFill>
              </a:rPr>
              <a:t>The first line of defense.</a:t>
            </a:r>
            <a:endParaRPr lang="fr-BE" altLang="en-US" sz="2000" dirty="0">
              <a:solidFill>
                <a:schemeClr val="bg2">
                  <a:lumMod val="75000"/>
                </a:schemeClr>
              </a:solidFill>
            </a:endParaRPr>
          </a:p>
          <a:p>
            <a:pPr marL="1276350" lvl="1" indent="-533400">
              <a:buClr>
                <a:srgbClr val="FFC000"/>
              </a:buClr>
              <a:buFontTx/>
              <a:buChar char="•"/>
            </a:pPr>
            <a:endParaRPr lang="fr-BE" altLang="en-US" sz="2000" dirty="0">
              <a:solidFill>
                <a:schemeClr val="bg2">
                  <a:lumMod val="75000"/>
                </a:schemeClr>
              </a:solidFill>
            </a:endParaRPr>
          </a:p>
          <a:p>
            <a:pPr marL="1276350" lvl="1" indent="-533400">
              <a:buClr>
                <a:srgbClr val="FFC000"/>
              </a:buClr>
              <a:buFontTx/>
              <a:buChar char="•"/>
            </a:pPr>
            <a:r>
              <a:rPr lang="fr-BE" altLang="en-US" sz="2000" dirty="0" err="1">
                <a:solidFill>
                  <a:schemeClr val="bg2">
                    <a:lumMod val="75000"/>
                  </a:schemeClr>
                </a:solidFill>
              </a:rPr>
              <a:t>Example</a:t>
            </a:r>
            <a:r>
              <a:rPr lang="fr-BE" altLang="en-US" sz="2000" dirty="0">
                <a:solidFill>
                  <a:schemeClr val="bg2">
                    <a:lumMod val="75000"/>
                  </a:schemeClr>
                </a:solidFill>
              </a:rPr>
              <a:t>: </a:t>
            </a:r>
            <a:r>
              <a:rPr lang="en-US" altLang="en-US" sz="2000" dirty="0">
                <a:solidFill>
                  <a:schemeClr val="bg2">
                    <a:lumMod val="75000"/>
                  </a:schemeClr>
                </a:solidFill>
              </a:rPr>
              <a:t>An operator will distinguish easily a bearing that is in good condition and the bad one</a:t>
            </a:r>
            <a:r>
              <a:rPr lang="fr-BE" altLang="en-US" sz="2000" dirty="0">
                <a:solidFill>
                  <a:schemeClr val="bg2">
                    <a:lumMod val="75000"/>
                  </a:schemeClr>
                </a:solidFill>
              </a:rPr>
              <a:t>.</a:t>
            </a:r>
          </a:p>
          <a:p>
            <a:pPr marL="1276350" lvl="1" indent="-533400">
              <a:buClr>
                <a:srgbClr val="FFC000"/>
              </a:buClr>
              <a:buFontTx/>
              <a:buChar char="•"/>
            </a:pPr>
            <a:endParaRPr lang="fr-BE" altLang="en-US" sz="2000" dirty="0">
              <a:solidFill>
                <a:schemeClr val="bg2">
                  <a:lumMod val="75000"/>
                </a:schemeClr>
              </a:solidFill>
            </a:endParaRPr>
          </a:p>
          <a:p>
            <a:pPr marL="1276350" lvl="1" indent="-533400">
              <a:buClr>
                <a:srgbClr val="FFC000"/>
              </a:buClr>
              <a:buFontTx/>
              <a:buChar char="•"/>
            </a:pPr>
            <a:r>
              <a:rPr lang="en-US" altLang="en-US" sz="2000" dirty="0">
                <a:solidFill>
                  <a:schemeClr val="bg2">
                    <a:lumMod val="75000"/>
                  </a:schemeClr>
                </a:solidFill>
              </a:rPr>
              <a:t>Allows to understand the result of the measurement</a:t>
            </a:r>
            <a:r>
              <a:rPr lang="fr-BE" altLang="en-US" sz="2000" dirty="0">
                <a:solidFill>
                  <a:schemeClr val="bg2">
                    <a:lumMod val="75000"/>
                  </a:schemeClr>
                </a:solidFill>
              </a:rPr>
              <a:t>.</a:t>
            </a:r>
          </a:p>
        </p:txBody>
      </p:sp>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3320" y="1700808"/>
            <a:ext cx="1643317" cy="1090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0520" y="2156153"/>
            <a:ext cx="1396752" cy="1269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Broche 1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33320" y="3645024"/>
            <a:ext cx="547998" cy="547998"/>
          </a:xfrm>
          <a:prstGeom prst="rect">
            <a:avLst/>
          </a:prstGeom>
        </p:spPr>
      </p:pic>
      <p:pic>
        <p:nvPicPr>
          <p:cNvPr id="19"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71627" y="4616401"/>
            <a:ext cx="766257" cy="766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itle 1"/>
          <p:cNvSpPr txBox="1">
            <a:spLocks/>
          </p:cNvSpPr>
          <p:nvPr/>
        </p:nvSpPr>
        <p:spPr>
          <a:xfrm>
            <a:off x="7101268" y="4202150"/>
            <a:ext cx="1587196" cy="4160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1200" b="1" dirty="0">
                <a:solidFill>
                  <a:srgbClr val="9BBB59">
                    <a:lumMod val="75000"/>
                  </a:srgbClr>
                </a:solidFill>
                <a:latin typeface="Calibri"/>
              </a:rPr>
              <a:t>Bearing OK</a:t>
            </a:r>
          </a:p>
        </p:txBody>
      </p:sp>
      <p:sp>
        <p:nvSpPr>
          <p:cNvPr id="21" name="Title 1"/>
          <p:cNvSpPr txBox="1">
            <a:spLocks/>
          </p:cNvSpPr>
          <p:nvPr/>
        </p:nvSpPr>
        <p:spPr>
          <a:xfrm>
            <a:off x="8301059" y="3933056"/>
            <a:ext cx="1587196" cy="41606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1200" b="1" dirty="0">
                <a:solidFill>
                  <a:srgbClr val="FF0000"/>
                </a:solidFill>
                <a:latin typeface="Calibri"/>
              </a:rPr>
              <a:t>Bearing BAD</a:t>
            </a:r>
          </a:p>
        </p:txBody>
      </p:sp>
      <p:pic>
        <p:nvPicPr>
          <p:cNvPr id="13" name="bad_slow_bearing.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825045" y="3426434"/>
            <a:ext cx="539224" cy="539224"/>
          </a:xfrm>
          <a:prstGeom prst="rect">
            <a:avLst/>
          </a:prstGeom>
        </p:spPr>
      </p:pic>
    </p:spTree>
    <p:extLst>
      <p:ext uri="{BB962C8B-B14F-4D97-AF65-F5344CB8AC3E}">
        <p14:creationId xmlns:p14="http://schemas.microsoft.com/office/powerpoint/2010/main" val="23381832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0" fill="hold"/>
                                        <p:tgtEl>
                                          <p:spTgt spid="12"/>
                                        </p:tgtEl>
                                      </p:cBhvr>
                                    </p:cmd>
                                  </p:childTnLst>
                                </p:cTn>
                              </p:par>
                            </p:childTnLst>
                          </p:cTn>
                        </p:par>
                      </p:childTnLst>
                    </p:cTn>
                  </p:par>
                </p:childTnLst>
              </p:cTn>
              <p:nextCondLst>
                <p:cond evt="onClick" delay="0">
                  <p:tgtEl>
                    <p:spTgt spid="12"/>
                  </p:tgtEl>
                </p:cond>
              </p:nextCondLst>
            </p:seq>
            <p:audio>
              <p:cMediaNode vol="100000">
                <p:cTn id="7" fill="hold" display="0">
                  <p:stCondLst>
                    <p:cond delay="indefinite"/>
                  </p:stCondLst>
                  <p:endCondLst>
                    <p:cond evt="onStopAudio" delay="0">
                      <p:tgtEl>
                        <p:sldTgt/>
                      </p:tgtEl>
                    </p:cond>
                  </p:endCondLst>
                </p:cTn>
                <p:tgtEl>
                  <p:spTgt spid="12"/>
                </p:tgtEl>
              </p:cMediaNode>
            </p:audio>
            <p:audio>
              <p:cMediaNode vol="90566">
                <p:cTn id="8"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Ultrasound</a:t>
            </a:r>
            <a:endParaRPr lang="fr-BE" dirty="0"/>
          </a:p>
        </p:txBody>
      </p:sp>
      <p:sp>
        <p:nvSpPr>
          <p:cNvPr id="3" name="Slide Number Placeholder 2"/>
          <p:cNvSpPr>
            <a:spLocks noGrp="1"/>
          </p:cNvSpPr>
          <p:nvPr>
            <p:ph type="sldNum" sz="quarter" idx="10"/>
          </p:nvPr>
        </p:nvSpPr>
        <p:spPr/>
        <p:txBody>
          <a:bodyPr/>
          <a:lstStyle/>
          <a:p>
            <a:fld id="{1ED689DE-93AF-412C-BCCB-04934BF551E6}" type="slidenum">
              <a:rPr lang="fr-BE" smtClean="0">
                <a:solidFill>
                  <a:prstClr val="black">
                    <a:tint val="75000"/>
                  </a:prstClr>
                </a:solidFill>
              </a:rPr>
              <a:pPr/>
              <a:t>8</a:t>
            </a:fld>
            <a:endParaRPr lang="fr-BE">
              <a:solidFill>
                <a:prstClr val="black">
                  <a:tint val="75000"/>
                </a:prstClr>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4070928883"/>
              </p:ext>
            </p:extLst>
          </p:nvPr>
        </p:nvGraphicFramePr>
        <p:xfrm>
          <a:off x="1281113" y="1268413"/>
          <a:ext cx="7056437" cy="4760912"/>
        </p:xfrm>
        <a:graphic>
          <a:graphicData uri="http://schemas.openxmlformats.org/presentationml/2006/ole">
            <mc:AlternateContent xmlns:mc="http://schemas.openxmlformats.org/markup-compatibility/2006">
              <mc:Choice xmlns:v="urn:schemas-microsoft-com:vml" Requires="v">
                <p:oleObj spid="_x0000_s1039" name="Microsoft Draw Drawing" r:id="rId3" imgW="5448716" imgH="4362907" progId="MSDraw.Drawing.8.2">
                  <p:embed/>
                </p:oleObj>
              </mc:Choice>
              <mc:Fallback>
                <p:oleObj name="Microsoft Draw Drawing" r:id="rId3" imgW="5448716" imgH="4362907" progId="MSDraw.Drawing.8.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6740" t="9076" b="6436"/>
                      <a:stretch>
                        <a:fillRect/>
                      </a:stretch>
                    </p:blipFill>
                    <p:spPr bwMode="auto">
                      <a:xfrm>
                        <a:off x="1281113" y="1268413"/>
                        <a:ext cx="7056437" cy="4760912"/>
                      </a:xfrm>
                      <a:prstGeom prst="rect">
                        <a:avLst/>
                      </a:prstGeom>
                      <a:solidFill>
                        <a:schemeClr val="accent2"/>
                      </a:solidFill>
                      <a:ln>
                        <a:noFill/>
                      </a:ln>
                    </p:spPr>
                  </p:pic>
                </p:oleObj>
              </mc:Fallback>
            </mc:AlternateContent>
          </a:graphicData>
        </a:graphic>
      </p:graphicFrame>
    </p:spTree>
    <p:extLst>
      <p:ext uri="{BB962C8B-B14F-4D97-AF65-F5344CB8AC3E}">
        <p14:creationId xmlns:p14="http://schemas.microsoft.com/office/powerpoint/2010/main" val="2103613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BE" dirty="0"/>
              <a:t>Applications of </a:t>
            </a:r>
            <a:r>
              <a:rPr lang="fr-BE" dirty="0" err="1"/>
              <a:t>rotating</a:t>
            </a:r>
            <a:r>
              <a:rPr lang="fr-BE" dirty="0"/>
              <a:t> machines</a:t>
            </a:r>
          </a:p>
        </p:txBody>
      </p:sp>
    </p:spTree>
    <p:extLst>
      <p:ext uri="{BB962C8B-B14F-4D97-AF65-F5344CB8AC3E}">
        <p14:creationId xmlns:p14="http://schemas.microsoft.com/office/powerpoint/2010/main" val="3745441784"/>
      </p:ext>
    </p:extLst>
  </p:cSld>
  <p:clrMapOvr>
    <a:masterClrMapping/>
  </p:clrMapOvr>
</p:sld>
</file>

<file path=ppt/theme/theme1.xml><?xml version="1.0" encoding="utf-8"?>
<a:theme xmlns:a="http://schemas.openxmlformats.org/drawingml/2006/main" name="SDT-A4">
  <a:themeElements>
    <a:clrScheme name="Custom 1">
      <a:dk1>
        <a:sysClr val="windowText" lastClr="000000"/>
      </a:dk1>
      <a:lt1>
        <a:sysClr val="window" lastClr="FFFFFF"/>
      </a:lt1>
      <a:dk2>
        <a:srgbClr val="003964"/>
      </a:dk2>
      <a:lt2>
        <a:srgbClr val="004B85"/>
      </a:lt2>
      <a:accent1>
        <a:srgbClr val="0063B0"/>
      </a:accent1>
      <a:accent2>
        <a:srgbClr val="E57725"/>
      </a:accent2>
      <a:accent3>
        <a:srgbClr val="FFD200"/>
      </a:accent3>
      <a:accent4>
        <a:srgbClr val="008BF6"/>
      </a:accent4>
      <a:accent5>
        <a:srgbClr val="002745"/>
      </a:accent5>
      <a:accent6>
        <a:srgbClr val="37AEE4"/>
      </a:accent6>
      <a:hlink>
        <a:srgbClr val="E57725"/>
      </a:hlink>
      <a:folHlink>
        <a:srgbClr val="FFD200"/>
      </a:folHlink>
    </a:clrScheme>
    <a:fontScheme name="SDT">
      <a:majorFont>
        <a:latin typeface="Myriad Pro"/>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4B85"/>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SDT Corporate w BG">
  <a:themeElements>
    <a:clrScheme name="SDT BE">
      <a:dk1>
        <a:sysClr val="windowText" lastClr="000000"/>
      </a:dk1>
      <a:lt1>
        <a:sysClr val="window" lastClr="FFFFFF"/>
      </a:lt1>
      <a:dk2>
        <a:srgbClr val="366092"/>
      </a:dk2>
      <a:lt2>
        <a:srgbClr val="D8D8D8"/>
      </a:lt2>
      <a:accent1>
        <a:srgbClr val="4F81BD"/>
      </a:accent1>
      <a:accent2>
        <a:srgbClr val="F79646"/>
      </a:accent2>
      <a:accent3>
        <a:srgbClr val="9BBB59"/>
      </a:accent3>
      <a:accent4>
        <a:srgbClr val="8064A2"/>
      </a:accent4>
      <a:accent5>
        <a:srgbClr val="4BACC6"/>
      </a:accent5>
      <a:accent6>
        <a:srgbClr val="E36C09"/>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SDT-A4</Template>
  <TotalTime>1865</TotalTime>
  <Words>1123</Words>
  <Application>Microsoft Office PowerPoint</Application>
  <PresentationFormat>A4 Paper (210x297 mm)</PresentationFormat>
  <Paragraphs>260</Paragraphs>
  <Slides>27</Slides>
  <Notes>0</Notes>
  <HiddenSlides>0</HiddenSlides>
  <MMClips>16</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27</vt:i4>
      </vt:variant>
    </vt:vector>
  </HeadingPairs>
  <TitlesOfParts>
    <vt:vector size="34" baseType="lpstr">
      <vt:lpstr>Arial</vt:lpstr>
      <vt:lpstr>Calibri</vt:lpstr>
      <vt:lpstr>Myriad Pro</vt:lpstr>
      <vt:lpstr>Times New Roman</vt:lpstr>
      <vt:lpstr>SDT-A4</vt:lpstr>
      <vt:lpstr>SDT Corporate w BG</vt:lpstr>
      <vt:lpstr>Microsoft Draw Drawing</vt:lpstr>
      <vt:lpstr>Low speed bearing</vt:lpstr>
      <vt:lpstr>Content</vt:lpstr>
      <vt:lpstr>Theory of ultrasound</vt:lpstr>
      <vt:lpstr>Frequency range of sound</vt:lpstr>
      <vt:lpstr>Caracteristic of ultrasound</vt:lpstr>
      <vt:lpstr>Origins of ultrasound</vt:lpstr>
      <vt:lpstr>Ultrasound </vt:lpstr>
      <vt:lpstr>Ultrasound</vt:lpstr>
      <vt:lpstr>Applications of rotating machines</vt:lpstr>
      <vt:lpstr>Applications of rotating machines</vt:lpstr>
      <vt:lpstr>Case stories</vt:lpstr>
      <vt:lpstr>Bearings</vt:lpstr>
      <vt:lpstr>Case story: Train </vt:lpstr>
      <vt:lpstr>Case story: Train </vt:lpstr>
      <vt:lpstr>Case story: Train </vt:lpstr>
      <vt:lpstr>Case story: Methanation oven  </vt:lpstr>
      <vt:lpstr>Case story: Methanation oven </vt:lpstr>
      <vt:lpstr>Case story: Crane   </vt:lpstr>
      <vt:lpstr>Case story: Crane  </vt:lpstr>
      <vt:lpstr>Case story: Paper mill  </vt:lpstr>
      <vt:lpstr>Case story: Paper mill</vt:lpstr>
      <vt:lpstr>Case story: Paper mill</vt:lpstr>
      <vt:lpstr>Gears</vt:lpstr>
      <vt:lpstr>Case story: Nuclear plant </vt:lpstr>
      <vt:lpstr>Case story: Nuclear plant</vt:lpstr>
      <vt:lpstr>Case story: Chemical plant </vt:lpstr>
      <vt:lpstr>Case story: Incineration plant</vt:lpstr>
    </vt:vector>
  </TitlesOfParts>
  <Company>SDT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Maintenance préventive  à l’aide des ultrasons</dc:title>
  <dc:creator>Benoît DEGRAEVE</dc:creator>
  <cp:lastModifiedBy>Frédéric BOURGOIS</cp:lastModifiedBy>
  <cp:revision>78</cp:revision>
  <dcterms:created xsi:type="dcterms:W3CDTF">2017-02-17T09:05:38Z</dcterms:created>
  <dcterms:modified xsi:type="dcterms:W3CDTF">2022-05-16T08:31:04Z</dcterms:modified>
</cp:coreProperties>
</file>